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autoCompressPictures="0">
  <p:sldMasterIdLst>
    <p:sldMasterId id="2147485120" r:id="rId4"/>
    <p:sldMasterId id="2147485128" r:id="rId5"/>
  </p:sldMasterIdLst>
  <p:notesMasterIdLst>
    <p:notesMasterId r:id="rId41"/>
  </p:notesMasterIdLst>
  <p:handoutMasterIdLst>
    <p:handoutMasterId r:id="rId42"/>
  </p:handoutMasterIdLst>
  <p:sldIdLst>
    <p:sldId id="2147483157" r:id="rId6"/>
    <p:sldId id="2147483484" r:id="rId7"/>
    <p:sldId id="2147483247" r:id="rId8"/>
    <p:sldId id="2147483158" r:id="rId9"/>
    <p:sldId id="2147483485" r:id="rId10"/>
    <p:sldId id="2147483159" r:id="rId11"/>
    <p:sldId id="2147483175" r:id="rId12"/>
    <p:sldId id="2147483303" r:id="rId13"/>
    <p:sldId id="2147483367" r:id="rId14"/>
    <p:sldId id="2147483486" r:id="rId15"/>
    <p:sldId id="2147483464" r:id="rId16"/>
    <p:sldId id="2147483487" r:id="rId17"/>
    <p:sldId id="2147483468" r:id="rId18"/>
    <p:sldId id="2147483488" r:id="rId19"/>
    <p:sldId id="2147483480" r:id="rId20"/>
    <p:sldId id="2147483264" r:id="rId21"/>
    <p:sldId id="2147483371" r:id="rId22"/>
    <p:sldId id="2147483310" r:id="rId23"/>
    <p:sldId id="2147483373" r:id="rId24"/>
    <p:sldId id="2147483481" r:id="rId25"/>
    <p:sldId id="2147483292" r:id="rId26"/>
    <p:sldId id="2147483489" r:id="rId27"/>
    <p:sldId id="2147483490" r:id="rId28"/>
    <p:sldId id="2147483302" r:id="rId29"/>
    <p:sldId id="2147483393" r:id="rId30"/>
    <p:sldId id="2147483392" r:id="rId31"/>
    <p:sldId id="2147483395" r:id="rId32"/>
    <p:sldId id="2147483491" r:id="rId33"/>
    <p:sldId id="2147483492" r:id="rId34"/>
    <p:sldId id="2147483493" r:id="rId35"/>
    <p:sldId id="2147483162" r:id="rId36"/>
    <p:sldId id="2147483188" r:id="rId37"/>
    <p:sldId id="2147483304" r:id="rId38"/>
    <p:sldId id="2147483379" r:id="rId39"/>
    <p:sldId id="2147483380" r:id="rId40"/>
  </p:sldIdLst>
  <p:sldSz cx="9906000" cy="6858000" type="A4"/>
  <p:notesSz cx="6735763" cy="9866313"/>
  <p:custShowLst>
    <p:custShow name="Format Guide Workshop" id="0">
      <p:sldLst/>
    </p:custShow>
  </p:custShowLst>
  <p:custDataLst>
    <p:tags r:id="rId43"/>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表紙等" id="{1FEC251B-ADC6-4D31-9D6D-72D6C2C14C54}">
          <p14:sldIdLst>
            <p14:sldId id="2147483157"/>
            <p14:sldId id="2147483484"/>
            <p14:sldId id="2147483247"/>
          </p14:sldIdLst>
        </p14:section>
        <p14:section name="１. 事業分野・類型" id="{F3783569-040E-4655-A2E8-2952BF0871D6}">
          <p14:sldIdLst>
            <p14:sldId id="2147483158"/>
            <p14:sldId id="2147483485"/>
          </p14:sldIdLst>
        </p14:section>
        <p14:section name="２. 経営戦略及び補助事業の位置づけ" id="{682E8A17-3397-49D9-8F8E-9B800B8511FB}">
          <p14:sldIdLst>
            <p14:sldId id="2147483159"/>
            <p14:sldId id="2147483175"/>
          </p14:sldIdLst>
        </p14:section>
        <p14:section name="３. 補助事業の内容" id="{66C772AE-2F5F-47D8-8F5E-DBB744A421A2}">
          <p14:sldIdLst>
            <p14:sldId id="2147483303"/>
            <p14:sldId id="2147483367"/>
            <p14:sldId id="2147483486"/>
            <p14:sldId id="2147483464"/>
            <p14:sldId id="2147483487"/>
            <p14:sldId id="2147483468"/>
            <p14:sldId id="2147483488"/>
            <p14:sldId id="2147483480"/>
            <p14:sldId id="2147483264"/>
            <p14:sldId id="2147483371"/>
            <p14:sldId id="2147483310"/>
            <p14:sldId id="2147483373"/>
            <p14:sldId id="2147483481"/>
            <p14:sldId id="2147483292"/>
            <p14:sldId id="2147483489"/>
            <p14:sldId id="2147483490"/>
          </p14:sldIdLst>
        </p14:section>
        <p14:section name="４. 商業化計画及び想定成果" id="{B1A73815-C12C-4B05-BEF6-AF85AB9B4163}">
          <p14:sldIdLst>
            <p14:sldId id="2147483302"/>
            <p14:sldId id="2147483393"/>
            <p14:sldId id="2147483392"/>
            <p14:sldId id="2147483395"/>
            <p14:sldId id="2147483491"/>
            <p14:sldId id="2147483492"/>
            <p14:sldId id="2147483493"/>
          </p14:sldIdLst>
        </p14:section>
        <p14:section name="５. 自由記載・その他" id="{F6FD396A-6525-438E-A647-85EE9D95B3D6}">
          <p14:sldIdLst>
            <p14:sldId id="2147483162"/>
            <p14:sldId id="2147483188"/>
          </p14:sldIdLst>
        </p14:section>
        <p14:section name="６. 申請者概要" id="{33795688-1A3E-4CAD-9CA9-28A7CBB9D22A}">
          <p14:sldIdLst>
            <p14:sldId id="2147483304"/>
            <p14:sldId id="2147483379"/>
            <p14:sldId id="2147483380"/>
          </p14:sldIdLst>
        </p14:section>
      </p14:sectionLst>
    </p:ext>
    <p:ext uri="{EFAFB233-063F-42B5-8137-9DF3F51BA10A}">
      <p15:sldGuideLst xmlns:p15="http://schemas.microsoft.com/office/powerpoint/2012/main">
        <p15:guide id="1" orient="horz" pos="3385" userDrawn="1">
          <p15:clr>
            <a:srgbClr val="A4A3A4"/>
          </p15:clr>
        </p15:guide>
        <p15:guide id="2" pos="2213" userDrawn="1">
          <p15:clr>
            <a:srgbClr val="A4A3A4"/>
          </p15:clr>
        </p15:guide>
      </p15:sldGuideLst>
    </p:ext>
    <p:ext uri="{2D200454-40CA-4A62-9FC3-DE9A4176ACB9}">
      <p15:notes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 id="{CEEFAF44-7817-F617-CD28-918FF1F75679}" name="Naho Oie" initials="NO" userId="S::Naho.Oie@jp.ey.com::75593d79-8f66-42a1-b1f2-b514a159efe5" providerId="AD"/>
  <p188:author id="{09821F4C-C27B-3CC1-F26A-02ED534910A1}" name="Miki Osezawa" initials="MO" userId="S::Miki.Osezawa@jp.ey.com::318636dc-6254-465f-88ee-1e9312057368" providerId="AD"/>
  <p188:author id="{5BB99D54-272A-696B-9D75-CB7C37CDC6E9}" name="貿振課斎藤" initials="斎" userId="貿振課斎藤" providerId="None"/>
  <p188:author id="{AC4C7EB6-0350-B619-98CB-709B54C3C3CF}" name="潤一 仲山" initials="潤仲" userId="S::junichi.nakayama@toppan.co.jp::d7439f29-3248-4d21-9191-38145d798a5c" providerId="AD"/>
  <p188:author id="{F9BDFEBE-B8CF-2184-A839-C7B3BF96691F}" name="夏音 江木" initials="夏江" userId="S::kanon.egi@toppan.co.jp::5f88f5df-a9f6-4f8f-9037-963cf7c55798" providerId="AD"/>
  <p188:author id="{D641C3BF-DBB0-B40F-171C-A7409CB67722}" name="Yusuke Kuwae" initials="YK" userId="S::Yusuke.Kuwae@jp.ey.com::c1297040-660a-44a2-8e5c-da6b6480dbd3" providerId="AD"/>
  <p188:author id="{1A2374D1-0BB9-C8C7-E8D6-E0D0329781DC}" name="岡本 尚之" initials="尚岡" userId="S::takayuki_1.okamoto@toppan.co.jp::e6f37d53-1e16-445a-ae72-503eb82512b2" providerId="AD"/>
  <p188:author id="{B997C7DB-2ADF-0960-DEFC-BF5583E1CDA4}" name="Kosuke Tominaga" initials="KT" userId="S::Kosuke.Tominaga@jp.ey.com::af7ac3c0-d98d-4917-8ccb-c82c3bd80f6d"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24"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47480"/>
    <a:srgbClr val="FFC000"/>
    <a:srgbClr val="33CCFF"/>
    <a:srgbClr val="FFCCCC"/>
    <a:srgbClr val="00FFCC"/>
    <a:srgbClr val="C00000"/>
    <a:srgbClr val="89FFE9"/>
    <a:srgbClr val="CCEBFA"/>
    <a:srgbClr val="575757"/>
    <a:srgbClr val="1493D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36D6FF18-80C4-4FD6-A3BB-E5FCFF5F46BD}" v="1" dt="2025-11-21T06:51:01.933"/>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9D7B26C5-4107-4FEC-AEDC-1716B250A1EF}" styleName="Light Style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5FD0F851-EC5A-4D38-B0AD-8093EC10F338}" styleName="Light Style 1 - Accent 5">
    <a:wholeTbl>
      <a:tcTxStyle>
        <a:fontRef idx="minor">
          <a:scrgbClr r="0" g="0" b="0"/>
        </a:fontRef>
        <a:schemeClr val="tx1"/>
      </a:tcTxStyle>
      <a:tcStyle>
        <a:tcBdr>
          <a:left>
            <a:ln>
              <a:noFill/>
            </a:ln>
          </a:left>
          <a:right>
            <a:ln>
              <a:noFill/>
            </a:ln>
          </a:right>
          <a:top>
            <a:ln w="12700" cmpd="sng">
              <a:solidFill>
                <a:schemeClr val="accent5"/>
              </a:solidFill>
            </a:ln>
          </a:top>
          <a:bottom>
            <a:ln w="12700" cmpd="sng">
              <a:solidFill>
                <a:schemeClr val="accent5"/>
              </a:solidFill>
            </a:ln>
          </a:bottom>
          <a:insideH>
            <a:ln>
              <a:noFill/>
            </a:ln>
          </a:insideH>
          <a:insideV>
            <a:ln>
              <a:noFill/>
            </a:ln>
          </a:insideV>
        </a:tcBdr>
        <a:fill>
          <a:noFill/>
        </a:fill>
      </a:tcStyle>
    </a:wholeTbl>
    <a:band1H>
      <a:tcStyle>
        <a:tcBdr/>
        <a:fill>
          <a:solidFill>
            <a:schemeClr val="accent5">
              <a:alpha val="20000"/>
            </a:schemeClr>
          </a:solidFill>
        </a:fill>
      </a:tcStyle>
    </a:band1H>
    <a:band2H>
      <a:tcStyle>
        <a:tcBdr/>
      </a:tcStyle>
    </a:band2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12700" cmpd="sng">
              <a:solidFill>
                <a:schemeClr val="accent5"/>
              </a:solidFill>
            </a:ln>
          </a:top>
        </a:tcBdr>
        <a:fill>
          <a:noFill/>
        </a:fill>
      </a:tcStyle>
    </a:lastRow>
    <a:firstRow>
      <a:tcTxStyle b="on"/>
      <a:tcStyle>
        <a:tcBdr>
          <a:bottom>
            <a:ln w="12700" cmpd="sng">
              <a:solidFill>
                <a:schemeClr val="accent5"/>
              </a:solidFill>
            </a:ln>
          </a:bottom>
        </a:tcBdr>
        <a:fill>
          <a:no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4" d="100"/>
          <a:sy n="104" d="100"/>
        </p:scale>
        <p:origin x="1578" y="114"/>
      </p:cViewPr>
      <p:guideLst>
        <p:guide orient="horz" pos="3385"/>
        <p:guide pos="2213"/>
      </p:guideLst>
    </p:cSldViewPr>
  </p:slideViewPr>
  <p:notesTextViewPr>
    <p:cViewPr>
      <p:scale>
        <a:sx n="1" d="1"/>
        <a:sy n="1" d="1"/>
      </p:scale>
      <p:origin x="0" y="0"/>
    </p:cViewPr>
  </p:notesTextViewPr>
  <p:notesViewPr>
    <p:cSldViewPr snapToGrid="0">
      <p:cViewPr>
        <p:scale>
          <a:sx n="1" d="2"/>
          <a:sy n="1" d="2"/>
        </p:scale>
        <p:origin x="0" y="0"/>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9" Type="http://schemas.openxmlformats.org/officeDocument/2006/relationships/slide" Target="slides/slide34.xml"/><Relationship Id="rId3" Type="http://schemas.openxmlformats.org/officeDocument/2006/relationships/customXml" Target="../customXml/item3.xml"/><Relationship Id="rId21" Type="http://schemas.openxmlformats.org/officeDocument/2006/relationships/slide" Target="slides/slide16.xml"/><Relationship Id="rId34" Type="http://schemas.openxmlformats.org/officeDocument/2006/relationships/slide" Target="slides/slide29.xml"/><Relationship Id="rId42" Type="http://schemas.openxmlformats.org/officeDocument/2006/relationships/handoutMaster" Target="handoutMasters/handoutMaster1.xml"/><Relationship Id="rId47" Type="http://schemas.openxmlformats.org/officeDocument/2006/relationships/theme" Target="theme/theme1.xml"/><Relationship Id="rId50" Type="http://schemas.microsoft.com/office/2018/10/relationships/authors" Target="author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slide" Target="slides/slide28.xml"/><Relationship Id="rId38" Type="http://schemas.openxmlformats.org/officeDocument/2006/relationships/slide" Target="slides/slide33.xml"/><Relationship Id="rId46"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slide" Target="slides/slide11.xml"/><Relationship Id="rId20" Type="http://schemas.openxmlformats.org/officeDocument/2006/relationships/slide" Target="slides/slide15.xml"/><Relationship Id="rId29" Type="http://schemas.openxmlformats.org/officeDocument/2006/relationships/slide" Target="slides/slide24.xml"/><Relationship Id="rId41"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slide" Target="slides/slide27.xml"/><Relationship Id="rId37" Type="http://schemas.openxmlformats.org/officeDocument/2006/relationships/slide" Target="slides/slide32.xml"/><Relationship Id="rId40" Type="http://schemas.openxmlformats.org/officeDocument/2006/relationships/slide" Target="slides/slide35.xml"/><Relationship Id="rId45" Type="http://schemas.openxmlformats.org/officeDocument/2006/relationships/presProps" Target="presProps.xml"/><Relationship Id="rId5" Type="http://schemas.openxmlformats.org/officeDocument/2006/relationships/slideMaster" Target="slideMasters/slideMaster2.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36" Type="http://schemas.openxmlformats.org/officeDocument/2006/relationships/slide" Target="slides/slide31.xml"/><Relationship Id="rId49" Type="http://schemas.microsoft.com/office/2015/10/relationships/revisionInfo" Target="revisionInfo.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slide" Target="slides/slide26.xml"/><Relationship Id="rId44" Type="http://schemas.openxmlformats.org/officeDocument/2006/relationships/commentAuthors" Target="commentAuthors.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slide" Target="slides/slide25.xml"/><Relationship Id="rId35" Type="http://schemas.openxmlformats.org/officeDocument/2006/relationships/slide" Target="slides/slide30.xml"/><Relationship Id="rId43" Type="http://schemas.openxmlformats.org/officeDocument/2006/relationships/tags" Target="tags/tag1.xml"/><Relationship Id="rId48" Type="http://schemas.openxmlformats.org/officeDocument/2006/relationships/tableStyles" Target="tableStyles.xml"/><Relationship Id="rId8" Type="http://schemas.openxmlformats.org/officeDocument/2006/relationships/slide" Target="slides/slide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4"/>
            <a:ext cx="2918831" cy="495029"/>
          </a:xfrm>
          <a:prstGeom prst="rect">
            <a:avLst/>
          </a:prstGeom>
        </p:spPr>
        <p:txBody>
          <a:bodyPr vert="horz" lIns="91697" tIns="45848" rIns="91697" bIns="45848" rtlCol="0"/>
          <a:lstStyle>
            <a:lvl1pPr algn="l">
              <a:defRPr sz="1200"/>
            </a:lvl1pPr>
          </a:lstStyle>
          <a:p>
            <a:endParaRPr lang="en-US" sz="800"/>
          </a:p>
        </p:txBody>
      </p:sp>
      <p:sp>
        <p:nvSpPr>
          <p:cNvPr id="3" name="Date Placeholder 2"/>
          <p:cNvSpPr>
            <a:spLocks noGrp="1"/>
          </p:cNvSpPr>
          <p:nvPr>
            <p:ph type="dt" sz="quarter" idx="1"/>
          </p:nvPr>
        </p:nvSpPr>
        <p:spPr>
          <a:xfrm>
            <a:off x="3815377" y="4"/>
            <a:ext cx="2918831" cy="495029"/>
          </a:xfrm>
          <a:prstGeom prst="rect">
            <a:avLst/>
          </a:prstGeom>
        </p:spPr>
        <p:txBody>
          <a:bodyPr vert="horz" lIns="91697" tIns="45848" rIns="91697" bIns="45848" rtlCol="0"/>
          <a:lstStyle>
            <a:lvl1pPr algn="r">
              <a:defRPr sz="1200"/>
            </a:lvl1pPr>
          </a:lstStyle>
          <a:p>
            <a:fld id="{57691E93-EF64-46CC-85E2-BBB5BEDB9501}" type="datetimeFigureOut">
              <a:rPr lang="en-US" sz="800"/>
              <a:t>12/11/2025</a:t>
            </a:fld>
            <a:endParaRPr lang="en-US" sz="800"/>
          </a:p>
        </p:txBody>
      </p:sp>
      <p:sp>
        <p:nvSpPr>
          <p:cNvPr id="4" name="Footer Placeholder 3"/>
          <p:cNvSpPr>
            <a:spLocks noGrp="1"/>
          </p:cNvSpPr>
          <p:nvPr>
            <p:ph type="ftr" sz="quarter" idx="2"/>
          </p:nvPr>
        </p:nvSpPr>
        <p:spPr>
          <a:xfrm>
            <a:off x="2" y="9371289"/>
            <a:ext cx="2918831" cy="495028"/>
          </a:xfrm>
          <a:prstGeom prst="rect">
            <a:avLst/>
          </a:prstGeom>
        </p:spPr>
        <p:txBody>
          <a:bodyPr vert="horz" lIns="91697" tIns="45848" rIns="91697" bIns="45848" rtlCol="0" anchor="b"/>
          <a:lstStyle>
            <a:lvl1pPr algn="l">
              <a:defRPr sz="1200"/>
            </a:lvl1pPr>
          </a:lstStyle>
          <a:p>
            <a:endParaRPr lang="en-US" sz="800"/>
          </a:p>
        </p:txBody>
      </p:sp>
      <p:sp>
        <p:nvSpPr>
          <p:cNvPr id="5" name="Slide Number Placeholder 4"/>
          <p:cNvSpPr>
            <a:spLocks noGrp="1"/>
          </p:cNvSpPr>
          <p:nvPr>
            <p:ph type="sldNum" sz="quarter" idx="3"/>
          </p:nvPr>
        </p:nvSpPr>
        <p:spPr>
          <a:xfrm>
            <a:off x="3815377" y="9371289"/>
            <a:ext cx="2918831" cy="495028"/>
          </a:xfrm>
          <a:prstGeom prst="rect">
            <a:avLst/>
          </a:prstGeom>
        </p:spPr>
        <p:txBody>
          <a:bodyPr vert="horz" lIns="91697" tIns="45848" rIns="91697" bIns="45848" rtlCol="0" anchor="b"/>
          <a:lstStyle>
            <a:lvl1pPr algn="r">
              <a:defRPr sz="1200"/>
            </a:lvl1pPr>
          </a:lstStyle>
          <a:p>
            <a:fld id="{3DCECA85-2A7A-423F-89EA-6868CB52DF19}" type="slidenum">
              <a:rPr lang="en-US" sz="800"/>
              <a:t>‹#›</a:t>
            </a:fld>
            <a:endParaRPr lang="en-US" sz="800"/>
          </a:p>
        </p:txBody>
      </p:sp>
    </p:spTree>
    <p:extLst>
      <p:ext uri="{BB962C8B-B14F-4D97-AF65-F5344CB8AC3E}">
        <p14:creationId xmlns:p14="http://schemas.microsoft.com/office/powerpoint/2010/main" val="1709377591"/>
      </p:ext>
    </p:extLst>
  </p:cSld>
  <p:clrMap bg1="lt1" tx1="dk1" bg2="lt2" tx2="dk2" accent1="accent1" accent2="accent2" accent3="accent3" accent4="accent4" accent5="accent5" accent6="accent6" hlink="hlink" folHlink="folHlink"/>
  <p:extLst>
    <p:ext uri="{56416CCD-93CA-4268-BC5B-53C4BB910035}">
      <p15:sldGuideLst xmlns:p15="http://schemas.microsoft.com/office/powerpoint/2012/main">
        <p15:guide id="1" orient="horz" pos="3107" userDrawn="1">
          <p15:clr>
            <a:srgbClr val="F26B43"/>
          </p15:clr>
        </p15:guide>
        <p15:guide id="2" pos="2121" userDrawn="1">
          <p15:clr>
            <a:srgbClr val="F26B43"/>
          </p15:clr>
        </p15:guide>
      </p15:sldGuideLst>
    </p:ext>
  </p:extLst>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55" name="Rectangle 54"/>
          <p:cNvSpPr/>
          <p:nvPr/>
        </p:nvSpPr>
        <p:spPr>
          <a:xfrm>
            <a:off x="1" y="4711693"/>
            <a:ext cx="6734204" cy="515462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697" tIns="45848" rIns="91697" bIns="45848" rtlCol="0" anchor="ctr"/>
          <a:lstStyle/>
          <a:p>
            <a:pPr algn="ctr"/>
            <a:endParaRPr lang="en-US"/>
          </a:p>
        </p:txBody>
      </p:sp>
      <p:sp>
        <p:nvSpPr>
          <p:cNvPr id="2" name="Header Placeholder 1"/>
          <p:cNvSpPr>
            <a:spLocks noGrp="1"/>
          </p:cNvSpPr>
          <p:nvPr>
            <p:ph type="hdr" sz="quarter"/>
          </p:nvPr>
        </p:nvSpPr>
        <p:spPr>
          <a:xfrm>
            <a:off x="79886" y="4"/>
            <a:ext cx="2838947" cy="495029"/>
          </a:xfrm>
          <a:prstGeom prst="rect">
            <a:avLst/>
          </a:prstGeom>
        </p:spPr>
        <p:txBody>
          <a:bodyPr vert="horz" lIns="91697" tIns="45848" rIns="91697" bIns="45848" rtlCol="0"/>
          <a:lstStyle>
            <a:lvl1pPr algn="l">
              <a:defRPr sz="1400"/>
            </a:lvl1pPr>
          </a:lstStyle>
          <a:p>
            <a:endParaRPr lang="en-US"/>
          </a:p>
        </p:txBody>
      </p:sp>
      <p:sp>
        <p:nvSpPr>
          <p:cNvPr id="4" name="Slide Image Placeholder 3"/>
          <p:cNvSpPr>
            <a:spLocks noGrp="1" noRot="1" noChangeAspect="1"/>
          </p:cNvSpPr>
          <p:nvPr>
            <p:ph type="sldImg" idx="2"/>
          </p:nvPr>
        </p:nvSpPr>
        <p:spPr>
          <a:xfrm>
            <a:off x="485775" y="614363"/>
            <a:ext cx="5746750" cy="3978275"/>
          </a:xfrm>
          <a:prstGeom prst="rect">
            <a:avLst/>
          </a:prstGeom>
          <a:noFill/>
          <a:ln w="9525">
            <a:solidFill>
              <a:schemeClr val="bg2"/>
            </a:solidFill>
          </a:ln>
        </p:spPr>
        <p:txBody>
          <a:bodyPr vert="horz" lIns="91697" tIns="45848" rIns="91697" bIns="45848" rtlCol="0" anchor="ctr"/>
          <a:lstStyle/>
          <a:p>
            <a:endParaRPr lang="en-US"/>
          </a:p>
        </p:txBody>
      </p:sp>
      <p:sp>
        <p:nvSpPr>
          <p:cNvPr id="6" name="Footer Placeholder 5"/>
          <p:cNvSpPr>
            <a:spLocks noGrp="1"/>
          </p:cNvSpPr>
          <p:nvPr>
            <p:ph type="ftr" sz="quarter" idx="4"/>
          </p:nvPr>
        </p:nvSpPr>
        <p:spPr>
          <a:xfrm>
            <a:off x="79886" y="9340764"/>
            <a:ext cx="2838947" cy="495028"/>
          </a:xfrm>
          <a:prstGeom prst="rect">
            <a:avLst/>
          </a:prstGeom>
        </p:spPr>
        <p:txBody>
          <a:bodyPr vert="horz" lIns="91697" tIns="45848" rIns="91697" bIns="45848" rtlCol="0" anchor="b"/>
          <a:lstStyle>
            <a:lvl1pPr algn="l">
              <a:defRPr sz="1400"/>
            </a:lvl1pPr>
          </a:lstStyle>
          <a:p>
            <a:endParaRPr lang="en-US"/>
          </a:p>
        </p:txBody>
      </p:sp>
      <p:sp>
        <p:nvSpPr>
          <p:cNvPr id="7" name="Slide Number Placeholder 6"/>
          <p:cNvSpPr>
            <a:spLocks noGrp="1"/>
          </p:cNvSpPr>
          <p:nvPr>
            <p:ph type="sldNum" sz="quarter" idx="5"/>
          </p:nvPr>
        </p:nvSpPr>
        <p:spPr>
          <a:xfrm>
            <a:off x="3815376" y="9340764"/>
            <a:ext cx="2829918" cy="495028"/>
          </a:xfrm>
          <a:prstGeom prst="rect">
            <a:avLst/>
          </a:prstGeom>
        </p:spPr>
        <p:txBody>
          <a:bodyPr vert="horz" lIns="91697" tIns="45848" rIns="91697" bIns="45848" rtlCol="0" anchor="b"/>
          <a:lstStyle>
            <a:lvl1pPr algn="r">
              <a:defRPr sz="1400"/>
            </a:lvl1pPr>
          </a:lstStyle>
          <a:p>
            <a:r>
              <a:rPr lang="en-US"/>
              <a:t>Notes view: </a:t>
            </a:r>
            <a:fld id="{128CEAFE-FA94-43E5-B0FF-D47E1CCDD1B4}" type="slidenum">
              <a:rPr lang="en-US" smtClean="0"/>
              <a:pPr/>
              <a:t>‹#›</a:t>
            </a:fld>
            <a:endParaRPr lang="en-US"/>
          </a:p>
        </p:txBody>
      </p:sp>
      <p:sp>
        <p:nvSpPr>
          <p:cNvPr id="5" name="Notes Placeholder 4"/>
          <p:cNvSpPr>
            <a:spLocks noGrp="1"/>
          </p:cNvSpPr>
          <p:nvPr>
            <p:ph type="body" sz="quarter" idx="3"/>
          </p:nvPr>
        </p:nvSpPr>
        <p:spPr>
          <a:xfrm>
            <a:off x="251517" y="5036366"/>
            <a:ext cx="6215660" cy="4026127"/>
          </a:xfrm>
          <a:prstGeom prst="rect">
            <a:avLst/>
          </a:prstGeom>
        </p:spPr>
        <p:txBody>
          <a:bodyPr vert="horz" lIns="91697" tIns="45848" rIns="91697" bIns="45848"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Date Placeholder 7"/>
          <p:cNvSpPr>
            <a:spLocks noGrp="1"/>
          </p:cNvSpPr>
          <p:nvPr>
            <p:ph type="dt" idx="1"/>
          </p:nvPr>
        </p:nvSpPr>
        <p:spPr>
          <a:xfrm>
            <a:off x="3815599" y="0"/>
            <a:ext cx="2918626" cy="495181"/>
          </a:xfrm>
          <a:prstGeom prst="rect">
            <a:avLst/>
          </a:prstGeom>
        </p:spPr>
        <p:txBody>
          <a:bodyPr vert="horz" lIns="90654" tIns="45327" rIns="90654" bIns="45327" rtlCol="0"/>
          <a:lstStyle>
            <a:lvl1pPr algn="r">
              <a:defRPr sz="1200"/>
            </a:lvl1pPr>
          </a:lstStyle>
          <a:p>
            <a:fld id="{F2C7CF5F-7CF3-4DF3-838A-EE34544862CC}" type="datetimeFigureOut">
              <a:rPr lang="en-US" smtClean="0"/>
              <a:t>12/11/2025</a:t>
            </a:fld>
            <a:endParaRPr lang="en-US"/>
          </a:p>
        </p:txBody>
      </p:sp>
    </p:spTree>
    <p:extLst>
      <p:ext uri="{BB962C8B-B14F-4D97-AF65-F5344CB8AC3E}">
        <p14:creationId xmlns:p14="http://schemas.microsoft.com/office/powerpoint/2010/main" val="4173362221"/>
      </p:ext>
    </p:extLst>
  </p:cSld>
  <p:clrMap bg1="lt1" tx1="dk1" bg2="lt2" tx2="dk2" accent1="accent1" accent2="accent2" accent3="accent3" accent4="accent4" accent5="accent5" accent6="accent6" hlink="hlink" folHlink="folHlink"/>
  <p:notesStyle>
    <a:lvl1pPr marL="0" indent="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1pPr>
    <a:lvl2pPr marL="114300" indent="-114300" algn="l" defTabSz="914400" rtl="0" eaLnBrk="1" latinLnBrk="0" hangingPunct="1">
      <a:spcAft>
        <a:spcPts val="600"/>
      </a:spcAft>
      <a:buFont typeface="Arial" panose="020B0604020202020204" pitchFamily="34" charset="0"/>
      <a:buChar char="•"/>
      <a:defRPr sz="1200" kern="1200">
        <a:solidFill>
          <a:schemeClr val="tx1"/>
        </a:solidFill>
        <a:latin typeface="+mn-lt"/>
        <a:ea typeface="+mn-ea"/>
        <a:cs typeface="+mn-cs"/>
      </a:defRPr>
    </a:lvl2pPr>
    <a:lvl3pPr marL="228600" indent="-114300" algn="l" defTabSz="914400" rtl="0" eaLnBrk="1" latinLnBrk="0" hangingPunct="1">
      <a:spcAft>
        <a:spcPts val="600"/>
      </a:spcAft>
      <a:buClr>
        <a:schemeClr val="tx2"/>
      </a:buClr>
      <a:buFont typeface="Arial" panose="020B0604020202020204" pitchFamily="34" charset="0"/>
      <a:buChar char="•"/>
      <a:defRPr sz="1200" kern="1200">
        <a:solidFill>
          <a:schemeClr val="tx1"/>
        </a:solidFill>
        <a:latin typeface="+mn-lt"/>
        <a:ea typeface="+mn-ea"/>
        <a:cs typeface="+mn-cs"/>
      </a:defRPr>
    </a:lvl3pPr>
    <a:lvl4pPr marL="514350" indent="-114300" algn="l" defTabSz="914400" rtl="0" eaLnBrk="1" latinLnBrk="0" hangingPunct="1">
      <a:spcAft>
        <a:spcPts val="600"/>
      </a:spcAft>
      <a:buFont typeface="Arial" panose="020B0604020202020204" pitchFamily="34" charset="0"/>
      <a:buChar char="•"/>
      <a:defRPr sz="1000" kern="1200">
        <a:solidFill>
          <a:schemeClr val="tx1"/>
        </a:solidFill>
        <a:latin typeface="+mn-lt"/>
        <a:ea typeface="+mn-ea"/>
        <a:cs typeface="+mn-cs"/>
      </a:defRPr>
    </a:lvl4pPr>
    <a:lvl5pPr marL="685800" indent="-114300" algn="l" defTabSz="914400" rtl="0" eaLnBrk="1" latinLnBrk="0" hangingPunct="1">
      <a:spcAft>
        <a:spcPts val="600"/>
      </a:spcAft>
      <a:buClr>
        <a:schemeClr val="tx2"/>
      </a:buClr>
      <a:buFont typeface="Arial" panose="020B0604020202020204" pitchFamily="34" charset="0"/>
      <a:buChar char="•"/>
      <a:defRPr sz="1000" i="1"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extLst>
    <p:ext uri="{620B2872-D7B9-4A21-9093-7833F8D536E1}">
      <p15:sldGuideLst xmlns:p15="http://schemas.microsoft.com/office/powerpoint/2012/main">
        <p15:guide id="1" orient="horz" pos="3109" userDrawn="1">
          <p15:clr>
            <a:srgbClr val="F26B43"/>
          </p15:clr>
        </p15:guide>
        <p15:guide id="2" pos="2122" userDrawn="1">
          <p15:clr>
            <a:srgbClr val="F26B43"/>
          </p15:clr>
        </p15:guide>
      </p15:sldGuideLst>
    </p:ext>
  </p:extLst>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C0F266F-2D19-5140-D1E2-6185B2F064C5}"/>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0694492-EC5E-0373-5D9A-1E0E8F39F6F4}"/>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943FDB6B-6781-F0E5-0CAF-1D4552A4D95F}"/>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A851E8D0-5939-755E-48D1-11EF70498CF7}"/>
              </a:ext>
            </a:extLst>
          </p:cNvPr>
          <p:cNvSpPr>
            <a:spLocks noGrp="1"/>
          </p:cNvSpPr>
          <p:nvPr>
            <p:ph type="sldNum" sz="quarter" idx="5"/>
          </p:nvPr>
        </p:nvSpPr>
        <p:spPr/>
        <p:txBody>
          <a:bodyPr/>
          <a:lstStyle/>
          <a:p>
            <a:r>
              <a:rPr lang="en-US"/>
              <a:t>Notes view: </a:t>
            </a:r>
            <a:fld id="{128CEAFE-FA94-43E5-B0FF-D47E1CCDD1B4}" type="slidenum">
              <a:rPr lang="en-US" smtClean="0"/>
              <a:pPr/>
              <a:t>9</a:t>
            </a:fld>
            <a:endParaRPr lang="en-US"/>
          </a:p>
        </p:txBody>
      </p:sp>
    </p:spTree>
    <p:extLst>
      <p:ext uri="{BB962C8B-B14F-4D97-AF65-F5344CB8AC3E}">
        <p14:creationId xmlns:p14="http://schemas.microsoft.com/office/powerpoint/2010/main" val="184675738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23</a:t>
            </a:fld>
            <a:endParaRPr lang="en-US"/>
          </a:p>
        </p:txBody>
      </p:sp>
    </p:spTree>
    <p:extLst>
      <p:ext uri="{BB962C8B-B14F-4D97-AF65-F5344CB8AC3E}">
        <p14:creationId xmlns:p14="http://schemas.microsoft.com/office/powerpoint/2010/main" val="165878101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4B42C45-63E7-4AE4-28EA-87E8AF9777C0}"/>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36BAFDCC-1250-C9CE-C2C0-77E23E2D20FF}"/>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54DB27B5-AABC-C76E-1274-0E63CD711779}"/>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D9031D64-B5B8-719C-48E0-2C860838BAEB}"/>
              </a:ext>
            </a:extLst>
          </p:cNvPr>
          <p:cNvSpPr>
            <a:spLocks noGrp="1"/>
          </p:cNvSpPr>
          <p:nvPr>
            <p:ph type="sldNum" sz="quarter" idx="5"/>
          </p:nvPr>
        </p:nvSpPr>
        <p:spPr/>
        <p:txBody>
          <a:bodyPr/>
          <a:lstStyle/>
          <a:p>
            <a:r>
              <a:rPr lang="en-US"/>
              <a:t>Notes view: </a:t>
            </a:r>
            <a:fld id="{128CEAFE-FA94-43E5-B0FF-D47E1CCDD1B4}" type="slidenum">
              <a:rPr lang="en-US" smtClean="0"/>
              <a:pPr/>
              <a:t>25</a:t>
            </a:fld>
            <a:endParaRPr lang="en-US"/>
          </a:p>
        </p:txBody>
      </p:sp>
    </p:spTree>
    <p:extLst>
      <p:ext uri="{BB962C8B-B14F-4D97-AF65-F5344CB8AC3E}">
        <p14:creationId xmlns:p14="http://schemas.microsoft.com/office/powerpoint/2010/main" val="1593864999"/>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0575258-08D5-B880-78DD-83C21A620A57}"/>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C013DFBE-D97D-80A8-4B73-A24831B2B2AC}"/>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CBF214EF-7A97-C537-7EB4-5CF4F3CD1481}"/>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406986C8-42BF-2073-093C-27696A200953}"/>
              </a:ext>
            </a:extLst>
          </p:cNvPr>
          <p:cNvSpPr>
            <a:spLocks noGrp="1"/>
          </p:cNvSpPr>
          <p:nvPr>
            <p:ph type="sldNum" sz="quarter" idx="5"/>
          </p:nvPr>
        </p:nvSpPr>
        <p:spPr/>
        <p:txBody>
          <a:bodyPr/>
          <a:lstStyle/>
          <a:p>
            <a:r>
              <a:rPr lang="en-US"/>
              <a:t>Notes view: </a:t>
            </a:r>
            <a:fld id="{128CEAFE-FA94-43E5-B0FF-D47E1CCDD1B4}" type="slidenum">
              <a:rPr lang="en-US" smtClean="0"/>
              <a:pPr/>
              <a:t>26</a:t>
            </a:fld>
            <a:endParaRPr lang="en-US"/>
          </a:p>
        </p:txBody>
      </p:sp>
    </p:spTree>
    <p:extLst>
      <p:ext uri="{BB962C8B-B14F-4D97-AF65-F5344CB8AC3E}">
        <p14:creationId xmlns:p14="http://schemas.microsoft.com/office/powerpoint/2010/main" val="3791825665"/>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27</a:t>
            </a:fld>
            <a:endParaRPr lang="en-US"/>
          </a:p>
        </p:txBody>
      </p:sp>
    </p:spTree>
    <p:extLst>
      <p:ext uri="{BB962C8B-B14F-4D97-AF65-F5344CB8AC3E}">
        <p14:creationId xmlns:p14="http://schemas.microsoft.com/office/powerpoint/2010/main" val="1687105532"/>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1762977-A895-B6BA-B985-68535B77DA6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AB0ABE5-B455-040A-B33C-C65C3859814E}"/>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33D7AC68-9284-968A-E30C-EF85C970834B}"/>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5D566D88-A967-32C4-89E4-64B0C8D51043}"/>
              </a:ext>
            </a:extLst>
          </p:cNvPr>
          <p:cNvSpPr>
            <a:spLocks noGrp="1"/>
          </p:cNvSpPr>
          <p:nvPr>
            <p:ph type="sldNum" sz="quarter" idx="5"/>
          </p:nvPr>
        </p:nvSpPr>
        <p:spPr/>
        <p:txBody>
          <a:bodyPr/>
          <a:lstStyle/>
          <a:p>
            <a:r>
              <a:rPr lang="en-US"/>
              <a:t>Notes view: </a:t>
            </a:r>
            <a:fld id="{128CEAFE-FA94-43E5-B0FF-D47E1CCDD1B4}" type="slidenum">
              <a:rPr lang="en-US" smtClean="0"/>
              <a:pPr/>
              <a:t>28</a:t>
            </a:fld>
            <a:endParaRPr lang="en-US"/>
          </a:p>
        </p:txBody>
      </p:sp>
    </p:spTree>
    <p:extLst>
      <p:ext uri="{BB962C8B-B14F-4D97-AF65-F5344CB8AC3E}">
        <p14:creationId xmlns:p14="http://schemas.microsoft.com/office/powerpoint/2010/main" val="322753807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07329FF-D54E-9CE5-9CA5-1EE827A534F1}"/>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6758A4AD-2DA6-BD32-535B-3C8D3E55C47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40A8EEC0-1CB3-CD9D-207B-7017E7EE4DAC}"/>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80F6DE85-9F63-932F-4FFC-F4275AC037F9}"/>
              </a:ext>
            </a:extLst>
          </p:cNvPr>
          <p:cNvSpPr>
            <a:spLocks noGrp="1"/>
          </p:cNvSpPr>
          <p:nvPr>
            <p:ph type="sldNum" sz="quarter" idx="5"/>
          </p:nvPr>
        </p:nvSpPr>
        <p:spPr/>
        <p:txBody>
          <a:bodyPr/>
          <a:lstStyle/>
          <a:p>
            <a:r>
              <a:rPr lang="en-US"/>
              <a:t>Notes view: </a:t>
            </a:r>
            <a:fld id="{128CEAFE-FA94-43E5-B0FF-D47E1CCDD1B4}" type="slidenum">
              <a:rPr lang="en-US" smtClean="0"/>
              <a:pPr/>
              <a:t>29</a:t>
            </a:fld>
            <a:endParaRPr lang="en-US"/>
          </a:p>
        </p:txBody>
      </p:sp>
    </p:spTree>
    <p:extLst>
      <p:ext uri="{BB962C8B-B14F-4D97-AF65-F5344CB8AC3E}">
        <p14:creationId xmlns:p14="http://schemas.microsoft.com/office/powerpoint/2010/main" val="225217573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5A1881B-6E11-A173-46CB-E0C4961D319A}"/>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A2208AAE-90DE-5691-D5EB-0653CA836041}"/>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1B4DD258-33B0-A8A2-436D-29D46B51E9EC}"/>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97F8A7CA-32A3-7D7C-3C63-029329A029BD}"/>
              </a:ext>
            </a:extLst>
          </p:cNvPr>
          <p:cNvSpPr>
            <a:spLocks noGrp="1"/>
          </p:cNvSpPr>
          <p:nvPr>
            <p:ph type="sldNum" sz="quarter" idx="5"/>
          </p:nvPr>
        </p:nvSpPr>
        <p:spPr/>
        <p:txBody>
          <a:bodyPr/>
          <a:lstStyle/>
          <a:p>
            <a:r>
              <a:rPr lang="en-US"/>
              <a:t>Notes view: </a:t>
            </a:r>
            <a:fld id="{128CEAFE-FA94-43E5-B0FF-D47E1CCDD1B4}" type="slidenum">
              <a:rPr lang="en-US" smtClean="0"/>
              <a:pPr/>
              <a:t>10</a:t>
            </a:fld>
            <a:endParaRPr lang="en-US"/>
          </a:p>
        </p:txBody>
      </p:sp>
    </p:spTree>
    <p:extLst>
      <p:ext uri="{BB962C8B-B14F-4D97-AF65-F5344CB8AC3E}">
        <p14:creationId xmlns:p14="http://schemas.microsoft.com/office/powerpoint/2010/main" val="251882381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DE8B58D-6C6B-9EA6-113E-D70FDA648A1B}"/>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7AA0FFD0-FBAD-05E0-B97A-2DD0763EA846}"/>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E02861F4-99D0-27FD-50CA-7EA6D310080B}"/>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43D7B3E0-1EE4-4735-22C0-D52B68630D92}"/>
              </a:ext>
            </a:extLst>
          </p:cNvPr>
          <p:cNvSpPr>
            <a:spLocks noGrp="1"/>
          </p:cNvSpPr>
          <p:nvPr>
            <p:ph type="sldNum" sz="quarter" idx="5"/>
          </p:nvPr>
        </p:nvSpPr>
        <p:spPr/>
        <p:txBody>
          <a:bodyPr/>
          <a:lstStyle/>
          <a:p>
            <a:r>
              <a:rPr lang="en-US"/>
              <a:t>Notes view: </a:t>
            </a:r>
            <a:fld id="{128CEAFE-FA94-43E5-B0FF-D47E1CCDD1B4}" type="slidenum">
              <a:rPr lang="en-US" smtClean="0"/>
              <a:pPr/>
              <a:t>11</a:t>
            </a:fld>
            <a:endParaRPr lang="en-US"/>
          </a:p>
        </p:txBody>
      </p:sp>
    </p:spTree>
    <p:extLst>
      <p:ext uri="{BB962C8B-B14F-4D97-AF65-F5344CB8AC3E}">
        <p14:creationId xmlns:p14="http://schemas.microsoft.com/office/powerpoint/2010/main" val="4939814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A213DCF-D154-39E2-724E-99826F20B7A6}"/>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B9E5B484-1393-72CB-2B47-3B48233DB9C6}"/>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D0323898-37B9-3995-2B5B-6F8761BE6037}"/>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32241B16-EDB1-B4BB-1795-970558EB77A3}"/>
              </a:ext>
            </a:extLst>
          </p:cNvPr>
          <p:cNvSpPr>
            <a:spLocks noGrp="1"/>
          </p:cNvSpPr>
          <p:nvPr>
            <p:ph type="sldNum" sz="quarter" idx="5"/>
          </p:nvPr>
        </p:nvSpPr>
        <p:spPr/>
        <p:txBody>
          <a:bodyPr/>
          <a:lstStyle/>
          <a:p>
            <a:r>
              <a:rPr lang="en-US"/>
              <a:t>Notes view: </a:t>
            </a:r>
            <a:fld id="{128CEAFE-FA94-43E5-B0FF-D47E1CCDD1B4}" type="slidenum">
              <a:rPr lang="en-US" smtClean="0"/>
              <a:pPr/>
              <a:t>12</a:t>
            </a:fld>
            <a:endParaRPr lang="en-US"/>
          </a:p>
        </p:txBody>
      </p:sp>
    </p:spTree>
    <p:extLst>
      <p:ext uri="{BB962C8B-B14F-4D97-AF65-F5344CB8AC3E}">
        <p14:creationId xmlns:p14="http://schemas.microsoft.com/office/powerpoint/2010/main" val="390244997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04CBD0B-1D21-1277-DD73-8A543948E64E}"/>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DE5075D6-BDE0-DE1E-3E6B-39DF3666F2FA}"/>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7890222D-6DE7-77E6-56BE-E5250EFEEDC8}"/>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F10FBB8F-B477-D574-8B97-52E396ADC495}"/>
              </a:ext>
            </a:extLst>
          </p:cNvPr>
          <p:cNvSpPr>
            <a:spLocks noGrp="1"/>
          </p:cNvSpPr>
          <p:nvPr>
            <p:ph type="sldNum" sz="quarter" idx="5"/>
          </p:nvPr>
        </p:nvSpPr>
        <p:spPr/>
        <p:txBody>
          <a:bodyPr/>
          <a:lstStyle/>
          <a:p>
            <a:r>
              <a:rPr lang="en-US"/>
              <a:t>Notes view: </a:t>
            </a:r>
            <a:fld id="{128CEAFE-FA94-43E5-B0FF-D47E1CCDD1B4}" type="slidenum">
              <a:rPr lang="en-US" smtClean="0"/>
              <a:pPr/>
              <a:t>13</a:t>
            </a:fld>
            <a:endParaRPr lang="en-US"/>
          </a:p>
        </p:txBody>
      </p:sp>
    </p:spTree>
    <p:extLst>
      <p:ext uri="{BB962C8B-B14F-4D97-AF65-F5344CB8AC3E}">
        <p14:creationId xmlns:p14="http://schemas.microsoft.com/office/powerpoint/2010/main" val="423981911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D68350F-60DD-0D19-0FC3-7E39EF2E087B}"/>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1312E723-55F4-CD6F-BCF7-B6E476851497}"/>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06143BFB-6F22-07A4-808A-B3717230E5B6}"/>
              </a:ext>
            </a:extLst>
          </p:cNvPr>
          <p:cNvSpPr>
            <a:spLocks noGrp="1"/>
          </p:cNvSpPr>
          <p:nvPr>
            <p:ph type="body" idx="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F9D26B09-D261-3335-2BA1-86733B15BE3A}"/>
              </a:ext>
            </a:extLst>
          </p:cNvPr>
          <p:cNvSpPr>
            <a:spLocks noGrp="1"/>
          </p:cNvSpPr>
          <p:nvPr>
            <p:ph type="sldNum" sz="quarter" idx="5"/>
          </p:nvPr>
        </p:nvSpPr>
        <p:spPr/>
        <p:txBody>
          <a:bodyPr/>
          <a:lstStyle/>
          <a:p>
            <a:r>
              <a:rPr lang="en-US"/>
              <a:t>Notes view: </a:t>
            </a:r>
            <a:fld id="{128CEAFE-FA94-43E5-B0FF-D47E1CCDD1B4}" type="slidenum">
              <a:rPr lang="en-US" smtClean="0"/>
              <a:pPr/>
              <a:t>14</a:t>
            </a:fld>
            <a:endParaRPr lang="en-US"/>
          </a:p>
        </p:txBody>
      </p:sp>
    </p:spTree>
    <p:extLst>
      <p:ext uri="{BB962C8B-B14F-4D97-AF65-F5344CB8AC3E}">
        <p14:creationId xmlns:p14="http://schemas.microsoft.com/office/powerpoint/2010/main" val="406389359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en-GB"/>
          </a:p>
        </p:txBody>
      </p:sp>
      <p:sp>
        <p:nvSpPr>
          <p:cNvPr id="4" name="スライド番号プレースホルダー 3"/>
          <p:cNvSpPr>
            <a:spLocks noGrp="1"/>
          </p:cNvSpPr>
          <p:nvPr>
            <p:ph type="sldNum" sz="quarter" idx="5"/>
          </p:nvPr>
        </p:nvSpPr>
        <p:spPr/>
        <p:txBody>
          <a:bodyPr/>
          <a:lstStyle/>
          <a:p>
            <a:r>
              <a:rPr lang="en-US"/>
              <a:t>Notes view: </a:t>
            </a:r>
            <a:fld id="{128CEAFE-FA94-43E5-B0FF-D47E1CCDD1B4}" type="slidenum">
              <a:rPr lang="en-US" smtClean="0"/>
              <a:pPr/>
              <a:t>15</a:t>
            </a:fld>
            <a:endParaRPr lang="en-US"/>
          </a:p>
        </p:txBody>
      </p:sp>
    </p:spTree>
    <p:extLst>
      <p:ext uri="{BB962C8B-B14F-4D97-AF65-F5344CB8AC3E}">
        <p14:creationId xmlns:p14="http://schemas.microsoft.com/office/powerpoint/2010/main" val="251966253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5456D01-510B-FD19-CE4E-5AD0209A35D7}"/>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BF222A36-FF58-01E5-50CA-FCDCB445D455}"/>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E11DF9C7-6EDC-4F91-3D85-C2B1E469E163}"/>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3A9F037C-9674-9E9F-9406-366A438F29A5}"/>
              </a:ext>
            </a:extLst>
          </p:cNvPr>
          <p:cNvSpPr>
            <a:spLocks noGrp="1"/>
          </p:cNvSpPr>
          <p:nvPr>
            <p:ph type="sldNum" sz="quarter" idx="5"/>
          </p:nvPr>
        </p:nvSpPr>
        <p:spPr/>
        <p:txBody>
          <a:bodyPr/>
          <a:lstStyle/>
          <a:p>
            <a:r>
              <a:rPr lang="en-US"/>
              <a:t>Notes view: </a:t>
            </a:r>
            <a:fld id="{128CEAFE-FA94-43E5-B0FF-D47E1CCDD1B4}" type="slidenum">
              <a:rPr lang="en-US" smtClean="0"/>
              <a:pPr/>
              <a:t>18</a:t>
            </a:fld>
            <a:endParaRPr lang="en-US"/>
          </a:p>
        </p:txBody>
      </p:sp>
    </p:spTree>
    <p:extLst>
      <p:ext uri="{BB962C8B-B14F-4D97-AF65-F5344CB8AC3E}">
        <p14:creationId xmlns:p14="http://schemas.microsoft.com/office/powerpoint/2010/main" val="175143499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E0D3F67-EEF8-BDE9-03B5-ADD3015B23D9}"/>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FC76C145-8E32-CE08-B998-29BD2B74A01E}"/>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0E93A5CC-4C98-6D14-947F-DC013D12BBCF}"/>
              </a:ext>
            </a:extLst>
          </p:cNvPr>
          <p:cNvSpPr>
            <a:spLocks noGrp="1"/>
          </p:cNvSpPr>
          <p:nvPr>
            <p:ph type="body" idx="1"/>
          </p:nvPr>
        </p:nvSpPr>
        <p:spPr/>
        <p:txBody>
          <a:bodyPr/>
          <a:lstStyle/>
          <a:p>
            <a:endParaRPr kumimoji="1" lang="en-GB"/>
          </a:p>
        </p:txBody>
      </p:sp>
      <p:sp>
        <p:nvSpPr>
          <p:cNvPr id="4" name="スライド番号プレースホルダー 3">
            <a:extLst>
              <a:ext uri="{FF2B5EF4-FFF2-40B4-BE49-F238E27FC236}">
                <a16:creationId xmlns:a16="http://schemas.microsoft.com/office/drawing/2014/main" id="{23EA5DC6-6E68-604F-FB98-9E92868CE0C5}"/>
              </a:ext>
            </a:extLst>
          </p:cNvPr>
          <p:cNvSpPr>
            <a:spLocks noGrp="1"/>
          </p:cNvSpPr>
          <p:nvPr>
            <p:ph type="sldNum" sz="quarter" idx="5"/>
          </p:nvPr>
        </p:nvSpPr>
        <p:spPr/>
        <p:txBody>
          <a:bodyPr/>
          <a:lstStyle/>
          <a:p>
            <a:r>
              <a:rPr lang="en-US"/>
              <a:t>Notes view: </a:t>
            </a:r>
            <a:fld id="{128CEAFE-FA94-43E5-B0FF-D47E1CCDD1B4}" type="slidenum">
              <a:rPr lang="en-US" smtClean="0"/>
              <a:pPr/>
              <a:t>20</a:t>
            </a:fld>
            <a:endParaRPr lang="en-US"/>
          </a:p>
        </p:txBody>
      </p:sp>
    </p:spTree>
    <p:extLst>
      <p:ext uri="{BB962C8B-B14F-4D97-AF65-F5344CB8AC3E}">
        <p14:creationId xmlns:p14="http://schemas.microsoft.com/office/powerpoint/2010/main" val="1524973323"/>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1.xml"/><Relationship Id="rId1" Type="http://schemas.openxmlformats.org/officeDocument/2006/relationships/tags" Target="../tags/tag3.xml"/><Relationship Id="rId4" Type="http://schemas.openxmlformats.org/officeDocument/2006/relationships/image" Target="../media/image1.emf"/></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4.xml"/><Relationship Id="rId4" Type="http://schemas.openxmlformats.org/officeDocument/2006/relationships/image" Target="../media/image1.emf"/></Relationships>
</file>

<file path=ppt/slideLayouts/_rels/slideLayout4.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1.xml"/><Relationship Id="rId1" Type="http://schemas.openxmlformats.org/officeDocument/2006/relationships/tags" Target="../tags/tag5.xml"/><Relationship Id="rId4" Type="http://schemas.openxmlformats.org/officeDocument/2006/relationships/image" Target="../media/image1.emf"/></Relationships>
</file>

<file path=ppt/slideLayouts/_rels/slideLayout5.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Master" Target="../slideMasters/slideMaster2.xml"/><Relationship Id="rId1" Type="http://schemas.openxmlformats.org/officeDocument/2006/relationships/tags" Target="../tags/tag7.xml"/><Relationship Id="rId4" Type="http://schemas.openxmlformats.org/officeDocument/2006/relationships/image" Target="../media/image1.emf"/></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Master" Target="../slideMasters/slideMaster2.xml"/><Relationship Id="rId1" Type="http://schemas.openxmlformats.org/officeDocument/2006/relationships/tags" Target="../tags/tag8.xml"/><Relationship Id="rId4" Type="http://schemas.openxmlformats.org/officeDocument/2006/relationships/image" Target="../media/image1.emf"/></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777567250"/>
      </p:ext>
    </p:extLst>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1287722584"/>
      </p:ext>
    </p:extLst>
  </p:cSld>
  <p:clrMapOvr>
    <a:masterClrMapping/>
  </p:clrMapOvr>
  <p:extLst>
    <p:ext uri="{DCECCB84-F9BA-43D5-87BE-67443E8EF086}">
      <p15:sldGuideLst xmlns:p15="http://schemas.microsoft.com/office/powerpoint/2012/main"/>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1614778305"/>
      </p:ext>
    </p:extLst>
  </p:cSld>
  <p:clrMapOvr>
    <a:masterClrMapping/>
  </p:clrMapOvr>
  <p:extLst>
    <p:ext uri="{DCECCB84-F9BA-43D5-87BE-67443E8EF086}">
      <p15:sldGuideLst xmlns:p15="http://schemas.microsoft.com/office/powerpoint/2012/main"/>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3199720313"/>
      </p:ext>
    </p:extLst>
  </p:cSld>
  <p:clrMapOvr>
    <a:masterClrMapping/>
  </p:clrMapOvr>
  <p:extLst>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userDrawn="1">
  <p:cSld name="１">
    <p:bg bwMode="blackWhite">
      <p:bgPr>
        <a:solidFill>
          <a:schemeClr val="bg2">
            <a:lumMod val="20000"/>
            <a:lumOff val="80000"/>
          </a:schemeClr>
        </a:solidFill>
        <a:effectLst/>
      </p:bgPr>
    </p:bg>
    <p:spTree>
      <p:nvGrpSpPr>
        <p:cNvPr id="1" name=""/>
        <p:cNvGrpSpPr/>
        <p:nvPr/>
      </p:nvGrpSpPr>
      <p:grpSpPr>
        <a:xfrm>
          <a:off x="0" y="0"/>
          <a:ext cx="0" cy="0"/>
          <a:chOff x="0" y="0"/>
          <a:chExt cx="0" cy="0"/>
        </a:xfrm>
      </p:grpSpPr>
      <p:graphicFrame>
        <p:nvGraphicFramePr>
          <p:cNvPr id="2" name="think-cell data - do not delete" hidden="1">
            <a:extLst>
              <a:ext uri="{FF2B5EF4-FFF2-40B4-BE49-F238E27FC236}">
                <a16:creationId xmlns:a16="http://schemas.microsoft.com/office/drawing/2014/main" id="{223EA5B7-208D-F70C-0F95-AE4F06FC96C3}"/>
              </a:ext>
            </a:extLst>
          </p:cNvPr>
          <p:cNvGraphicFramePr>
            <a:graphicFrameLocks noChangeAspect="1"/>
          </p:cNvGraphicFramePr>
          <p:nvPr userDrawn="1">
            <p:custDataLst>
              <p:tags r:id="rId1"/>
            </p:custDataLst>
            <p:extLst>
              <p:ext uri="{D42A27DB-BD31-4B8C-83A1-F6EECF244321}">
                <p14:modId xmlns:p14="http://schemas.microsoft.com/office/powerpoint/2010/main" val="335826994"/>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2" name="think-cell data - do not delete" hidden="1">
                        <a:extLst>
                          <a:ext uri="{FF2B5EF4-FFF2-40B4-BE49-F238E27FC236}">
                            <a16:creationId xmlns:a16="http://schemas.microsoft.com/office/drawing/2014/main" id="{223EA5B7-208D-F70C-0F95-AE4F06FC96C3}"/>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147" name="Title 1"/>
          <p:cNvSpPr>
            <a:spLocks noGrp="1"/>
          </p:cNvSpPr>
          <p:nvPr>
            <p:ph type="title"/>
          </p:nvPr>
        </p:nvSpPr>
        <p:spPr bwMode="blackWhite">
          <a:xfrm>
            <a:off x="511875" y="2851842"/>
            <a:ext cx="4014858" cy="778597"/>
          </a:xfrm>
          <a:prstGeom prst="rect">
            <a:avLst/>
          </a:prstGeom>
        </p:spPr>
        <p:txBody>
          <a:bodyPr anchor="t">
            <a:noAutofit/>
          </a:bodyPr>
          <a:lstStyle>
            <a:lvl1pPr>
              <a:defRPr sz="4000">
                <a:solidFill>
                  <a:schemeClr val="tx2"/>
                </a:solidFill>
                <a:latin typeface="Meiryo UI" panose="020B0604030504040204" pitchFamily="50" charset="-128"/>
                <a:ea typeface="Meiryo UI" panose="020B0604030504040204" pitchFamily="50" charset="-128"/>
                <a:sym typeface="Trebuchet MS" panose="020B0603020202020204" pitchFamily="34" charset="0"/>
              </a:defRPr>
            </a:lvl1pPr>
          </a:lstStyle>
          <a:p>
            <a:endParaRPr lang="en-US"/>
          </a:p>
        </p:txBody>
      </p:sp>
      <p:cxnSp>
        <p:nvCxnSpPr>
          <p:cNvPr id="148" name="Straight Connector 147"/>
          <p:cNvCxnSpPr/>
          <p:nvPr userDrawn="1"/>
        </p:nvCxnSpPr>
        <p:spPr bwMode="white">
          <a:xfrm>
            <a:off x="502855" y="3680016"/>
            <a:ext cx="9405747" cy="0"/>
          </a:xfrm>
          <a:prstGeom prst="line">
            <a:avLst/>
          </a:prstGeom>
          <a:ln w="19050" cmpd="sng">
            <a:solidFill>
              <a:schemeClr val="bg1"/>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7C244000-FBF9-2892-A0E2-AF8DF6F42353}"/>
              </a:ext>
            </a:extLst>
          </p:cNvPr>
          <p:cNvSpPr>
            <a:spLocks noGrp="1"/>
          </p:cNvSpPr>
          <p:nvPr>
            <p:ph type="body" sz="quarter" idx="11"/>
          </p:nvPr>
        </p:nvSpPr>
        <p:spPr>
          <a:xfrm>
            <a:off x="511875" y="3793402"/>
            <a:ext cx="8886150" cy="914400"/>
          </a:xfrm>
          <a:prstGeom prst="rect">
            <a:avLst/>
          </a:prstGeom>
        </p:spPr>
        <p:txBody>
          <a:bodyPr/>
          <a:lstStyle>
            <a:lvl1pPr>
              <a:defRPr sz="1400">
                <a:solidFill>
                  <a:schemeClr val="tx2"/>
                </a:solidFill>
              </a:defRPr>
            </a:lvl1pPr>
          </a:lstStyle>
          <a:p>
            <a:pPr lvl="0"/>
            <a:endParaRPr kumimoji="1" lang="ja-JP" altLang="en-US"/>
          </a:p>
        </p:txBody>
      </p:sp>
      <p:sp>
        <p:nvSpPr>
          <p:cNvPr id="11" name="テキスト プレースホルダー 10">
            <a:extLst>
              <a:ext uri="{FF2B5EF4-FFF2-40B4-BE49-F238E27FC236}">
                <a16:creationId xmlns:a16="http://schemas.microsoft.com/office/drawing/2014/main" id="{9140C099-BDA9-9D39-059E-D1831A3A7EE6}"/>
              </a:ext>
            </a:extLst>
          </p:cNvPr>
          <p:cNvSpPr>
            <a:spLocks noGrp="1"/>
          </p:cNvSpPr>
          <p:nvPr>
            <p:ph type="body" sz="quarter" idx="12"/>
          </p:nvPr>
        </p:nvSpPr>
        <p:spPr>
          <a:xfrm>
            <a:off x="4635374" y="2851842"/>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2" name="テキスト プレースホルダー 10">
            <a:extLst>
              <a:ext uri="{FF2B5EF4-FFF2-40B4-BE49-F238E27FC236}">
                <a16:creationId xmlns:a16="http://schemas.microsoft.com/office/drawing/2014/main" id="{9E04A33F-5968-22FA-5868-8C1C009768F9}"/>
              </a:ext>
            </a:extLst>
          </p:cNvPr>
          <p:cNvSpPr>
            <a:spLocks noGrp="1"/>
          </p:cNvSpPr>
          <p:nvPr>
            <p:ph type="body" sz="quarter" idx="13"/>
          </p:nvPr>
        </p:nvSpPr>
        <p:spPr>
          <a:xfrm>
            <a:off x="4635374" y="3132276"/>
            <a:ext cx="4759451" cy="216000"/>
          </a:xfrm>
          <a:prstGeom prst="rect">
            <a:avLst/>
          </a:prstGeom>
        </p:spPr>
        <p:txBody>
          <a:bodyPr/>
          <a:lstStyle>
            <a:lvl1pPr algn="r">
              <a:defRPr>
                <a:solidFill>
                  <a:schemeClr val="tx2"/>
                </a:solidFill>
              </a:defRPr>
            </a:lvl1pPr>
          </a:lstStyle>
          <a:p>
            <a:pPr lvl="0"/>
            <a:endParaRPr kumimoji="1" lang="ja-JP" altLang="en-US"/>
          </a:p>
        </p:txBody>
      </p:sp>
      <p:sp>
        <p:nvSpPr>
          <p:cNvPr id="13" name="テキスト プレースホルダー 10">
            <a:extLst>
              <a:ext uri="{FF2B5EF4-FFF2-40B4-BE49-F238E27FC236}">
                <a16:creationId xmlns:a16="http://schemas.microsoft.com/office/drawing/2014/main" id="{741C0D8A-198A-1E9B-0D1D-FDD34D335AAC}"/>
              </a:ext>
            </a:extLst>
          </p:cNvPr>
          <p:cNvSpPr>
            <a:spLocks noGrp="1"/>
          </p:cNvSpPr>
          <p:nvPr>
            <p:ph type="body" sz="quarter" idx="14"/>
          </p:nvPr>
        </p:nvSpPr>
        <p:spPr>
          <a:xfrm>
            <a:off x="4635374" y="3412710"/>
            <a:ext cx="4759451" cy="216000"/>
          </a:xfrm>
          <a:prstGeom prst="rect">
            <a:avLst/>
          </a:prstGeom>
        </p:spPr>
        <p:txBody>
          <a:bodyPr/>
          <a:lstStyle>
            <a:lvl1pPr algn="r">
              <a:defRPr>
                <a:solidFill>
                  <a:schemeClr val="tx2"/>
                </a:solidFill>
              </a:defRPr>
            </a:lvl1pPr>
          </a:lstStyle>
          <a:p>
            <a:pPr lvl="0"/>
            <a:endParaRPr kumimoji="1" lang="ja-JP" altLang="en-US"/>
          </a:p>
        </p:txBody>
      </p:sp>
    </p:spTree>
    <p:extLst>
      <p:ext uri="{BB962C8B-B14F-4D97-AF65-F5344CB8AC3E}">
        <p14:creationId xmlns:p14="http://schemas.microsoft.com/office/powerpoint/2010/main" val="2976951471"/>
      </p:ext>
    </p:extLst>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preserve="1" userDrawn="1">
  <p:cSld name="1_Divider_4">
    <p:spTree>
      <p:nvGrpSpPr>
        <p:cNvPr id="1" name=""/>
        <p:cNvGrpSpPr/>
        <p:nvPr/>
      </p:nvGrpSpPr>
      <p:grpSpPr>
        <a:xfrm>
          <a:off x="0" y="0"/>
          <a:ext cx="0" cy="0"/>
          <a:chOff x="0" y="0"/>
          <a:chExt cx="0" cy="0"/>
        </a:xfrm>
      </p:grpSpPr>
      <p:sp>
        <p:nvSpPr>
          <p:cNvPr id="7" name="Text Placeholder 5">
            <a:extLst>
              <a:ext uri="{FF2B5EF4-FFF2-40B4-BE49-F238E27FC236}">
                <a16:creationId xmlns:a16="http://schemas.microsoft.com/office/drawing/2014/main" id="{9A0B98F9-28DF-45AF-9554-283B5B36EDE4}"/>
              </a:ext>
            </a:extLst>
          </p:cNvPr>
          <p:cNvSpPr txBox="1">
            <a:spLocks/>
          </p:cNvSpPr>
          <p:nvPr userDrawn="1"/>
        </p:nvSpPr>
        <p:spPr>
          <a:xfrm>
            <a:off x="-192" y="2857809"/>
            <a:ext cx="517845" cy="1142809"/>
          </a:xfrm>
          <a:prstGeom prst="rect">
            <a:avLst/>
          </a:prstGeom>
          <a:solidFill>
            <a:schemeClr val="accent2"/>
          </a:solidFill>
          <a:ln>
            <a:noFill/>
          </a:ln>
        </p:spPr>
        <p:txBody>
          <a:bodyPr vert="horz" lIns="414676" tIns="0" rIns="0" bIns="0" rtlCol="0" anchor="ctr" anchorCtr="0">
            <a:noAutofit/>
          </a:bodyPr>
          <a:lstStyle>
            <a:lvl1pPr marL="0" indent="0" algn="l" defTabSz="914400" rtl="0" eaLnBrk="1" latinLnBrk="0" hangingPunct="1">
              <a:spcBef>
                <a:spcPct val="20000"/>
              </a:spcBef>
              <a:buClr>
                <a:schemeClr val="tx2"/>
              </a:buClr>
              <a:buSzPct val="110000"/>
              <a:buFont typeface="EYInterstate Light" panose="02000506000000020004" pitchFamily="2" charset="0"/>
              <a:buNone/>
              <a:defRPr kumimoji="0" lang="en-IN" sz="3600" b="0" i="0" u="none" strike="noStrike" kern="1200" cap="none" spc="0" normalizeH="0" baseline="0" dirty="0">
                <a:ln>
                  <a:noFill/>
                </a:ln>
                <a:solidFill>
                  <a:srgbClr val="FFFFFF"/>
                </a:solidFill>
                <a:effectLst/>
                <a:uLnTx/>
                <a:uFillTx/>
                <a:latin typeface="EYInterstate Light" panose="02000506000000020004" pitchFamily="2" charset="0"/>
                <a:ea typeface="+mj-ea"/>
                <a:cs typeface="+mj-cs"/>
              </a:defRPr>
            </a:lvl1pPr>
            <a:lvl2pPr marL="713232" indent="-356616" algn="l" defTabSz="914400" rtl="0" eaLnBrk="1" latinLnBrk="0" hangingPunct="1">
              <a:spcBef>
                <a:spcPct val="20000"/>
              </a:spcBef>
              <a:buClr>
                <a:schemeClr val="tx2"/>
              </a:buClr>
              <a:buSzPct val="110000"/>
              <a:buFont typeface="EYInterstate Light" panose="02000506000000020004" pitchFamily="2" charset="0"/>
              <a:buChar char="•"/>
              <a:defRPr sz="1800" kern="1200">
                <a:solidFill>
                  <a:schemeClr val="bg1"/>
                </a:solidFill>
                <a:latin typeface="EYInterstate Light" panose="02000506000000020004" pitchFamily="2" charset="0"/>
                <a:ea typeface="+mn-ea"/>
                <a:cs typeface="+mn-cs"/>
              </a:defRPr>
            </a:lvl2pPr>
            <a:lvl3pPr marL="1069848" indent="-356616" algn="l" defTabSz="914400" rtl="0" eaLnBrk="1" latinLnBrk="0" hangingPunct="1">
              <a:spcBef>
                <a:spcPct val="20000"/>
              </a:spcBef>
              <a:buClr>
                <a:schemeClr val="tx2"/>
              </a:buClr>
              <a:buSzPct val="110000"/>
              <a:buFont typeface="EYInterstate Light" panose="02000506000000020004" pitchFamily="2" charset="0"/>
              <a:buChar char="•"/>
              <a:defRPr sz="1600" kern="1200">
                <a:solidFill>
                  <a:schemeClr val="bg1"/>
                </a:solidFill>
                <a:latin typeface="EYInterstate Light" panose="02000506000000020004" pitchFamily="2" charset="0"/>
                <a:ea typeface="+mn-ea"/>
                <a:cs typeface="+mn-cs"/>
              </a:defRPr>
            </a:lvl3pPr>
            <a:lvl4pPr marL="1426464" indent="-356616" algn="l" defTabSz="914400" rtl="0" eaLnBrk="1" latinLnBrk="0" hangingPunct="1">
              <a:spcBef>
                <a:spcPct val="20000"/>
              </a:spcBef>
              <a:buClr>
                <a:schemeClr val="tx2"/>
              </a:buClr>
              <a:buSzPct val="110000"/>
              <a:buFont typeface="EYInterstate Light" panose="02000506000000020004" pitchFamily="2" charset="0"/>
              <a:buChar char="•"/>
              <a:defRPr sz="1400" kern="1200">
                <a:solidFill>
                  <a:schemeClr val="bg1"/>
                </a:solidFill>
                <a:latin typeface="EYInterstate Light" panose="02000506000000020004" pitchFamily="2" charset="0"/>
                <a:ea typeface="+mn-ea"/>
                <a:cs typeface="+mn-cs"/>
              </a:defRPr>
            </a:lvl4pPr>
            <a:lvl5pPr marL="1783080" indent="-356616" algn="l" defTabSz="914400" rtl="0" eaLnBrk="1" latinLnBrk="0" hangingPunct="1">
              <a:spcBef>
                <a:spcPct val="20000"/>
              </a:spcBef>
              <a:buClr>
                <a:schemeClr val="tx2"/>
              </a:buClr>
              <a:buSzPct val="110000"/>
              <a:buFont typeface="EYInterstate Light" panose="02000506000000020004" pitchFamily="2" charset="0"/>
              <a:buChar char="•"/>
              <a:defRPr sz="1200" kern="1200">
                <a:solidFill>
                  <a:schemeClr val="bg1"/>
                </a:solidFill>
                <a:latin typeface="EYInterstate Light" panose="02000506000000020004" pitchFamily="2" charset="0"/>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endParaRPr lang="en-US" sz="3265" baseline="0">
              <a:solidFill>
                <a:schemeClr val="tx2"/>
              </a:solidFill>
              <a:latin typeface="+mn-lt"/>
              <a:ea typeface="+mn-ea"/>
            </a:endParaRPr>
          </a:p>
        </p:txBody>
      </p:sp>
      <p:sp>
        <p:nvSpPr>
          <p:cNvPr id="2" name="テキスト プレースホルダー 5">
            <a:extLst>
              <a:ext uri="{FF2B5EF4-FFF2-40B4-BE49-F238E27FC236}">
                <a16:creationId xmlns:a16="http://schemas.microsoft.com/office/drawing/2014/main" id="{8F1BE105-FE49-F48E-12F9-D51A178E562F}"/>
              </a:ext>
            </a:extLst>
          </p:cNvPr>
          <p:cNvSpPr>
            <a:spLocks noGrp="1"/>
          </p:cNvSpPr>
          <p:nvPr>
            <p:ph type="body" sz="quarter" idx="13"/>
          </p:nvPr>
        </p:nvSpPr>
        <p:spPr>
          <a:xfrm>
            <a:off x="819468" y="2826544"/>
            <a:ext cx="7350125" cy="1204912"/>
          </a:xfrm>
          <a:prstGeom prst="rect">
            <a:avLst/>
          </a:prstGeom>
        </p:spPr>
        <p:txBody>
          <a:bodyPr anchor="ctr"/>
          <a:lstStyle>
            <a:lvl1pPr>
              <a:defRPr sz="3200">
                <a:solidFill>
                  <a:schemeClr val="tx2"/>
                </a:solidFill>
              </a:defRPr>
            </a:lvl1pPr>
          </a:lstStyle>
          <a:p>
            <a:pPr lvl="0"/>
            <a:endParaRPr kumimoji="1" lang="ja-JP" altLang="en-US"/>
          </a:p>
        </p:txBody>
      </p:sp>
    </p:spTree>
    <p:extLst>
      <p:ext uri="{BB962C8B-B14F-4D97-AF65-F5344CB8AC3E}">
        <p14:creationId xmlns:p14="http://schemas.microsoft.com/office/powerpoint/2010/main" val="4195963475"/>
      </p:ext>
    </p:extLst>
  </p:cSld>
  <p:clrMapOvr>
    <a:masterClrMapping/>
  </p:clrMapOvr>
  <p:extLst>
    <p:ext uri="{DCECCB84-F9BA-43D5-87BE-67443E8EF086}">
      <p15:sldGuideLst xmlns:p15="http://schemas.microsoft.com/office/powerpoint/2012/main"/>
    </p:ext>
  </p:extLst>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３">
    <p:spTree>
      <p:nvGrpSpPr>
        <p:cNvPr id="1" name=""/>
        <p:cNvGrpSpPr/>
        <p:nvPr/>
      </p:nvGrpSpPr>
      <p:grpSpPr>
        <a:xfrm>
          <a:off x="0" y="0"/>
          <a:ext cx="0" cy="0"/>
          <a:chOff x="0" y="0"/>
          <a:chExt cx="0" cy="0"/>
        </a:xfrm>
      </p:grpSpPr>
      <p:graphicFrame>
        <p:nvGraphicFramePr>
          <p:cNvPr id="9" name="think-cell data - do not delete" hidden="1">
            <a:extLst>
              <a:ext uri="{FF2B5EF4-FFF2-40B4-BE49-F238E27FC236}">
                <a16:creationId xmlns:a16="http://schemas.microsoft.com/office/drawing/2014/main" id="{FCEA1456-E3E9-90B5-839F-F13297A9F24B}"/>
              </a:ext>
            </a:extLst>
          </p:cNvPr>
          <p:cNvGraphicFramePr>
            <a:graphicFrameLocks noChangeAspect="1"/>
          </p:cNvGraphicFramePr>
          <p:nvPr userDrawn="1">
            <p:custDataLst>
              <p:tags r:id="rId1"/>
            </p:custDataLst>
            <p:extLst>
              <p:ext uri="{D42A27DB-BD31-4B8C-83A1-F6EECF244321}">
                <p14:modId xmlns:p14="http://schemas.microsoft.com/office/powerpoint/2010/main" val="134814415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3" imgW="395" imgH="396" progId="TCLayout.ActiveDocument.1">
                  <p:embed/>
                </p:oleObj>
              </mc:Choice>
              <mc:Fallback>
                <p:oleObj name="think-cell スライド" r:id="rId3" imgW="395" imgH="396" progId="TCLayout.ActiveDocument.1">
                  <p:embed/>
                  <p:pic>
                    <p:nvPicPr>
                      <p:cNvPr id="9" name="think-cell data - do not delete" hidden="1">
                        <a:extLst>
                          <a:ext uri="{FF2B5EF4-FFF2-40B4-BE49-F238E27FC236}">
                            <a16:creationId xmlns:a16="http://schemas.microsoft.com/office/drawing/2014/main" id="{FCEA1456-E3E9-90B5-839F-F13297A9F24B}"/>
                          </a:ext>
                        </a:extLst>
                      </p:cNvPr>
                      <p:cNvPicPr/>
                      <p:nvPr/>
                    </p:nvPicPr>
                    <p:blipFill>
                      <a:blip r:embed="rId4"/>
                      <a:stretch>
                        <a:fillRect/>
                      </a:stretch>
                    </p:blipFill>
                    <p:spPr>
                      <a:xfrm>
                        <a:off x="1588" y="1588"/>
                        <a:ext cx="1588" cy="1588"/>
                      </a:xfrm>
                      <a:prstGeom prst="rect">
                        <a:avLst/>
                      </a:prstGeom>
                    </p:spPr>
                  </p:pic>
                </p:oleObj>
              </mc:Fallback>
            </mc:AlternateContent>
          </a:graphicData>
        </a:graphic>
      </p:graphicFrame>
      <p:sp>
        <p:nvSpPr>
          <p:cNvPr id="57" name="Date Placeholder 56"/>
          <p:cNvSpPr>
            <a:spLocks noGrp="1"/>
          </p:cNvSpPr>
          <p:nvPr>
            <p:ph type="dt" sz="half" idx="14"/>
          </p:nvPr>
        </p:nvSpPr>
        <p:spPr/>
        <p:txBody>
          <a:bodyPr/>
          <a:lstStyle>
            <a:lvl1pPr>
              <a:defRPr>
                <a:solidFill>
                  <a:schemeClr val="bg1">
                    <a:lumMod val="50000"/>
                  </a:schemeClr>
                </a:solidFill>
                <a:latin typeface="+mn-lt"/>
                <a:sym typeface="Trebuchet MS" panose="020B0603020202020204" pitchFamily="34" charset="0"/>
              </a:defRPr>
            </a:lvl1pPr>
          </a:lstStyle>
          <a:p>
            <a:endParaRPr lang="en-US"/>
          </a:p>
        </p:txBody>
      </p:sp>
      <p:cxnSp>
        <p:nvCxnSpPr>
          <p:cNvPr id="4" name="Straight Connector 147">
            <a:extLst>
              <a:ext uri="{FF2B5EF4-FFF2-40B4-BE49-F238E27FC236}">
                <a16:creationId xmlns:a16="http://schemas.microsoft.com/office/drawing/2014/main" id="{01E5DE7B-F2AA-B9DB-E98D-BA49BDAC0959}"/>
              </a:ext>
            </a:extLst>
          </p:cNvPr>
          <p:cNvCxnSpPr>
            <a:cxnSpLocks/>
          </p:cNvCxnSpPr>
          <p:nvPr userDrawn="1"/>
        </p:nvCxnSpPr>
        <p:spPr bwMode="white">
          <a:xfrm>
            <a:off x="10232" y="1181268"/>
            <a:ext cx="9885535" cy="0"/>
          </a:xfrm>
          <a:prstGeom prst="line">
            <a:avLst/>
          </a:prstGeom>
          <a:ln w="19050" cmpd="sng">
            <a:solidFill>
              <a:schemeClr val="bg2"/>
            </a:solidFill>
            <a:miter lim="800000"/>
            <a:headEnd type="none"/>
            <a:tailEnd type="none"/>
          </a:ln>
        </p:spPr>
        <p:style>
          <a:lnRef idx="1">
            <a:schemeClr val="accent1"/>
          </a:lnRef>
          <a:fillRef idx="0">
            <a:schemeClr val="accent1"/>
          </a:fillRef>
          <a:effectRef idx="0">
            <a:schemeClr val="accent1"/>
          </a:effectRef>
          <a:fontRef idx="minor">
            <a:schemeClr val="tx1"/>
          </a:fontRef>
        </p:style>
      </p:cxnSp>
      <p:sp>
        <p:nvSpPr>
          <p:cNvPr id="7" name="テキスト プレースホルダー 6">
            <a:extLst>
              <a:ext uri="{FF2B5EF4-FFF2-40B4-BE49-F238E27FC236}">
                <a16:creationId xmlns:a16="http://schemas.microsoft.com/office/drawing/2014/main" id="{5A63CC5B-D2D6-947A-EB72-58A2D4B877B1}"/>
              </a:ext>
            </a:extLst>
          </p:cNvPr>
          <p:cNvSpPr>
            <a:spLocks noGrp="1"/>
          </p:cNvSpPr>
          <p:nvPr>
            <p:ph type="body" sz="quarter" idx="15"/>
          </p:nvPr>
        </p:nvSpPr>
        <p:spPr>
          <a:xfrm>
            <a:off x="512291" y="511472"/>
            <a:ext cx="8891587" cy="604071"/>
          </a:xfrm>
          <a:prstGeom prst="rect">
            <a:avLst/>
          </a:prstGeom>
        </p:spPr>
        <p:txBody>
          <a:bodyPr lIns="0" tIns="0" rIns="0" bIns="0" anchor="t"/>
          <a:lstStyle>
            <a:lvl1pPr>
              <a:spcBef>
                <a:spcPts val="0"/>
              </a:spcBef>
              <a:spcAft>
                <a:spcPts val="0"/>
              </a:spcAft>
              <a:buNone/>
              <a:defRPr sz="1800" b="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8" name="テキスト プレースホルダー 6">
            <a:extLst>
              <a:ext uri="{FF2B5EF4-FFF2-40B4-BE49-F238E27FC236}">
                <a16:creationId xmlns:a16="http://schemas.microsoft.com/office/drawing/2014/main" id="{78D9D2A8-DB01-477E-D9A6-D6678093218A}"/>
              </a:ext>
            </a:extLst>
          </p:cNvPr>
          <p:cNvSpPr>
            <a:spLocks noGrp="1"/>
          </p:cNvSpPr>
          <p:nvPr>
            <p:ph type="body" sz="quarter" idx="16"/>
          </p:nvPr>
        </p:nvSpPr>
        <p:spPr>
          <a:xfrm>
            <a:off x="512291" y="1484834"/>
            <a:ext cx="8891587" cy="5004866"/>
          </a:xfrm>
          <a:prstGeom prst="rect">
            <a:avLst/>
          </a:prstGeom>
        </p:spPr>
        <p:txBody>
          <a:bodyPr lIns="0" rIns="0" anchor="t"/>
          <a:lstStyle>
            <a:lvl1pPr>
              <a:spcBef>
                <a:spcPts val="0"/>
              </a:spcBef>
              <a:spcAft>
                <a:spcPts val="0"/>
              </a:spcAft>
              <a:buNone/>
              <a:defRPr sz="14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ja-JP" altLang="en-US">
              <a:solidFill>
                <a:schemeClr val="tx1"/>
              </a:solidFill>
            </a:endParaRPr>
          </a:p>
        </p:txBody>
      </p:sp>
      <p:sp>
        <p:nvSpPr>
          <p:cNvPr id="11" name="テキスト プレースホルダー 6">
            <a:extLst>
              <a:ext uri="{FF2B5EF4-FFF2-40B4-BE49-F238E27FC236}">
                <a16:creationId xmlns:a16="http://schemas.microsoft.com/office/drawing/2014/main" id="{153214FB-AE04-2E5A-DFB5-797794DB076B}"/>
              </a:ext>
            </a:extLst>
          </p:cNvPr>
          <p:cNvSpPr>
            <a:spLocks noGrp="1"/>
          </p:cNvSpPr>
          <p:nvPr>
            <p:ph type="body" sz="quarter" idx="17"/>
          </p:nvPr>
        </p:nvSpPr>
        <p:spPr>
          <a:xfrm>
            <a:off x="512291" y="246744"/>
            <a:ext cx="8891587" cy="252061"/>
          </a:xfrm>
          <a:prstGeom prst="rect">
            <a:avLst/>
          </a:prstGeom>
        </p:spPr>
        <p:txBody>
          <a:bodyPr lIns="0" tIns="0" rIns="0" bIns="0" anchor="ctr"/>
          <a:lstStyle>
            <a:lvl1pPr marL="0" indent="0" algn="l">
              <a:spcBef>
                <a:spcPts val="0"/>
              </a:spcBef>
              <a:spcAft>
                <a:spcPts val="0"/>
              </a:spcAft>
              <a:buNone/>
              <a:defRPr sz="1200">
                <a:solidFill>
                  <a:schemeClr val="tx2"/>
                </a:solidFill>
              </a:defRPr>
            </a:lvl1pPr>
          </a:lstStyle>
          <a:p>
            <a:pPr marL="0" marR="0" lvl="0" indent="0" algn="l" defTabSz="742950" rtl="0" eaLnBrk="1" fontAlgn="auto" latinLnBrk="0" hangingPunct="1">
              <a:lnSpc>
                <a:spcPct val="110000"/>
              </a:lnSpc>
              <a:spcBef>
                <a:spcPts val="0"/>
              </a:spcBef>
              <a:spcAft>
                <a:spcPts val="0"/>
              </a:spcAft>
              <a:buClrTx/>
              <a:buSzTx/>
              <a:buFont typeface="Arial" panose="020B0604020202020204" pitchFamily="34" charset="0"/>
              <a:buNone/>
              <a:tabLst/>
              <a:defRPr/>
            </a:pPr>
            <a:endParaRPr lang="en-US" altLang="ja-JP">
              <a:solidFill>
                <a:schemeClr val="tx1"/>
              </a:solidFill>
            </a:endParaRPr>
          </a:p>
        </p:txBody>
      </p:sp>
    </p:spTree>
    <p:extLst>
      <p:ext uri="{BB962C8B-B14F-4D97-AF65-F5344CB8AC3E}">
        <p14:creationId xmlns:p14="http://schemas.microsoft.com/office/powerpoint/2010/main" val="3667307753"/>
      </p:ext>
    </p:extLst>
  </p:cSld>
  <p:clrMapOvr>
    <a:masterClrMapping/>
  </p:clrMapOvr>
  <p:extLst>
    <p:ext uri="{DCECCB84-F9BA-43D5-87BE-67443E8EF086}">
      <p15:sldGuideLst xmlns:p15="http://schemas.microsoft.com/office/powerpoint/2012/main"/>
    </p:ext>
  </p:extLst>
</p:sldLayout>
</file>

<file path=ppt/slideMasters/_rels/slideMaster1.xml.rels><?xml version="1.0" encoding="UTF-8" standalone="yes"?>
<Relationships xmlns="http://schemas.openxmlformats.org/package/2006/relationships"><Relationship Id="rId8" Type="http://schemas.openxmlformats.org/officeDocument/2006/relationships/image" Target="../media/image1.emf"/><Relationship Id="rId3" Type="http://schemas.openxmlformats.org/officeDocument/2006/relationships/slideLayout" Target="../slideLayouts/slideLayout3.xml"/><Relationship Id="rId7"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ags" Target="../tags/tag2.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7.xml"/><Relationship Id="rId7" Type="http://schemas.openxmlformats.org/officeDocument/2006/relationships/image" Target="../media/image1.emf"/><Relationship Id="rId2" Type="http://schemas.openxmlformats.org/officeDocument/2006/relationships/slideLayout" Target="../slideLayouts/slideLayout6.xml"/><Relationship Id="rId1" Type="http://schemas.openxmlformats.org/officeDocument/2006/relationships/slideLayout" Target="../slideLayouts/slideLayout5.xml"/><Relationship Id="rId6" Type="http://schemas.openxmlformats.org/officeDocument/2006/relationships/oleObject" Target="../embeddings/oleObject1.bin"/><Relationship Id="rId5" Type="http://schemas.openxmlformats.org/officeDocument/2006/relationships/tags" Target="../tags/tag6.xml"/><Relationship Id="rId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6"/>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7" imgW="395" imgH="396" progId="TCLayout.ActiveDocument.1">
                  <p:embed/>
                </p:oleObj>
              </mc:Choice>
              <mc:Fallback>
                <p:oleObj name="think-cell スライド" r:id="rId7"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8"/>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2852922683"/>
      </p:ext>
    </p:extLst>
  </p:cSld>
  <p:clrMap bg1="lt1" tx1="dk1" bg2="lt2" tx2="dk2" accent1="accent1" accent2="accent2" accent3="accent3" accent4="accent4" accent5="accent5" accent6="accent6" hlink="hlink" folHlink="folHlink"/>
  <p:sldLayoutIdLst>
    <p:sldLayoutId id="2147485121" r:id="rId1"/>
    <p:sldLayoutId id="2147485127" r:id="rId2"/>
    <p:sldLayoutId id="2147485123" r:id="rId3"/>
    <p:sldLayoutId id="2147485133" r:id="rId4"/>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userDrawn="1">
          <p15:clr>
            <a:srgbClr val="F26B43"/>
          </p15:clr>
        </p15:guide>
        <p15:guide id="2" pos="321" userDrawn="1">
          <p15:clr>
            <a:srgbClr val="F26B43"/>
          </p15:clr>
        </p15:guide>
        <p15:guide id="3" pos="5918" userDrawn="1">
          <p15:clr>
            <a:srgbClr val="F26B43"/>
          </p15:clr>
        </p15:guide>
        <p15:guide id="4" orient="horz" pos="4088" userDrawn="1">
          <p15:clr>
            <a:srgbClr val="F26B43"/>
          </p15:clr>
        </p15:guide>
        <p15:guide id="5" pos="3120" userDrawn="1">
          <p15:clr>
            <a:srgbClr val="F26B43"/>
          </p15:clr>
        </p15:guide>
        <p15:guide id="6" orient="horz" pos="319" userDrawn="1">
          <p15:clr>
            <a:srgbClr val="F26B43"/>
          </p15:clr>
        </p15:guide>
        <p15:guide id="7" orient="horz" pos="935" userDrawn="1">
          <p15:clr>
            <a:srgbClr val="F26B43"/>
          </p15:clr>
        </p15:guide>
      </p15:sldGuideLst>
    </p:ext>
  </p:extLst>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graphicFrame>
        <p:nvGraphicFramePr>
          <p:cNvPr id="3" name="think-cell data - do not delete" hidden="1">
            <a:extLst>
              <a:ext uri="{FF2B5EF4-FFF2-40B4-BE49-F238E27FC236}">
                <a16:creationId xmlns:a16="http://schemas.microsoft.com/office/drawing/2014/main" id="{9D8FB1A2-D999-5D68-91D9-9D7D1ACFB5E6}"/>
              </a:ext>
            </a:extLst>
          </p:cNvPr>
          <p:cNvGraphicFramePr>
            <a:graphicFrameLocks noChangeAspect="1"/>
          </p:cNvGraphicFramePr>
          <p:nvPr userDrawn="1">
            <p:custDataLst>
              <p:tags r:id="rId5"/>
            </p:custDataLst>
            <p:extLst>
              <p:ext uri="{D42A27DB-BD31-4B8C-83A1-F6EECF244321}">
                <p14:modId xmlns:p14="http://schemas.microsoft.com/office/powerpoint/2010/main" val="2422395681"/>
              </p:ext>
            </p:extLst>
          </p:nvPr>
        </p:nvGraphicFramePr>
        <p:xfrm>
          <a:off x="1588" y="1588"/>
          <a:ext cx="1588" cy="1588"/>
        </p:xfrm>
        <a:graphic>
          <a:graphicData uri="http://schemas.openxmlformats.org/presentationml/2006/ole">
            <mc:AlternateContent xmlns:mc="http://schemas.openxmlformats.org/markup-compatibility/2006">
              <mc:Choice xmlns:v="urn:schemas-microsoft-com:vml" Requires="v">
                <p:oleObj name="think-cell スライド" r:id="rId6" imgW="395" imgH="396" progId="TCLayout.ActiveDocument.1">
                  <p:embed/>
                </p:oleObj>
              </mc:Choice>
              <mc:Fallback>
                <p:oleObj name="think-cell スライド" r:id="rId6" imgW="395" imgH="396" progId="TCLayout.ActiveDocument.1">
                  <p:embed/>
                  <p:pic>
                    <p:nvPicPr>
                      <p:cNvPr id="3" name="think-cell data - do not delete" hidden="1">
                        <a:extLst>
                          <a:ext uri="{FF2B5EF4-FFF2-40B4-BE49-F238E27FC236}">
                            <a16:creationId xmlns:a16="http://schemas.microsoft.com/office/drawing/2014/main" id="{9D8FB1A2-D999-5D68-91D9-9D7D1ACFB5E6}"/>
                          </a:ext>
                        </a:extLst>
                      </p:cNvPr>
                      <p:cNvPicPr/>
                      <p:nvPr/>
                    </p:nvPicPr>
                    <p:blipFill>
                      <a:blip r:embed="rId7"/>
                      <a:stretch>
                        <a:fillRect/>
                      </a:stretch>
                    </p:blipFill>
                    <p:spPr>
                      <a:xfrm>
                        <a:off x="1588" y="1588"/>
                        <a:ext cx="1588" cy="1588"/>
                      </a:xfrm>
                      <a:prstGeom prst="rect">
                        <a:avLst/>
                      </a:prstGeom>
                    </p:spPr>
                  </p:pic>
                </p:oleObj>
              </mc:Fallback>
            </mc:AlternateContent>
          </a:graphicData>
        </a:graphic>
      </p:graphicFrame>
      <p:sp>
        <p:nvSpPr>
          <p:cNvPr id="11" name="Date Placeholder 3"/>
          <p:cNvSpPr>
            <a:spLocks noGrp="1"/>
          </p:cNvSpPr>
          <p:nvPr>
            <p:ph type="dt" sz="half" idx="2"/>
          </p:nvPr>
        </p:nvSpPr>
        <p:spPr>
          <a:xfrm>
            <a:off x="8184214" y="6615436"/>
            <a:ext cx="1204166" cy="125099"/>
          </a:xfrm>
          <a:prstGeom prst="rect">
            <a:avLst/>
          </a:prstGeom>
        </p:spPr>
        <p:txBody>
          <a:bodyPr vert="horz" wrap="square" lIns="0" tIns="0" rIns="0" bIns="0" rtlCol="0" anchor="b">
            <a:spAutoFit/>
          </a:bodyPr>
          <a:lstStyle>
            <a:lvl1pPr algn="r">
              <a:defRPr sz="813">
                <a:solidFill>
                  <a:schemeClr val="accent1"/>
                </a:solidFill>
                <a:latin typeface="+mn-lt"/>
                <a:sym typeface="Trebuchet MS" panose="020B0603020202020204" pitchFamily="34" charset="0"/>
              </a:defRPr>
            </a:lvl1pPr>
          </a:lstStyle>
          <a:p>
            <a:endParaRPr lang="en-US"/>
          </a:p>
        </p:txBody>
      </p:sp>
      <p:sp>
        <p:nvSpPr>
          <p:cNvPr id="12" name="TextBox 11"/>
          <p:cNvSpPr txBox="1"/>
          <p:nvPr userDrawn="1"/>
        </p:nvSpPr>
        <p:spPr>
          <a:xfrm>
            <a:off x="9395222" y="6615437"/>
            <a:ext cx="309563" cy="125099"/>
          </a:xfrm>
          <a:prstGeom prst="rect">
            <a:avLst/>
          </a:prstGeom>
          <a:noFill/>
        </p:spPr>
        <p:txBody>
          <a:bodyPr wrap="square" lIns="0" tIns="0" rIns="0" bIns="0" rtlCol="0" anchor="b">
            <a:spAutoFit/>
          </a:bodyPr>
          <a:lstStyle/>
          <a:p>
            <a:pPr marL="0" marR="0" indent="0" algn="r" defTabSz="742950" rtl="0" eaLnBrk="1" fontAlgn="auto" latinLnBrk="0" hangingPunct="1">
              <a:lnSpc>
                <a:spcPct val="100000"/>
              </a:lnSpc>
              <a:spcBef>
                <a:spcPts val="0"/>
              </a:spcBef>
              <a:spcAft>
                <a:spcPts val="0"/>
              </a:spcAft>
              <a:buClrTx/>
              <a:buSzTx/>
              <a:buFontTx/>
              <a:buNone/>
              <a:tabLst/>
              <a:defRPr/>
            </a:pPr>
            <a:fld id="{DFCF27A5-1A5B-48D3-A060-2758FFBB1ADD}" type="slidenum">
              <a:rPr lang="en-US" sz="813" kern="1200" smtClean="0">
                <a:solidFill>
                  <a:schemeClr val="accent1"/>
                </a:solidFill>
                <a:latin typeface="+mn-lt"/>
                <a:ea typeface="+mn-ea"/>
                <a:cs typeface="+mn-cs"/>
                <a:sym typeface="Trebuchet MS" panose="020B0603020202020204" pitchFamily="34" charset="0"/>
              </a:rPr>
              <a:pPr marL="0" marR="0" indent="0" algn="r" defTabSz="742950" rtl="0" eaLnBrk="1" fontAlgn="auto" latinLnBrk="0" hangingPunct="1">
                <a:lnSpc>
                  <a:spcPct val="100000"/>
                </a:lnSpc>
                <a:spcBef>
                  <a:spcPts val="0"/>
                </a:spcBef>
                <a:spcAft>
                  <a:spcPts val="0"/>
                </a:spcAft>
                <a:buClrTx/>
                <a:buSzTx/>
                <a:buFontTx/>
                <a:buNone/>
                <a:tabLst/>
                <a:defRPr/>
              </a:pPr>
              <a:t>‹#›</a:t>
            </a:fld>
            <a:endParaRPr lang="en-US" sz="813" kern="1200">
              <a:solidFill>
                <a:schemeClr val="accent1"/>
              </a:solidFill>
              <a:latin typeface="+mn-lt"/>
              <a:ea typeface="+mn-ea"/>
              <a:cs typeface="+mn-cs"/>
              <a:sym typeface="Trebuchet MS" panose="020B0603020202020204" pitchFamily="34" charset="0"/>
            </a:endParaRPr>
          </a:p>
        </p:txBody>
      </p:sp>
    </p:spTree>
    <p:extLst>
      <p:ext uri="{BB962C8B-B14F-4D97-AF65-F5344CB8AC3E}">
        <p14:creationId xmlns:p14="http://schemas.microsoft.com/office/powerpoint/2010/main" val="1814127115"/>
      </p:ext>
    </p:extLst>
  </p:cSld>
  <p:clrMap bg1="lt1" tx1="dk1" bg2="lt2" tx2="dk2" accent1="accent1" accent2="accent2" accent3="accent3" accent4="accent4" accent5="accent5" accent6="accent6" hlink="hlink" folHlink="folHlink"/>
  <p:sldLayoutIdLst>
    <p:sldLayoutId id="2147485129" r:id="rId1"/>
    <p:sldLayoutId id="2147485130" r:id="rId2"/>
    <p:sldLayoutId id="2147485131" r:id="rId3"/>
  </p:sldLayoutIdLst>
  <p:hf sldNum="0" hdr="0" ftr="0" dt="0"/>
  <p:txStyles>
    <p:titleStyle>
      <a:lvl1pPr algn="l" defTabSz="742950" rtl="0" eaLnBrk="1" latinLnBrk="0" hangingPunct="1">
        <a:lnSpc>
          <a:spcPct val="90000"/>
        </a:lnSpc>
        <a:spcBef>
          <a:spcPct val="0"/>
        </a:spcBef>
        <a:buNone/>
        <a:defRPr sz="1200" kern="1200">
          <a:solidFill>
            <a:schemeClr val="tx2"/>
          </a:solidFill>
          <a:latin typeface="Meiryo UI" panose="020B0604030504040204" pitchFamily="50" charset="-128"/>
          <a:ea typeface="Meiryo UI" panose="020B0604030504040204" pitchFamily="50" charset="-128"/>
          <a:cs typeface="+mj-cs"/>
          <a:sym typeface="Trebuchet MS" panose="020B0603020202020204" pitchFamily="34" charset="0"/>
        </a:defRPr>
      </a:lvl1pPr>
    </p:titleStyle>
    <p:bodyStyle>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153">
          <p15:clr>
            <a:srgbClr val="F26B43"/>
          </p15:clr>
        </p15:guide>
        <p15:guide id="2" pos="321">
          <p15:clr>
            <a:srgbClr val="F26B43"/>
          </p15:clr>
        </p15:guide>
        <p15:guide id="3" pos="5918">
          <p15:clr>
            <a:srgbClr val="F26B43"/>
          </p15:clr>
        </p15:guide>
        <p15:guide id="4" orient="horz" pos="4088">
          <p15:clr>
            <a:srgbClr val="F26B43"/>
          </p15:clr>
        </p15:guide>
        <p15:guide id="5" pos="3120">
          <p15:clr>
            <a:srgbClr val="F26B43"/>
          </p15:clr>
        </p15:guide>
        <p15:guide id="6" orient="horz" pos="319">
          <p15:clr>
            <a:srgbClr val="F26B43"/>
          </p15:clr>
        </p15:guide>
        <p15:guide id="7" orient="horz" pos="935">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2" Type="http://schemas.openxmlformats.org/officeDocument/2006/relationships/hyperlink" Target="https://www.cao.go.jp/keizai_anzen_hosho/sc_houshin.html" TargetMode="External"/><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5820361-BFE1-4DA0-A5A1-3A95161C3006}"/>
              </a:ext>
            </a:extLst>
          </p:cNvPr>
          <p:cNvSpPr>
            <a:spLocks noGrp="1"/>
          </p:cNvSpPr>
          <p:nvPr>
            <p:ph type="title"/>
          </p:nvPr>
        </p:nvSpPr>
        <p:spPr>
          <a:xfrm>
            <a:off x="511875" y="2851842"/>
            <a:ext cx="6171954" cy="778597"/>
          </a:xfrm>
        </p:spPr>
        <p:txBody>
          <a:bodyPr/>
          <a:lstStyle/>
          <a:p>
            <a:r>
              <a:rPr kumimoji="1" lang="ja-JP" altLang="en-US"/>
              <a:t>様式２ 事業計画書</a:t>
            </a:r>
            <a:endParaRPr kumimoji="1" lang="en-GB"/>
          </a:p>
        </p:txBody>
      </p:sp>
      <p:sp>
        <p:nvSpPr>
          <p:cNvPr id="9" name="テキスト プレースホルダー 2">
            <a:extLst>
              <a:ext uri="{FF2B5EF4-FFF2-40B4-BE49-F238E27FC236}">
                <a16:creationId xmlns:a16="http://schemas.microsoft.com/office/drawing/2014/main" id="{5C16FA1C-B683-7247-CAE5-8961DC39E590}"/>
              </a:ext>
            </a:extLst>
          </p:cNvPr>
          <p:cNvSpPr>
            <a:spLocks noGrp="1"/>
          </p:cNvSpPr>
          <p:nvPr>
            <p:ph type="body" sz="quarter" idx="11"/>
          </p:nvPr>
        </p:nvSpPr>
        <p:spPr>
          <a:xfrm>
            <a:off x="511875" y="3836946"/>
            <a:ext cx="8886150" cy="914400"/>
          </a:xfrm>
        </p:spPr>
        <p:txBody>
          <a:bodyPr/>
          <a:lstStyle/>
          <a:p>
            <a:r>
              <a:rPr kumimoji="1" lang="ja-JP" altLang="en-US" sz="1800"/>
              <a:t>プロジェクト名：</a:t>
            </a:r>
            <a:r>
              <a:rPr kumimoji="1" lang="ja-JP" altLang="ja-JP" sz="1800" kern="1200">
                <a:effectLst/>
                <a:latin typeface="+mn-lt"/>
                <a:ea typeface="+mn-ea"/>
                <a:cs typeface="+mn-cs"/>
              </a:rPr>
              <a:t>○○○国／□□□事</a:t>
            </a:r>
            <a:r>
              <a:rPr kumimoji="1" lang="ja-JP" altLang="en-US" sz="1800" kern="1200">
                <a:effectLst/>
                <a:latin typeface="+mn-lt"/>
                <a:ea typeface="+mn-ea"/>
                <a:cs typeface="+mn-cs"/>
              </a:rPr>
              <a:t>業</a:t>
            </a:r>
            <a:endParaRPr kumimoji="1" lang="ja-JP" altLang="ja-JP" sz="1800" kern="1200">
              <a:effectLst/>
              <a:latin typeface="+mn-lt"/>
              <a:ea typeface="+mn-ea"/>
              <a:cs typeface="+mn-cs"/>
            </a:endParaRPr>
          </a:p>
        </p:txBody>
      </p:sp>
      <p:sp>
        <p:nvSpPr>
          <p:cNvPr id="13" name="テキスト ボックス 12">
            <a:extLst>
              <a:ext uri="{FF2B5EF4-FFF2-40B4-BE49-F238E27FC236}">
                <a16:creationId xmlns:a16="http://schemas.microsoft.com/office/drawing/2014/main" id="{B743AB6A-B7A3-33ED-C79A-6B2DC9A02229}"/>
              </a:ext>
            </a:extLst>
          </p:cNvPr>
          <p:cNvSpPr txBox="1"/>
          <p:nvPr/>
        </p:nvSpPr>
        <p:spPr>
          <a:xfrm>
            <a:off x="402772" y="1945235"/>
            <a:ext cx="8153400" cy="738664"/>
          </a:xfrm>
          <a:prstGeom prst="rect">
            <a:avLst/>
          </a:prstGeom>
          <a:noFill/>
          <a:ln w="9525" cap="rnd" cmpd="sng" algn="ctr">
            <a:noFill/>
            <a:prstDash val="solid"/>
            <a:round/>
          </a:ln>
          <a:effectLst/>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wrap="square">
            <a:spAutoFit/>
          </a:bodyPr>
          <a:lstStyle/>
          <a:p>
            <a:pPr algn="l"/>
            <a:endPar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endParaRPr>
          </a:p>
          <a:p>
            <a:r>
              <a:rPr lang="ja-JP" altLang="en-US" sz="1400" b="0" i="0" u="none" strike="noStrike" baseline="0">
                <a:solidFill>
                  <a:schemeClr val="tx2"/>
                </a:solidFill>
                <a:latin typeface="ＭＳ ゴシック" panose="020B0609070205080204" pitchFamily="49" charset="-128"/>
                <a:ea typeface="ＭＳ ゴシック" panose="020B0609070205080204" pitchFamily="49" charset="-128"/>
              </a:rPr>
              <a:t> </a:t>
            </a:r>
            <a:r>
              <a:rPr lang="ja-JP" altLang="en-US" sz="1400" b="0" i="0" u="none" strike="noStrike" baseline="0">
                <a:solidFill>
                  <a:schemeClr val="tx2"/>
                </a:solidFill>
                <a:latin typeface="+mn-ea"/>
              </a:rPr>
              <a:t>令和</a:t>
            </a:r>
            <a:r>
              <a:rPr lang="ja-JP" altLang="en-US" sz="1400">
                <a:solidFill>
                  <a:schemeClr val="tx2"/>
                </a:solidFill>
                <a:latin typeface="+mn-ea"/>
              </a:rPr>
              <a:t>６</a:t>
            </a:r>
            <a:r>
              <a:rPr lang="ja-JP" altLang="en-US" sz="1400" b="0" i="0" u="none" strike="noStrike" baseline="0">
                <a:solidFill>
                  <a:schemeClr val="tx2"/>
                </a:solidFill>
                <a:latin typeface="+mn-ea"/>
              </a:rPr>
              <a:t>年度補正グローバルサウス未来志向型共創等事業費補助金 </a:t>
            </a:r>
          </a:p>
          <a:p>
            <a:r>
              <a:rPr lang="ja-JP" altLang="en-US" sz="1400" b="0" i="0" u="none" strike="noStrike" baseline="0">
                <a:solidFill>
                  <a:schemeClr val="tx2"/>
                </a:solidFill>
                <a:latin typeface="+mn-ea"/>
              </a:rPr>
              <a:t>（大型実証　非</a:t>
            </a:r>
            <a:r>
              <a:rPr lang="en-US" altLang="ja-JP" sz="1400" b="0" i="0" u="none" strike="noStrike" baseline="0">
                <a:solidFill>
                  <a:schemeClr val="tx2"/>
                </a:solidFill>
                <a:latin typeface="+mn-ea"/>
              </a:rPr>
              <a:t>ASEAN</a:t>
            </a:r>
            <a:r>
              <a:rPr lang="ja-JP" altLang="en-US" sz="1400" b="0" i="0" u="none" strike="noStrike" baseline="0">
                <a:solidFill>
                  <a:schemeClr val="tx2"/>
                </a:solidFill>
                <a:latin typeface="+mn-ea"/>
              </a:rPr>
              <a:t>加盟国） </a:t>
            </a:r>
            <a:endParaRPr lang="ja-JP" altLang="en-US" sz="1400">
              <a:solidFill>
                <a:schemeClr val="tx2"/>
              </a:solidFill>
              <a:latin typeface="+mn-ea"/>
            </a:endParaRPr>
          </a:p>
        </p:txBody>
      </p:sp>
      <p:sp>
        <p:nvSpPr>
          <p:cNvPr id="3" name="吹き出し: 四角形 2">
            <a:extLst>
              <a:ext uri="{FF2B5EF4-FFF2-40B4-BE49-F238E27FC236}">
                <a16:creationId xmlns:a16="http://schemas.microsoft.com/office/drawing/2014/main" id="{12CB1464-9876-F376-FED2-2F620ED5A6E2}"/>
              </a:ext>
            </a:extLst>
          </p:cNvPr>
          <p:cNvSpPr/>
          <p:nvPr/>
        </p:nvSpPr>
        <p:spPr>
          <a:xfrm>
            <a:off x="291523" y="4388724"/>
            <a:ext cx="3781713" cy="344394"/>
          </a:xfrm>
          <a:prstGeom prst="wedgeRectCallout">
            <a:avLst>
              <a:gd name="adj1" fmla="val -6286"/>
              <a:gd name="adj2" fmla="val -9069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複数国で事業を実施する場合、全ての国名を記載してください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5" name="吹き出し: 四角形 4">
            <a:extLst>
              <a:ext uri="{FF2B5EF4-FFF2-40B4-BE49-F238E27FC236}">
                <a16:creationId xmlns:a16="http://schemas.microsoft.com/office/drawing/2014/main" id="{3297F5C0-621F-8409-C5D0-9296412E8F79}"/>
              </a:ext>
            </a:extLst>
          </p:cNvPr>
          <p:cNvSpPr/>
          <p:nvPr/>
        </p:nvSpPr>
        <p:spPr>
          <a:xfrm>
            <a:off x="5982484" y="1095375"/>
            <a:ext cx="3631994" cy="3423603"/>
          </a:xfrm>
          <a:prstGeom prst="wedgeRectCallout">
            <a:avLst>
              <a:gd name="adj1" fmla="val 3335"/>
              <a:gd name="adj2" fmla="val 626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「申請者 </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代表者役職・氏名 </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所在地」を以下の例に沿って記載してください（なお、押印は省略して構いません）</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例）単独の申請</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申請者：</a:t>
            </a: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社</a:t>
            </a: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代表者役職・氏名：役職 ○○○○ 氏名□□□□</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ja-JP" altLang="en-US" sz="1000">
                <a:solidFill>
                  <a:schemeClr val="tx2"/>
                </a:solidFill>
                <a:latin typeface="Meiryo UI" panose="020B0604030504040204" pitchFamily="50" charset="-128"/>
                <a:ea typeface="Meiryo UI" panose="020B0604030504040204" pitchFamily="50" charset="-128"/>
              </a:rPr>
              <a:t>所在地：△△△△ </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また、共同申請の場合は、以下の例に沿って記載してください</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例）共同申請</a:t>
            </a:r>
            <a:br>
              <a:rPr kumimoji="1" lang="ja-JP" altLang="en-US"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社：幹事法人、</a:t>
            </a:r>
            <a:r>
              <a:rPr kumimoji="1" lang="en-US" altLang="ja-JP" sz="1000">
                <a:solidFill>
                  <a:schemeClr val="tx2"/>
                </a:solidFill>
                <a:latin typeface="Meiryo UI" panose="020B0604030504040204" pitchFamily="50" charset="-128"/>
                <a:ea typeface="Meiryo UI" panose="020B0604030504040204" pitchFamily="50" charset="-128"/>
              </a:rPr>
              <a:t>B</a:t>
            </a:r>
            <a:r>
              <a:rPr kumimoji="1" lang="ja-JP" altLang="en-US" sz="1000">
                <a:solidFill>
                  <a:schemeClr val="tx2"/>
                </a:solidFill>
                <a:latin typeface="Meiryo UI" panose="020B0604030504040204" pitchFamily="50" charset="-128"/>
                <a:ea typeface="Meiryo UI" panose="020B0604030504040204" pitchFamily="50" charset="-128"/>
              </a:rPr>
              <a:t>社：共同申請者</a:t>
            </a:r>
            <a:br>
              <a:rPr kumimoji="1" lang="ja-JP" altLang="en-US" sz="1000">
                <a:solidFill>
                  <a:schemeClr val="tx2"/>
                </a:solidFill>
                <a:latin typeface="Meiryo UI" panose="020B0604030504040204" pitchFamily="50" charset="-128"/>
                <a:ea typeface="Meiryo UI" panose="020B0604030504040204" pitchFamily="50" charset="-128"/>
              </a:rPr>
            </a:b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申請者：</a:t>
            </a: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社</a:t>
            </a: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代表者役職・氏名：役職 ○○○○ 氏名□□□□</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ja-JP" altLang="en-US" sz="1000">
                <a:solidFill>
                  <a:schemeClr val="tx2"/>
                </a:solidFill>
                <a:latin typeface="Meiryo UI" panose="020B0604030504040204" pitchFamily="50" charset="-128"/>
                <a:ea typeface="Meiryo UI" panose="020B0604030504040204" pitchFamily="50" charset="-128"/>
              </a:rPr>
              <a:t>所在地：△△△△</a:t>
            </a:r>
            <a:endParaRPr kumimoji="1" lang="en-US" altLang="ja-JP" sz="1000">
              <a:solidFill>
                <a:schemeClr val="tx2"/>
              </a:solidFill>
              <a:latin typeface="Meiryo UI" panose="020B0604030504040204" pitchFamily="50" charset="-128"/>
              <a:ea typeface="Meiryo UI" panose="020B0604030504040204" pitchFamily="50" charset="-128"/>
            </a:endParaRPr>
          </a:p>
          <a:p>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共同申請者・団体名：</a:t>
            </a:r>
            <a:r>
              <a:rPr kumimoji="1" lang="en-US" altLang="ja-JP" sz="1000">
                <a:solidFill>
                  <a:schemeClr val="tx2"/>
                </a:solidFill>
                <a:latin typeface="Meiryo UI" panose="020B0604030504040204" pitchFamily="50" charset="-128"/>
                <a:ea typeface="Meiryo UI" panose="020B0604030504040204" pitchFamily="50" charset="-128"/>
              </a:rPr>
              <a:t>B</a:t>
            </a:r>
            <a:r>
              <a:rPr kumimoji="1" lang="ja-JP" altLang="en-US" sz="1000">
                <a:solidFill>
                  <a:schemeClr val="tx2"/>
                </a:solidFill>
                <a:latin typeface="Meiryo UI" panose="020B0604030504040204" pitchFamily="50" charset="-128"/>
                <a:ea typeface="Meiryo UI" panose="020B0604030504040204" pitchFamily="50" charset="-128"/>
              </a:rPr>
              <a:t>社</a:t>
            </a:r>
            <a:br>
              <a:rPr kumimoji="1" lang="ja-JP" altLang="en-US"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代表者役職・氏名：役職 ○○○○ 氏名□□□□</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ja-JP" altLang="en-US" sz="1000">
                <a:solidFill>
                  <a:schemeClr val="tx2"/>
                </a:solidFill>
                <a:latin typeface="Meiryo UI" panose="020B0604030504040204" pitchFamily="50" charset="-128"/>
                <a:ea typeface="Meiryo UI" panose="020B0604030504040204" pitchFamily="50" charset="-128"/>
              </a:rPr>
              <a:t>所在地：△△△△ </a:t>
            </a:r>
          </a:p>
        </p:txBody>
      </p:sp>
      <p:sp>
        <p:nvSpPr>
          <p:cNvPr id="6" name="テキスト プレースホルダー 11">
            <a:extLst>
              <a:ext uri="{FF2B5EF4-FFF2-40B4-BE49-F238E27FC236}">
                <a16:creationId xmlns:a16="http://schemas.microsoft.com/office/drawing/2014/main" id="{F0619D2E-7A73-C86A-A5BB-824886502365}"/>
              </a:ext>
            </a:extLst>
          </p:cNvPr>
          <p:cNvSpPr txBox="1">
            <a:spLocks/>
          </p:cNvSpPr>
          <p:nvPr/>
        </p:nvSpPr>
        <p:spPr>
          <a:xfrm>
            <a:off x="5067301" y="4914208"/>
            <a:ext cx="4547177" cy="777095"/>
          </a:xfrm>
          <a:prstGeom prst="rect">
            <a:avLst/>
          </a:prstGeom>
        </p:spPr>
        <p:txBody>
          <a:bodyPr/>
          <a:lstStyle>
            <a:lvl1pPr marL="0" indent="0" algn="r"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l"/>
            <a:r>
              <a:rPr kumimoji="1" lang="ja-JP" altLang="en-US" sz="1600"/>
              <a:t>申請者</a:t>
            </a:r>
            <a:r>
              <a:rPr kumimoji="1" lang="zh-TW" altLang="en-US" sz="1600"/>
              <a:t>：</a:t>
            </a:r>
            <a:r>
              <a:rPr kumimoji="1" lang="en-US" altLang="zh-TW" sz="1600"/>
              <a:t>xxx</a:t>
            </a:r>
          </a:p>
          <a:p>
            <a:pPr algn="l"/>
            <a:r>
              <a:rPr kumimoji="1" lang="zh-TW" altLang="en-US" sz="1600"/>
              <a:t>代表者</a:t>
            </a:r>
            <a:r>
              <a:rPr kumimoji="1" lang="ja-JP" altLang="en-US" sz="1600"/>
              <a:t>役職・氏名</a:t>
            </a:r>
            <a:r>
              <a:rPr kumimoji="1" lang="zh-TW" altLang="en-US" sz="1600"/>
              <a:t>：</a:t>
            </a:r>
            <a:r>
              <a:rPr kumimoji="1" lang="en-US" altLang="zh-TW" sz="1600"/>
              <a:t>xxx </a:t>
            </a:r>
            <a:r>
              <a:rPr kumimoji="1" lang="en-US" altLang="zh-TW" sz="1600" err="1"/>
              <a:t>xxxx</a:t>
            </a:r>
            <a:endParaRPr kumimoji="1" lang="en-US" altLang="zh-TW" sz="1600"/>
          </a:p>
          <a:p>
            <a:pPr algn="l"/>
            <a:r>
              <a:rPr kumimoji="1" lang="ja-JP" altLang="en-US" sz="1600"/>
              <a:t>所在地：</a:t>
            </a:r>
            <a:r>
              <a:rPr kumimoji="1" lang="en-US" altLang="ja-JP" sz="1600"/>
              <a:t>xxx</a:t>
            </a:r>
            <a:endParaRPr kumimoji="1" lang="zh-TW" altLang="en-US" sz="1600"/>
          </a:p>
          <a:p>
            <a:pPr algn="l">
              <a:buNone/>
            </a:pPr>
            <a:endParaRPr lang="zh-TW" altLang="en-US" sz="1600"/>
          </a:p>
        </p:txBody>
      </p:sp>
    </p:spTree>
    <p:extLst>
      <p:ext uri="{BB962C8B-B14F-4D97-AF65-F5344CB8AC3E}">
        <p14:creationId xmlns:p14="http://schemas.microsoft.com/office/powerpoint/2010/main" val="368894911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ABD688C-DA1E-2650-2E74-B6060A1C5B44}"/>
            </a:ext>
          </a:extLst>
        </p:cNvPr>
        <p:cNvGrpSpPr/>
        <p:nvPr/>
      </p:nvGrpSpPr>
      <p:grpSpPr>
        <a:xfrm>
          <a:off x="0" y="0"/>
          <a:ext cx="0" cy="0"/>
          <a:chOff x="0" y="0"/>
          <a:chExt cx="0" cy="0"/>
        </a:xfrm>
      </p:grpSpPr>
      <p:grpSp>
        <p:nvGrpSpPr>
          <p:cNvPr id="23" name="グループ化 22">
            <a:extLst>
              <a:ext uri="{FF2B5EF4-FFF2-40B4-BE49-F238E27FC236}">
                <a16:creationId xmlns:a16="http://schemas.microsoft.com/office/drawing/2014/main" id="{DB7AAE21-7325-F6F4-34E6-E4BC918BA0D0}"/>
              </a:ext>
            </a:extLst>
          </p:cNvPr>
          <p:cNvGrpSpPr/>
          <p:nvPr/>
        </p:nvGrpSpPr>
        <p:grpSpPr>
          <a:xfrm>
            <a:off x="510778" y="2740921"/>
            <a:ext cx="8882930" cy="3766694"/>
            <a:chOff x="606722" y="2740921"/>
            <a:chExt cx="8786985" cy="3766694"/>
          </a:xfrm>
        </p:grpSpPr>
        <p:grpSp>
          <p:nvGrpSpPr>
            <p:cNvPr id="49" name="グループ化 48">
              <a:extLst>
                <a:ext uri="{FF2B5EF4-FFF2-40B4-BE49-F238E27FC236}">
                  <a16:creationId xmlns:a16="http://schemas.microsoft.com/office/drawing/2014/main" id="{A3E348B9-50AB-AA0A-15E8-6891C33526D7}"/>
                </a:ext>
              </a:extLst>
            </p:cNvPr>
            <p:cNvGrpSpPr/>
            <p:nvPr/>
          </p:nvGrpSpPr>
          <p:grpSpPr>
            <a:xfrm>
              <a:off x="986955" y="2740921"/>
              <a:ext cx="8406752" cy="225483"/>
              <a:chOff x="986955" y="2740921"/>
              <a:chExt cx="8406752" cy="225483"/>
            </a:xfrm>
          </p:grpSpPr>
          <p:sp>
            <p:nvSpPr>
              <p:cNvPr id="19" name="正方形/長方形 18">
                <a:extLst>
                  <a:ext uri="{FF2B5EF4-FFF2-40B4-BE49-F238E27FC236}">
                    <a16:creationId xmlns:a16="http://schemas.microsoft.com/office/drawing/2014/main" id="{B783A621-1D46-13A2-72BC-CC7874E53F67}"/>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BBA5AB53-B3A1-8817-9095-752C6B8AF285}"/>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AA1CD47C-0DD4-3EB5-F2DE-27EBDA0E49C3}"/>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B31F720C-D0E3-31B7-79ED-370DBBCAB610}"/>
                </a:ext>
              </a:extLst>
            </p:cNvPr>
            <p:cNvGrpSpPr/>
            <p:nvPr/>
          </p:nvGrpSpPr>
          <p:grpSpPr>
            <a:xfrm>
              <a:off x="986955" y="3001206"/>
              <a:ext cx="8406752" cy="846000"/>
              <a:chOff x="986955" y="3005859"/>
              <a:chExt cx="8406752" cy="1134977"/>
            </a:xfrm>
          </p:grpSpPr>
          <p:sp>
            <p:nvSpPr>
              <p:cNvPr id="10" name="正方形/長方形 9">
                <a:extLst>
                  <a:ext uri="{FF2B5EF4-FFF2-40B4-BE49-F238E27FC236}">
                    <a16:creationId xmlns:a16="http://schemas.microsoft.com/office/drawing/2014/main" id="{FDD4E988-6FE0-E7B6-E96F-A668B7DADA23}"/>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ドローン配送の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事前準備</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45B6180F-6188-5738-E702-F03AE891897B}"/>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rgbClr val="37373A"/>
                    </a:solidFill>
                    <a:latin typeface="Meiryo UI" panose="020B0604030504040204" pitchFamily="50" charset="-128"/>
                    <a:ea typeface="Meiryo UI" panose="020B0604030504040204" pitchFamily="50" charset="-128"/>
                  </a:rPr>
                  <a:t>血液製剤の配送配送拠点（土地建物）の確保</a:t>
                </a:r>
                <a:r>
                  <a:rPr kumimoji="1" lang="ja-JP" altLang="en-US" sz="1050">
                    <a:solidFill>
                      <a:srgbClr val="37373A"/>
                    </a:solidFill>
                  </a:rPr>
                  <a:t>（</a:t>
                </a:r>
                <a:r>
                  <a:rPr kumimoji="1" lang="zh-TW" altLang="en-US" sz="1050">
                    <a:solidFill>
                      <a:srgbClr val="37373A"/>
                    </a:solidFill>
                  </a:rPr>
                  <a:t>補助対象外経費</a:t>
                </a:r>
                <a:r>
                  <a:rPr kumimoji="1" lang="ja-JP" altLang="en-US" sz="1050">
                    <a:solidFill>
                      <a:srgbClr val="37373A"/>
                    </a:solidFill>
                  </a:rPr>
                  <a:t>）</a:t>
                </a:r>
                <a:endParaRPr kumimoji="1" lang="en-US" altLang="ja-JP" sz="1050">
                  <a:solidFill>
                    <a:srgbClr val="37373A"/>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rgbClr val="37373A"/>
                    </a:solidFill>
                    <a:latin typeface="Meiryo UI" panose="020B0604030504040204" pitchFamily="50" charset="-128"/>
                    <a:ea typeface="Meiryo UI" panose="020B0604030504040204" pitchFamily="50" charset="-128"/>
                  </a:rPr>
                  <a:t>血液製剤の配送設備（保冷設備）の設置</a:t>
                </a:r>
                <a:endParaRPr kumimoji="1" lang="en-US" altLang="ja-JP" sz="1050">
                  <a:solidFill>
                    <a:srgbClr val="37373A"/>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利用者たる医療施設への周知及び利用登録</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C8AD87A8-1303-4774-C066-CB0112930452}"/>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38" name="グループ化 37">
              <a:extLst>
                <a:ext uri="{FF2B5EF4-FFF2-40B4-BE49-F238E27FC236}">
                  <a16:creationId xmlns:a16="http://schemas.microsoft.com/office/drawing/2014/main" id="{9A3A3E8E-E1CA-0102-CFEF-7CEF33487553}"/>
                </a:ext>
              </a:extLst>
            </p:cNvPr>
            <p:cNvGrpSpPr/>
            <p:nvPr/>
          </p:nvGrpSpPr>
          <p:grpSpPr>
            <a:xfrm>
              <a:off x="986955" y="3882008"/>
              <a:ext cx="8406752" cy="846000"/>
              <a:chOff x="986955" y="4188876"/>
              <a:chExt cx="8406752" cy="1134979"/>
            </a:xfrm>
          </p:grpSpPr>
          <p:sp>
            <p:nvSpPr>
              <p:cNvPr id="34" name="正方形/長方形 33">
                <a:extLst>
                  <a:ext uri="{FF2B5EF4-FFF2-40B4-BE49-F238E27FC236}">
                    <a16:creationId xmlns:a16="http://schemas.microsoft.com/office/drawing/2014/main" id="{2FC31075-4014-8711-3A82-881132C83A11}"/>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ドローン輸送の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実施</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33B1FCF9-7AF5-E775-5E94-DEF80CA3BE86}"/>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医療施設からの配送注文の受付・注文処理</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配送拠点における血液製剤の梱包・ドローンへの搭載</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ドローンの発射（着陸時のパラシュート投下を含む）・帰還</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ドローンの整備</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AB95D005-3C43-3DA6-CA2D-27A53134561A}"/>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44" name="グループ化 43">
              <a:extLst>
                <a:ext uri="{FF2B5EF4-FFF2-40B4-BE49-F238E27FC236}">
                  <a16:creationId xmlns:a16="http://schemas.microsoft.com/office/drawing/2014/main" id="{AEF68EC9-8A77-BDCC-BABF-73848CE57986}"/>
                </a:ext>
              </a:extLst>
            </p:cNvPr>
            <p:cNvGrpSpPr/>
            <p:nvPr/>
          </p:nvGrpSpPr>
          <p:grpSpPr>
            <a:xfrm>
              <a:off x="986955" y="4762810"/>
              <a:ext cx="8406752" cy="846000"/>
              <a:chOff x="986955" y="3939863"/>
              <a:chExt cx="8406752" cy="1134977"/>
            </a:xfrm>
          </p:grpSpPr>
          <p:sp>
            <p:nvSpPr>
              <p:cNvPr id="45" name="正方形/長方形 44">
                <a:extLst>
                  <a:ext uri="{FF2B5EF4-FFF2-40B4-BE49-F238E27FC236}">
                    <a16:creationId xmlns:a16="http://schemas.microsoft.com/office/drawing/2014/main" id="{4123EFAF-9D87-A65B-CA67-C926FC82F4F4}"/>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実証結果の評価</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A784D8B7-D903-E42F-4A27-D3D5DC5B1F9F}"/>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ドローンの飛行過程で取得したデータ（</a:t>
                </a:r>
                <a:r>
                  <a:rPr kumimoji="1" lang="en-US" altLang="ja-JP" sz="1050">
                    <a:solidFill>
                      <a:schemeClr val="tx2"/>
                    </a:solidFill>
                    <a:latin typeface="Meiryo UI" panose="020B0604030504040204" pitchFamily="50" charset="-128"/>
                    <a:ea typeface="Meiryo UI" panose="020B0604030504040204" pitchFamily="50" charset="-128"/>
                  </a:rPr>
                  <a:t>GPS</a:t>
                </a:r>
                <a:r>
                  <a:rPr kumimoji="1" lang="ja-JP" altLang="en-US" sz="1050">
                    <a:solidFill>
                      <a:schemeClr val="tx2"/>
                    </a:solidFill>
                    <a:latin typeface="Meiryo UI" panose="020B0604030504040204" pitchFamily="50" charset="-128"/>
                    <a:ea typeface="Meiryo UI" panose="020B0604030504040204" pitchFamily="50" charset="-128"/>
                  </a:rPr>
                  <a:t>軌跡、飛行速度、本体温度等）の分析</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ドローンの</a:t>
                </a:r>
                <a:r>
                  <a:rPr kumimoji="1" lang="en-US" altLang="ja-JP" sz="1050">
                    <a:solidFill>
                      <a:schemeClr val="tx2"/>
                    </a:solidFill>
                    <a:latin typeface="Meiryo UI" panose="020B0604030504040204" pitchFamily="50" charset="-128"/>
                    <a:ea typeface="Meiryo UI" panose="020B0604030504040204" pitchFamily="50" charset="-128"/>
                  </a:rPr>
                  <a:t>GPS</a:t>
                </a:r>
                <a:r>
                  <a:rPr kumimoji="1" lang="ja-JP" altLang="en-US" sz="1050">
                    <a:solidFill>
                      <a:schemeClr val="tx2"/>
                    </a:solidFill>
                    <a:latin typeface="Meiryo UI" panose="020B0604030504040204" pitchFamily="50" charset="-128"/>
                    <a:ea typeface="Meiryo UI" panose="020B0604030504040204" pitchFamily="50" charset="-128"/>
                  </a:rPr>
                  <a:t>軌跡・飛行速度・時間等のデータをもとにした、</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国規制当局へのヒアリング</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輸送時間の中央値、血液製剤の廃棄率、分娩出血による死亡率等の成果に係る分析</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9E711842-2F98-07CB-0719-29FEFC1DC515}"/>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26" name="グループ化 25">
              <a:extLst>
                <a:ext uri="{FF2B5EF4-FFF2-40B4-BE49-F238E27FC236}">
                  <a16:creationId xmlns:a16="http://schemas.microsoft.com/office/drawing/2014/main" id="{27A02C6B-4A02-6F86-5FF0-4A99B02A4DC5}"/>
                </a:ext>
              </a:extLst>
            </p:cNvPr>
            <p:cNvGrpSpPr/>
            <p:nvPr/>
          </p:nvGrpSpPr>
          <p:grpSpPr>
            <a:xfrm>
              <a:off x="986955" y="5643614"/>
              <a:ext cx="8406752" cy="846000"/>
              <a:chOff x="986955" y="3939863"/>
              <a:chExt cx="8406752" cy="1134977"/>
            </a:xfrm>
          </p:grpSpPr>
          <p:sp>
            <p:nvSpPr>
              <p:cNvPr id="27" name="正方形/長方形 26">
                <a:extLst>
                  <a:ext uri="{FF2B5EF4-FFF2-40B4-BE49-F238E27FC236}">
                    <a16:creationId xmlns:a16="http://schemas.microsoft.com/office/drawing/2014/main" id="{2B1E7B58-05CE-9DFB-16F9-A2D3E2753E19}"/>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6DDC0EB1-8468-2562-F7D7-4F5A944AE623}"/>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7A8D6F03-C379-CD25-1232-8761331602B7}"/>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8" name="矢印: 五方向 7">
              <a:extLst>
                <a:ext uri="{FF2B5EF4-FFF2-40B4-BE49-F238E27FC236}">
                  <a16:creationId xmlns:a16="http://schemas.microsoft.com/office/drawing/2014/main" id="{74DC27EB-562E-A1F8-1218-C7EACB103624}"/>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①</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2" name="矢印: 山形 11">
              <a:extLst>
                <a:ext uri="{FF2B5EF4-FFF2-40B4-BE49-F238E27FC236}">
                  <a16:creationId xmlns:a16="http://schemas.microsoft.com/office/drawing/2014/main" id="{F8F13676-3F00-A289-4653-8EC464709CDD}"/>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②</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6" name="矢印: 山形 15">
              <a:extLst>
                <a:ext uri="{FF2B5EF4-FFF2-40B4-BE49-F238E27FC236}">
                  <a16:creationId xmlns:a16="http://schemas.microsoft.com/office/drawing/2014/main" id="{FFCDAA30-EB78-9B67-E9E0-F9808987881E}"/>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③</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3" name="矢印: 山形 32">
              <a:extLst>
                <a:ext uri="{FF2B5EF4-FFF2-40B4-BE49-F238E27FC236}">
                  <a16:creationId xmlns:a16="http://schemas.microsoft.com/office/drawing/2014/main" id="{9208E445-E661-F456-9A05-790CD05E2EF6}"/>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en-GB" sz="1200">
                  <a:solidFill>
                    <a:schemeClr val="bg1"/>
                  </a:solidFill>
                  <a:latin typeface="Meiryo UI" panose="020B0604030504040204" pitchFamily="50" charset="-128"/>
                  <a:ea typeface="Meiryo UI" panose="020B0604030504040204" pitchFamily="50" charset="-128"/>
                </a:rPr>
                <a:t>X</a:t>
              </a:r>
            </a:p>
          </p:txBody>
        </p:sp>
      </p:grpSp>
      <p:sp>
        <p:nvSpPr>
          <p:cNvPr id="2" name="テキスト プレースホルダー 1">
            <a:extLst>
              <a:ext uri="{FF2B5EF4-FFF2-40B4-BE49-F238E27FC236}">
                <a16:creationId xmlns:a16="http://schemas.microsoft.com/office/drawing/2014/main" id="{5137C376-6E81-D4AC-9C5D-931C6297A37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0F480DB-46E1-1534-B0B3-CD1D6424D52B}"/>
              </a:ext>
            </a:extLst>
          </p:cNvPr>
          <p:cNvSpPr>
            <a:spLocks noGrp="1"/>
          </p:cNvSpPr>
          <p:nvPr>
            <p:ph type="body" sz="quarter" idx="17"/>
          </p:nvPr>
        </p:nvSpPr>
        <p:spPr/>
        <p:txBody>
          <a:bodyPr/>
          <a:lstStyle/>
          <a:p>
            <a:r>
              <a:rPr kumimoji="1" lang="en-GB"/>
              <a:t>3-2. </a:t>
            </a:r>
            <a:r>
              <a:rPr kumimoji="1" lang="ja-JP" altLang="en-US"/>
              <a:t>実施内容 </a:t>
            </a:r>
            <a:r>
              <a:rPr kumimoji="1" lang="en-US" altLang="ja-JP"/>
              <a:t>x/x</a:t>
            </a:r>
            <a:r>
              <a:rPr kumimoji="1" lang="ja-JP" altLang="en-US"/>
              <a:t> </a:t>
            </a:r>
            <a:endParaRPr kumimoji="1" lang="en-GB"/>
          </a:p>
        </p:txBody>
      </p:sp>
      <p:sp>
        <p:nvSpPr>
          <p:cNvPr id="3" name="正方形/長方形 2">
            <a:extLst>
              <a:ext uri="{FF2B5EF4-FFF2-40B4-BE49-F238E27FC236}">
                <a16:creationId xmlns:a16="http://schemas.microsoft.com/office/drawing/2014/main" id="{2D71CA52-A11E-AD52-0B75-28C79FFCD0C8}"/>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38CB50DB-D5F5-2AE8-D49E-8A7B50886EB8}"/>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DEB39622-196C-E040-77E2-B7352E9AAE1E}"/>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200"/>
              <a:t>XXX</a:t>
            </a:r>
            <a:r>
              <a:rPr kumimoji="1" lang="ja-JP" altLang="en-US" sz="1200"/>
              <a:t>国、</a:t>
            </a:r>
            <a:r>
              <a:rPr kumimoji="1" lang="en-US" altLang="ja-JP" sz="1200"/>
              <a:t>XXX</a:t>
            </a:r>
            <a:r>
              <a:rPr kumimoji="1" lang="ja-JP" altLang="en-US" sz="1200"/>
              <a:t>国・・・</a:t>
            </a:r>
          </a:p>
        </p:txBody>
      </p:sp>
      <p:cxnSp>
        <p:nvCxnSpPr>
          <p:cNvPr id="7" name="直線コネクタ 6">
            <a:extLst>
              <a:ext uri="{FF2B5EF4-FFF2-40B4-BE49-F238E27FC236}">
                <a16:creationId xmlns:a16="http://schemas.microsoft.com/office/drawing/2014/main" id="{3A8F9B97-5774-95F3-F912-3654E5D74444}"/>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0" name="吹き出し: 四角形 29">
            <a:extLst>
              <a:ext uri="{FF2B5EF4-FFF2-40B4-BE49-F238E27FC236}">
                <a16:creationId xmlns:a16="http://schemas.microsoft.com/office/drawing/2014/main" id="{10F8FEA0-0614-EE80-9CC1-9CDD1C4D1691}"/>
              </a:ext>
            </a:extLst>
          </p:cNvPr>
          <p:cNvSpPr/>
          <p:nvPr/>
        </p:nvSpPr>
        <p:spPr>
          <a:xfrm>
            <a:off x="2243783" y="1942996"/>
            <a:ext cx="7149923" cy="725525"/>
          </a:xfrm>
          <a:prstGeom prst="wedgeRectCallout">
            <a:avLst>
              <a:gd name="adj1" fmla="val -54613"/>
              <a:gd name="adj2" fmla="val 291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実施内容は複数に細分化し、実施順序と対応するよう、それぞれに番号を振ってください（</a:t>
            </a:r>
            <a:r>
              <a:rPr kumimoji="1" lang="en-US" altLang="ja-JP" sz="1000">
                <a:solidFill>
                  <a:schemeClr val="tx2"/>
                </a:solidFill>
              </a:rPr>
              <a:t>3-3.</a:t>
            </a:r>
            <a:r>
              <a:rPr kumimoji="1" lang="ja-JP" altLang="en-US" sz="1000">
                <a:solidFill>
                  <a:schemeClr val="tx2"/>
                </a:solidFill>
              </a:rPr>
              <a:t>実施スケジュールと対応します）</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細分化したそれぞれにかかる補助対象経費（単位：百万円）を記載してください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rgbClr val="37373A"/>
                </a:solidFill>
              </a:rPr>
              <a:t>補助対象経費とならない費用を記載する場合は、「（</a:t>
            </a:r>
            <a:r>
              <a:rPr kumimoji="1" lang="zh-TW" altLang="en-US" sz="1000">
                <a:solidFill>
                  <a:srgbClr val="37373A"/>
                </a:solidFill>
              </a:rPr>
              <a:t>補助対象外経費</a:t>
            </a:r>
            <a:r>
              <a:rPr kumimoji="1" lang="ja-JP" altLang="en-US" sz="1000">
                <a:solidFill>
                  <a:srgbClr val="37373A"/>
                </a:solidFill>
              </a:rPr>
              <a:t>）」と追記ください（募集要領</a:t>
            </a:r>
            <a:r>
              <a:rPr kumimoji="1" lang="en-US" altLang="ja-JP" sz="1000">
                <a:solidFill>
                  <a:srgbClr val="37373A"/>
                </a:solidFill>
              </a:rPr>
              <a:t>10.(2)</a:t>
            </a:r>
            <a:r>
              <a:rPr kumimoji="1" lang="ja-JP" altLang="en-US" sz="1000">
                <a:solidFill>
                  <a:srgbClr val="37373A"/>
                </a:solidFill>
              </a:rPr>
              <a:t>参照）</a:t>
            </a:r>
            <a:endParaRPr kumimoji="1" lang="en-US" altLang="ja-JP" sz="1000">
              <a:solidFill>
                <a:srgbClr val="37373A"/>
              </a:solidFill>
            </a:endParaRPr>
          </a:p>
          <a:p>
            <a:pPr marL="285750" indent="-285750">
              <a:buFont typeface="Arial" panose="020B0604020202020204" pitchFamily="34" charset="0"/>
              <a:buChar char="•"/>
            </a:pPr>
            <a:r>
              <a:rPr kumimoji="1" lang="ja-JP" altLang="en-US" sz="1000">
                <a:solidFill>
                  <a:schemeClr val="tx2"/>
                </a:solidFill>
              </a:rPr>
              <a:t>受注や商業化の可能性を高めるための工夫（競合先との差別化等）についても記載してください</a:t>
            </a:r>
            <a:endParaRPr kumimoji="1" lang="en-US" altLang="ja-JP" sz="1000">
              <a:solidFill>
                <a:schemeClr val="tx2"/>
              </a:solidFill>
            </a:endParaRPr>
          </a:p>
        </p:txBody>
      </p:sp>
      <p:sp>
        <p:nvSpPr>
          <p:cNvPr id="20" name="吹き出し: 四角形 19">
            <a:extLst>
              <a:ext uri="{FF2B5EF4-FFF2-40B4-BE49-F238E27FC236}">
                <a16:creationId xmlns:a16="http://schemas.microsoft.com/office/drawing/2014/main" id="{98844B6A-62F6-FF34-867D-7FE3F509C214}"/>
              </a:ext>
            </a:extLst>
          </p:cNvPr>
          <p:cNvSpPr/>
          <p:nvPr/>
        </p:nvSpPr>
        <p:spPr>
          <a:xfrm>
            <a:off x="2243781" y="1495322"/>
            <a:ext cx="5408875" cy="295660"/>
          </a:xfrm>
          <a:prstGeom prst="wedgeRectCallout">
            <a:avLst>
              <a:gd name="adj1" fmla="val -56288"/>
              <a:gd name="adj2" fmla="val 143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補助事業を実施予定の全ての国名を記載してください（ビジネスモデルに一体性があれば複数国も可）</a:t>
            </a:r>
          </a:p>
        </p:txBody>
      </p:sp>
      <p:sp>
        <p:nvSpPr>
          <p:cNvPr id="14" name="吹き出し: 四角形 13">
            <a:extLst>
              <a:ext uri="{FF2B5EF4-FFF2-40B4-BE49-F238E27FC236}">
                <a16:creationId xmlns:a16="http://schemas.microsoft.com/office/drawing/2014/main" id="{571516E4-2589-7304-EAAD-0BDDCBE213C0}"/>
              </a:ext>
            </a:extLst>
          </p:cNvPr>
          <p:cNvSpPr/>
          <p:nvPr/>
        </p:nvSpPr>
        <p:spPr>
          <a:xfrm>
            <a:off x="904389" y="5575207"/>
            <a:ext cx="1657382" cy="358716"/>
          </a:xfrm>
          <a:prstGeom prst="wedgeRectCallout">
            <a:avLst>
              <a:gd name="adj1" fmla="val -57021"/>
              <a:gd name="adj2" fmla="val 5480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付番の上、必要に応じて記載欄を増減させて構いません</a:t>
            </a:r>
            <a:endParaRPr kumimoji="1" lang="en-US" altLang="ja-JP" sz="1000">
              <a:solidFill>
                <a:schemeClr val="tx2"/>
              </a:solidFill>
            </a:endParaRPr>
          </a:p>
        </p:txBody>
      </p:sp>
      <p:sp>
        <p:nvSpPr>
          <p:cNvPr id="36" name="吹き出し: 四角形 35">
            <a:extLst>
              <a:ext uri="{FF2B5EF4-FFF2-40B4-BE49-F238E27FC236}">
                <a16:creationId xmlns:a16="http://schemas.microsoft.com/office/drawing/2014/main" id="{FB0FED7C-065B-3A34-BB42-08F4A4456EE3}"/>
              </a:ext>
            </a:extLst>
          </p:cNvPr>
          <p:cNvSpPr/>
          <p:nvPr/>
        </p:nvSpPr>
        <p:spPr>
          <a:xfrm>
            <a:off x="2956346" y="6172200"/>
            <a:ext cx="6054492" cy="411841"/>
          </a:xfrm>
          <a:prstGeom prst="wedgeRectCallout">
            <a:avLst>
              <a:gd name="adj1" fmla="val -53032"/>
              <a:gd name="adj2" fmla="val -422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本スライドにおける補助対象経費の合計額が、様式２別添２事業計画書（別紙・</a:t>
            </a:r>
            <a:r>
              <a:rPr kumimoji="1" lang="en-GB" altLang="ja-JP" sz="1000">
                <a:solidFill>
                  <a:schemeClr val="tx2"/>
                </a:solidFill>
              </a:rPr>
              <a:t>Excel</a:t>
            </a:r>
            <a:r>
              <a:rPr kumimoji="1" lang="ja-JP" altLang="en-GB" sz="1000">
                <a:solidFill>
                  <a:schemeClr val="tx2"/>
                </a:solidFill>
              </a:rPr>
              <a:t>）</a:t>
            </a:r>
            <a:r>
              <a:rPr kumimoji="1" lang="ja-JP" altLang="en-US" sz="1000">
                <a:solidFill>
                  <a:schemeClr val="tx2"/>
                </a:solidFill>
              </a:rPr>
              <a:t>「⑤積算内訳書</a:t>
            </a:r>
            <a:r>
              <a:rPr kumimoji="1" lang="en-US" altLang="ja-JP" sz="1000">
                <a:solidFill>
                  <a:schemeClr val="tx2"/>
                </a:solidFill>
              </a:rPr>
              <a:t>_</a:t>
            </a:r>
            <a:r>
              <a:rPr kumimoji="1" lang="ja-JP" altLang="en-US" sz="1000">
                <a:solidFill>
                  <a:schemeClr val="tx2"/>
                </a:solidFill>
              </a:rPr>
              <a:t>総括表」シートの</a:t>
            </a:r>
            <a:r>
              <a:rPr kumimoji="1" lang="ja-JP" altLang="en-US" sz="1000" b="1">
                <a:solidFill>
                  <a:schemeClr val="tx2"/>
                </a:solidFill>
              </a:rPr>
              <a:t>「補助対象経費」の合計額と整合</a:t>
            </a:r>
            <a:r>
              <a:rPr kumimoji="1" lang="ja-JP" altLang="en-US" sz="1000">
                <a:solidFill>
                  <a:schemeClr val="tx2"/>
                </a:solidFill>
              </a:rPr>
              <a:t>するよう記載してください</a:t>
            </a:r>
            <a:endParaRPr kumimoji="1" lang="en-US" altLang="ja-JP" sz="1000">
              <a:solidFill>
                <a:schemeClr val="tx2"/>
              </a:solidFill>
            </a:endParaRPr>
          </a:p>
        </p:txBody>
      </p:sp>
      <p:sp>
        <p:nvSpPr>
          <p:cNvPr id="21" name="正方形/長方形 20">
            <a:extLst>
              <a:ext uri="{FF2B5EF4-FFF2-40B4-BE49-F238E27FC236}">
                <a16:creationId xmlns:a16="http://schemas.microsoft.com/office/drawing/2014/main" id="{2F46FD6F-79E4-CFB3-8E00-15C1E36D1065}"/>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1,9,12</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24" name="吹き出し: 四角形 23">
            <a:extLst>
              <a:ext uri="{FF2B5EF4-FFF2-40B4-BE49-F238E27FC236}">
                <a16:creationId xmlns:a16="http://schemas.microsoft.com/office/drawing/2014/main" id="{2E758D01-9C7B-3733-D89B-E1E04D900D25}"/>
              </a:ext>
            </a:extLst>
          </p:cNvPr>
          <p:cNvSpPr/>
          <p:nvPr/>
        </p:nvSpPr>
        <p:spPr>
          <a:xfrm>
            <a:off x="2243781" y="89131"/>
            <a:ext cx="2605805" cy="387479"/>
          </a:xfrm>
          <a:prstGeom prst="wedgeRectCallout">
            <a:avLst>
              <a:gd name="adj1" fmla="val -62126"/>
              <a:gd name="adj2" fmla="val 291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3-2.</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25" name="吹き出し: 四角形 24">
            <a:extLst>
              <a:ext uri="{FF2B5EF4-FFF2-40B4-BE49-F238E27FC236}">
                <a16:creationId xmlns:a16="http://schemas.microsoft.com/office/drawing/2014/main" id="{FFD90DC3-E091-E9C7-05DE-1FC4077D5876}"/>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国で事業を展開する競合との差別化ポイントとなる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の検証には、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の実施が不可欠であり、現地協業先</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社と協業の上で遂行する</a:t>
            </a:r>
            <a:endParaRPr kumimoji="1" lang="ja-JP" altLang="en-US" sz="1000">
              <a:solidFill>
                <a:schemeClr val="tx2"/>
              </a:solidFill>
            </a:endParaRPr>
          </a:p>
        </p:txBody>
      </p:sp>
      <p:sp>
        <p:nvSpPr>
          <p:cNvPr id="32" name="吹き出し: 四角形 31">
            <a:extLst>
              <a:ext uri="{FF2B5EF4-FFF2-40B4-BE49-F238E27FC236}">
                <a16:creationId xmlns:a16="http://schemas.microsoft.com/office/drawing/2014/main" id="{0298ABD7-DECF-20B9-90F1-CF6656B6516E}"/>
              </a:ext>
            </a:extLst>
          </p:cNvPr>
          <p:cNvSpPr/>
          <p:nvPr/>
        </p:nvSpPr>
        <p:spPr>
          <a:xfrm>
            <a:off x="6835919" y="867343"/>
            <a:ext cx="2909047" cy="361490"/>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rgbClr val="C00000"/>
                </a:solidFill>
                <a:latin typeface="Meiryo UI" panose="020B0604030504040204" pitchFamily="50" charset="-128"/>
                <a:ea typeface="Meiryo UI" panose="020B0604030504040204" pitchFamily="50" charset="-128"/>
              </a:rPr>
              <a:t>本スライドについては、記載分量が多い場合、本スライドを複製し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ja-JP" altLang="en-US" sz="1000">
              <a:solidFill>
                <a:srgbClr val="C00000"/>
              </a:solidFill>
            </a:endParaRPr>
          </a:p>
        </p:txBody>
      </p:sp>
      <p:sp>
        <p:nvSpPr>
          <p:cNvPr id="13" name="正方形/長方形 12">
            <a:extLst>
              <a:ext uri="{FF2B5EF4-FFF2-40B4-BE49-F238E27FC236}">
                <a16:creationId xmlns:a16="http://schemas.microsoft.com/office/drawing/2014/main" id="{D301F1B4-1DCF-6C38-9298-C93C19F95674}"/>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事業類型①</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我が国のイノベーション創出につながる共創型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事業分野②</a:t>
            </a:r>
            <a:r>
              <a:rPr kumimoji="1" lang="en-US" altLang="ja-JP" sz="1050" b="1">
                <a:solidFill>
                  <a:srgbClr val="C00000"/>
                </a:solidFill>
                <a:latin typeface="Meiryo UI" panose="020B0604030504040204" pitchFamily="50" charset="-128"/>
                <a:ea typeface="Meiryo UI" panose="020B0604030504040204" pitchFamily="50" charset="-128"/>
              </a:rPr>
              <a:t>(DX</a:t>
            </a:r>
            <a:r>
              <a:rPr kumimoji="1" lang="ja-JP" altLang="en-US" sz="1050" b="1">
                <a:solidFill>
                  <a:srgbClr val="C00000"/>
                </a:solidFill>
                <a:latin typeface="Meiryo UI" panose="020B0604030504040204" pitchFamily="50" charset="-128"/>
                <a:ea typeface="Meiryo UI" panose="020B0604030504040204" pitchFamily="50" charset="-128"/>
              </a:rPr>
              <a:t>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106675343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DED1C01-4120-8810-926D-04026FB6F476}"/>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71464AC-4D07-EA72-C8C5-F25835418C9F}"/>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graphicFrame>
        <p:nvGraphicFramePr>
          <p:cNvPr id="5" name="表 4">
            <a:extLst>
              <a:ext uri="{FF2B5EF4-FFF2-40B4-BE49-F238E27FC236}">
                <a16:creationId xmlns:a16="http://schemas.microsoft.com/office/drawing/2014/main" id="{0E492949-CF34-B748-00FB-AE7C7D1801B3}"/>
              </a:ext>
            </a:extLst>
          </p:cNvPr>
          <p:cNvGraphicFramePr>
            <a:graphicFrameLocks noGrp="1"/>
          </p:cNvGraphicFramePr>
          <p:nvPr>
            <p:extLst>
              <p:ext uri="{D42A27DB-BD31-4B8C-83A1-F6EECF244321}">
                <p14:modId xmlns:p14="http://schemas.microsoft.com/office/powerpoint/2010/main" val="1638794497"/>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0" indent="0">
                        <a:buFont typeface="Arial" panose="020B0604020202020204" pitchFamily="34" charset="0"/>
                        <a:buNone/>
                      </a:pP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国において工場を建設し、日本で開発されたプラスチック再素材化技術の再現性・大型化を実証</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国において、再利用プラスチックを用いてペットボトル等を製造し、商業性を実証</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B9D6C337-82BC-5A41-7EA7-E1BBAE7C09F2}"/>
              </a:ext>
            </a:extLst>
          </p:cNvPr>
          <p:cNvGraphicFramePr>
            <a:graphicFrameLocks noGrp="1"/>
          </p:cNvGraphicFramePr>
          <p:nvPr>
            <p:extLst>
              <p:ext uri="{D42A27DB-BD31-4B8C-83A1-F6EECF244321}">
                <p14:modId xmlns:p14="http://schemas.microsoft.com/office/powerpoint/2010/main" val="3760032739"/>
              </p:ext>
            </p:extLst>
          </p:nvPr>
        </p:nvGraphicFramePr>
        <p:xfrm>
          <a:off x="567981"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日本国内で実施した実証実験では、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99%</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以上のペットボトルゴミの再素材化に成功</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AF4B57D0-5735-EED6-09CE-913F4B033A70}"/>
              </a:ext>
            </a:extLst>
          </p:cNvPr>
          <p:cNvGraphicFramePr>
            <a:graphicFrameLocks noGrp="1"/>
          </p:cNvGraphicFramePr>
          <p:nvPr>
            <p:extLst>
              <p:ext uri="{D42A27DB-BD31-4B8C-83A1-F6EECF244321}">
                <p14:modId xmlns:p14="http://schemas.microsoft.com/office/powerpoint/2010/main" val="3530298539"/>
              </p:ext>
            </p:extLst>
          </p:nvPr>
        </p:nvGraphicFramePr>
        <p:xfrm>
          <a:off x="566483" y="4941861"/>
          <a:ext cx="2844000" cy="1547838"/>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8">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国においても、一般のペットボトルゴミから高確率で再素材化に成功できるか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大規模な再素材化の際に廃棄物、不良品の発生を一定水準以下に抑えられるか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9" name="テキスト プレースホルダー 2">
            <a:extLst>
              <a:ext uri="{FF2B5EF4-FFF2-40B4-BE49-F238E27FC236}">
                <a16:creationId xmlns:a16="http://schemas.microsoft.com/office/drawing/2014/main" id="{B17896E7-C617-DE2A-1C4A-EEE5A71E952B}"/>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例：技術有効性に関する仮説検証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CFB8D0FE-ECBD-A4EA-FF08-D51B6D2E77BB}"/>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例：商業性に関する仮説検証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BD7636BA-98C1-990D-7F67-E8F3D587CF37}"/>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例：社会適合性に関する仮説検証</a:t>
            </a:r>
            <a:r>
              <a:rPr kumimoji="1" lang="en-US" altLang="ja-JP" sz="1200" b="1"/>
              <a:t>】</a:t>
            </a:r>
          </a:p>
        </p:txBody>
      </p:sp>
      <p:graphicFrame>
        <p:nvGraphicFramePr>
          <p:cNvPr id="39" name="表 38">
            <a:extLst>
              <a:ext uri="{FF2B5EF4-FFF2-40B4-BE49-F238E27FC236}">
                <a16:creationId xmlns:a16="http://schemas.microsoft.com/office/drawing/2014/main" id="{7EFCDB46-1386-7D00-CF85-529C1FF9399D}"/>
              </a:ext>
            </a:extLst>
          </p:cNvPr>
          <p:cNvGraphicFramePr>
            <a:graphicFrameLocks noGrp="1"/>
          </p:cNvGraphicFramePr>
          <p:nvPr>
            <p:extLst>
              <p:ext uri="{D42A27DB-BD31-4B8C-83A1-F6EECF244321}">
                <p14:modId xmlns:p14="http://schemas.microsoft.com/office/powerpoint/2010/main" val="3198211916"/>
              </p:ext>
            </p:extLst>
          </p:nvPr>
        </p:nvGraphicFramePr>
        <p:xfrm>
          <a:off x="352909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日本国内で実施した実証実験では、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円</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/kg</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以内で素材を生産可能</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39C64D24-647C-520D-BD3E-C97DF49A7EE9}"/>
              </a:ext>
            </a:extLst>
          </p:cNvPr>
          <p:cNvGraphicFramePr>
            <a:graphicFrameLocks noGrp="1"/>
          </p:cNvGraphicFramePr>
          <p:nvPr>
            <p:extLst>
              <p:ext uri="{D42A27DB-BD31-4B8C-83A1-F6EECF244321}">
                <p14:modId xmlns:p14="http://schemas.microsoft.com/office/powerpoint/2010/main" val="1141292173"/>
              </p:ext>
            </p:extLst>
          </p:nvPr>
        </p:nvGraphicFramePr>
        <p:xfrm>
          <a:off x="649020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日本では一定程度ゴミの分別・選別が浸透しており、再素材化の際に異物の混入を抑えられる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国では、多国籍企業を中心に再素材化プラスチックの導入を検討している企業が存在する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A246C008-6485-6E6C-36EF-C221A30ADB09}"/>
              </a:ext>
            </a:extLst>
          </p:cNvPr>
          <p:cNvGraphicFramePr>
            <a:graphicFrameLocks noGrp="1"/>
          </p:cNvGraphicFramePr>
          <p:nvPr>
            <p:extLst>
              <p:ext uri="{D42A27DB-BD31-4B8C-83A1-F6EECF244321}">
                <p14:modId xmlns:p14="http://schemas.microsoft.com/office/powerpoint/2010/main" val="4133845079"/>
              </p:ext>
            </p:extLst>
          </p:nvPr>
        </p:nvGraphicFramePr>
        <p:xfrm>
          <a:off x="352909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endParaRPr kumimoji="1" lang="en-US" altLang="ja-JP" sz="1050">
                        <a:solidFill>
                          <a:schemeClr val="tx2"/>
                        </a:solidFill>
                      </a:endParaRP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国における、従来のペットボトル素材の市場価格はどの程度か</a:t>
                      </a:r>
                      <a:endParaRPr kumimoji="1" lang="en-US" altLang="ja-JP" sz="1050">
                        <a:solidFill>
                          <a:schemeClr val="tx2"/>
                        </a:solidFill>
                      </a:endParaRP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国において、当該技術を用いて何円</a:t>
                      </a:r>
                      <a:r>
                        <a:rPr kumimoji="1" lang="en-US" altLang="ja-JP" sz="1050">
                          <a:solidFill>
                            <a:schemeClr val="tx2"/>
                          </a:solidFill>
                        </a:rPr>
                        <a:t>/kg</a:t>
                      </a:r>
                      <a:r>
                        <a:rPr kumimoji="1" lang="ja-JP" altLang="en-US" sz="1050">
                          <a:solidFill>
                            <a:schemeClr val="tx2"/>
                          </a:solidFill>
                        </a:rPr>
                        <a:t>以内で素材を生産可能か</a:t>
                      </a:r>
                      <a:endParaRPr kumimoji="1" lang="en-US" altLang="ja-JP" sz="1050">
                        <a:solidFill>
                          <a:schemeClr val="tx2"/>
                        </a:solidFill>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0B41907C-40E6-C91B-19D6-FEDAB3E6388A}"/>
              </a:ext>
            </a:extLst>
          </p:cNvPr>
          <p:cNvGraphicFramePr>
            <a:graphicFrameLocks noGrp="1"/>
          </p:cNvGraphicFramePr>
          <p:nvPr>
            <p:extLst>
              <p:ext uri="{D42A27DB-BD31-4B8C-83A1-F6EECF244321}">
                <p14:modId xmlns:p14="http://schemas.microsoft.com/office/powerpoint/2010/main" val="3111927433"/>
              </p:ext>
            </p:extLst>
          </p:nvPr>
        </p:nvGraphicFramePr>
        <p:xfrm>
          <a:off x="649020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国でのゴミ分別・選別に関する制度・設備が、再素材化にあたって最低限整っているか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再素材化、製品製造のコストに見合うほど現地での需要が見込まれるか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8" name="吹き出し: 四角形 7">
            <a:extLst>
              <a:ext uri="{FF2B5EF4-FFF2-40B4-BE49-F238E27FC236}">
                <a16:creationId xmlns:a16="http://schemas.microsoft.com/office/drawing/2014/main" id="{5AAC74D4-E8F6-FA27-5E47-95C0D64D90FA}"/>
              </a:ext>
            </a:extLst>
          </p:cNvPr>
          <p:cNvSpPr/>
          <p:nvPr/>
        </p:nvSpPr>
        <p:spPr>
          <a:xfrm>
            <a:off x="1604461" y="4453757"/>
            <a:ext cx="1923131" cy="504000"/>
          </a:xfrm>
          <a:prstGeom prst="wedgeRectCallout">
            <a:avLst>
              <a:gd name="adj1" fmla="val -57434"/>
              <a:gd name="adj2" fmla="val 4522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検証したい仮説や、その他、事業の実施を通じて確認したいポイント等を記載してください</a:t>
            </a:r>
            <a:endParaRPr kumimoji="1" lang="en-US" altLang="ja-JP" sz="1000">
              <a:solidFill>
                <a:schemeClr val="tx2"/>
              </a:solidFill>
            </a:endParaRPr>
          </a:p>
        </p:txBody>
      </p:sp>
      <p:sp>
        <p:nvSpPr>
          <p:cNvPr id="17" name="テキスト プレースホルダー 16">
            <a:extLst>
              <a:ext uri="{FF2B5EF4-FFF2-40B4-BE49-F238E27FC236}">
                <a16:creationId xmlns:a16="http://schemas.microsoft.com/office/drawing/2014/main" id="{4CAFDE6D-90F1-E0E1-E2AF-8E9689BB79B6}"/>
              </a:ext>
            </a:extLst>
          </p:cNvPr>
          <p:cNvSpPr>
            <a:spLocks noGrp="1"/>
          </p:cNvSpPr>
          <p:nvPr>
            <p:ph type="body" sz="quarter" idx="17"/>
          </p:nvPr>
        </p:nvSpPr>
        <p:spPr/>
        <p:txBody>
          <a:bodyPr/>
          <a:lstStyle/>
          <a:p>
            <a:r>
              <a:rPr kumimoji="1" lang="en-GB" altLang="ja-JP"/>
              <a:t>3-1. </a:t>
            </a:r>
            <a:r>
              <a:rPr kumimoji="1" lang="ja-JP" altLang="en-US"/>
              <a:t>実証事業のねらい</a:t>
            </a:r>
            <a:endParaRPr kumimoji="1" lang="en-GB" altLang="ja-JP"/>
          </a:p>
        </p:txBody>
      </p:sp>
      <p:sp>
        <p:nvSpPr>
          <p:cNvPr id="13" name="吹き出し: 四角形 12">
            <a:extLst>
              <a:ext uri="{FF2B5EF4-FFF2-40B4-BE49-F238E27FC236}">
                <a16:creationId xmlns:a16="http://schemas.microsoft.com/office/drawing/2014/main" id="{307D8B66-2DB3-4B00-ECF3-DE3C9B6736D9}"/>
              </a:ext>
            </a:extLst>
          </p:cNvPr>
          <p:cNvSpPr/>
          <p:nvPr/>
        </p:nvSpPr>
        <p:spPr>
          <a:xfrm>
            <a:off x="5403274" y="1252227"/>
            <a:ext cx="4017571" cy="284342"/>
          </a:xfrm>
          <a:prstGeom prst="wedgeRectCallout">
            <a:avLst>
              <a:gd name="adj1" fmla="val 2879"/>
              <a:gd name="adj2" fmla="val 965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実証終了時点で目指す状態（何が明らかになっているか）を記載してください</a:t>
            </a:r>
            <a:endParaRPr kumimoji="1" lang="en-US" altLang="ja-JP" sz="1000">
              <a:solidFill>
                <a:schemeClr val="tx2"/>
              </a:solidFill>
            </a:endParaRPr>
          </a:p>
        </p:txBody>
      </p:sp>
      <p:sp>
        <p:nvSpPr>
          <p:cNvPr id="4" name="正方形/長方形 3">
            <a:extLst>
              <a:ext uri="{FF2B5EF4-FFF2-40B4-BE49-F238E27FC236}">
                <a16:creationId xmlns:a16="http://schemas.microsoft.com/office/drawing/2014/main" id="{BC711234-97FC-9347-0237-021385739602}"/>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7" name="コネクタ: カギ線 6">
            <a:extLst>
              <a:ext uri="{FF2B5EF4-FFF2-40B4-BE49-F238E27FC236}">
                <a16:creationId xmlns:a16="http://schemas.microsoft.com/office/drawing/2014/main" id="{74EB33FA-A296-A34C-3D79-C260F535C86E}"/>
              </a:ext>
            </a:extLst>
          </p:cNvPr>
          <p:cNvCxnSpPr>
            <a:cxnSpLocks/>
            <a:stCxn id="5" idx="2"/>
            <a:endCxn id="19" idx="0"/>
          </p:cNvCxnSpPr>
          <p:nvPr/>
        </p:nvCxnSpPr>
        <p:spPr>
          <a:xfrm rot="5400000">
            <a:off x="3244807" y="1246772"/>
            <a:ext cx="453368" cy="2963019"/>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14" name="コネクタ: カギ線 13">
            <a:extLst>
              <a:ext uri="{FF2B5EF4-FFF2-40B4-BE49-F238E27FC236}">
                <a16:creationId xmlns:a16="http://schemas.microsoft.com/office/drawing/2014/main" id="{EDFAC273-222C-B48D-B991-8CFA2AE075EF}"/>
              </a:ext>
            </a:extLst>
          </p:cNvPr>
          <p:cNvCxnSpPr>
            <a:cxnSpLocks/>
            <a:stCxn id="5" idx="2"/>
            <a:endCxn id="35" idx="0"/>
          </p:cNvCxnSpPr>
          <p:nvPr/>
        </p:nvCxnSpPr>
        <p:spPr>
          <a:xfrm rot="16200000" flipH="1">
            <a:off x="6205916" y="1248681"/>
            <a:ext cx="453368" cy="2959200"/>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 name="直線矢印コネクタ 20">
            <a:extLst>
              <a:ext uri="{FF2B5EF4-FFF2-40B4-BE49-F238E27FC236}">
                <a16:creationId xmlns:a16="http://schemas.microsoft.com/office/drawing/2014/main" id="{23B458CD-527A-B791-3DE0-AB87C085A64E}"/>
              </a:ext>
            </a:extLst>
          </p:cNvPr>
          <p:cNvCxnSpPr>
            <a:endCxn id="34" idx="0"/>
          </p:cNvCxnSpPr>
          <p:nvPr/>
        </p:nvCxnSpPr>
        <p:spPr>
          <a:xfrm flipH="1">
            <a:off x="4951090" y="2501596"/>
            <a:ext cx="6994" cy="453369"/>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0" name="吹き出し: 四角形 9">
            <a:extLst>
              <a:ext uri="{FF2B5EF4-FFF2-40B4-BE49-F238E27FC236}">
                <a16:creationId xmlns:a16="http://schemas.microsoft.com/office/drawing/2014/main" id="{F10B8E9B-47D8-9D8E-74C7-5D3E17977C09}"/>
              </a:ext>
            </a:extLst>
          </p:cNvPr>
          <p:cNvSpPr/>
          <p:nvPr/>
        </p:nvSpPr>
        <p:spPr>
          <a:xfrm>
            <a:off x="4078242" y="3304647"/>
            <a:ext cx="5637878" cy="619200"/>
          </a:xfrm>
          <a:prstGeom prst="wedgeRectCallout">
            <a:avLst>
              <a:gd name="adj1" fmla="val 8926"/>
              <a:gd name="adj2" fmla="val -687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rPr>
              <a:t>必ずしも「技術有効性」「商業性」「社会適合性」の分類を用いる必要はありませんので、実施したい事業の性質に応じて柔軟に分類を設定し、優先的に検証すべき仮説を</a:t>
            </a:r>
            <a:r>
              <a:rPr kumimoji="1" lang="ja-JP" altLang="en-US" sz="1000" b="1" u="sng">
                <a:solidFill>
                  <a:schemeClr val="tx2"/>
                </a:solidFill>
              </a:rPr>
              <a:t>最大３種類</a:t>
            </a:r>
            <a:r>
              <a:rPr kumimoji="1" lang="ja-JP" altLang="en-US" sz="1000">
                <a:solidFill>
                  <a:schemeClr val="tx2"/>
                </a:solidFill>
              </a:rPr>
              <a:t>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例えば、次のような分類を設定することも可能です：ニーズ、セキュリティ・プライバシー</a:t>
            </a:r>
            <a:endParaRPr kumimoji="1" lang="en-US" altLang="ja-JP" sz="1000">
              <a:solidFill>
                <a:schemeClr val="tx2"/>
              </a:solidFill>
            </a:endParaRPr>
          </a:p>
        </p:txBody>
      </p:sp>
      <p:sp>
        <p:nvSpPr>
          <p:cNvPr id="15" name="吹き出し: 四角形 14">
            <a:extLst>
              <a:ext uri="{FF2B5EF4-FFF2-40B4-BE49-F238E27FC236}">
                <a16:creationId xmlns:a16="http://schemas.microsoft.com/office/drawing/2014/main" id="{5BECC8E8-3145-2866-DCA2-78B53F0A40EC}"/>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を目標とする。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という現状を踏まえ、</a:t>
            </a:r>
            <a:r>
              <a:rPr kumimoji="1" lang="en-US" altLang="ja-JP" sz="1000">
                <a:solidFill>
                  <a:schemeClr val="tx2"/>
                </a:solidFill>
                <a:latin typeface="Meiryo UI" panose="020B0604030504040204" pitchFamily="50" charset="-128"/>
                <a:ea typeface="Meiryo UI" panose="020B0604030504040204" pitchFamily="50" charset="-128"/>
              </a:rPr>
              <a:t>XX,XX</a:t>
            </a:r>
            <a:r>
              <a:rPr kumimoji="1" lang="ja-JP" altLang="en-US" sz="1000">
                <a:solidFill>
                  <a:schemeClr val="tx2"/>
                </a:solidFill>
                <a:latin typeface="Meiryo UI" panose="020B0604030504040204" pitchFamily="50" charset="-128"/>
                <a:ea typeface="Meiryo UI" panose="020B0604030504040204" pitchFamily="50" charset="-128"/>
              </a:rPr>
              <a:t>及び</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の仮説を検証する想定</a:t>
            </a:r>
            <a:endParaRPr kumimoji="1" lang="ja-JP" altLang="en-US" sz="1000">
              <a:solidFill>
                <a:schemeClr val="tx2"/>
              </a:solidFill>
            </a:endParaRPr>
          </a:p>
        </p:txBody>
      </p:sp>
      <p:sp>
        <p:nvSpPr>
          <p:cNvPr id="23" name="正方形/長方形 22">
            <a:extLst>
              <a:ext uri="{FF2B5EF4-FFF2-40B4-BE49-F238E27FC236}">
                <a16:creationId xmlns:a16="http://schemas.microsoft.com/office/drawing/2014/main" id="{F2DD666F-A78E-F544-E372-37325E5525BE}"/>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事業類型②</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日本の高度技術海外展開型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事業分野①</a:t>
            </a:r>
            <a:r>
              <a:rPr kumimoji="1" lang="en-US" altLang="ja-JP" sz="1050" b="1">
                <a:solidFill>
                  <a:srgbClr val="C00000"/>
                </a:solidFill>
                <a:latin typeface="Meiryo UI" panose="020B0604030504040204" pitchFamily="50" charset="-128"/>
                <a:ea typeface="Meiryo UI" panose="020B0604030504040204" pitchFamily="50" charset="-128"/>
              </a:rPr>
              <a:t>(GX</a:t>
            </a:r>
            <a:r>
              <a:rPr kumimoji="1" lang="ja-JP" altLang="en-US" sz="1050" b="1">
                <a:solidFill>
                  <a:srgbClr val="C00000"/>
                </a:solidFill>
                <a:latin typeface="Meiryo UI" panose="020B0604030504040204" pitchFamily="50" charset="-128"/>
                <a:ea typeface="Meiryo UI" panose="020B0604030504040204" pitchFamily="50" charset="-128"/>
              </a:rPr>
              <a:t>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334041951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06BB256-DCD4-330F-BE14-A4852DE94DC2}"/>
            </a:ext>
          </a:extLst>
        </p:cNvPr>
        <p:cNvGrpSpPr/>
        <p:nvPr/>
      </p:nvGrpSpPr>
      <p:grpSpPr>
        <a:xfrm>
          <a:off x="0" y="0"/>
          <a:ext cx="0" cy="0"/>
          <a:chOff x="0" y="0"/>
          <a:chExt cx="0" cy="0"/>
        </a:xfrm>
      </p:grpSpPr>
      <p:grpSp>
        <p:nvGrpSpPr>
          <p:cNvPr id="23" name="グループ化 22">
            <a:extLst>
              <a:ext uri="{FF2B5EF4-FFF2-40B4-BE49-F238E27FC236}">
                <a16:creationId xmlns:a16="http://schemas.microsoft.com/office/drawing/2014/main" id="{10CE87F9-12ED-C0C1-55F0-2F6A23D5BDE3}"/>
              </a:ext>
            </a:extLst>
          </p:cNvPr>
          <p:cNvGrpSpPr/>
          <p:nvPr/>
        </p:nvGrpSpPr>
        <p:grpSpPr>
          <a:xfrm>
            <a:off x="510778" y="2740921"/>
            <a:ext cx="8882930" cy="3766694"/>
            <a:chOff x="606722" y="2740921"/>
            <a:chExt cx="8786985" cy="3766694"/>
          </a:xfrm>
        </p:grpSpPr>
        <p:grpSp>
          <p:nvGrpSpPr>
            <p:cNvPr id="49" name="グループ化 48">
              <a:extLst>
                <a:ext uri="{FF2B5EF4-FFF2-40B4-BE49-F238E27FC236}">
                  <a16:creationId xmlns:a16="http://schemas.microsoft.com/office/drawing/2014/main" id="{82E2062A-8B58-246C-AE00-1D9D45214EA2}"/>
                </a:ext>
              </a:extLst>
            </p:cNvPr>
            <p:cNvGrpSpPr/>
            <p:nvPr/>
          </p:nvGrpSpPr>
          <p:grpSpPr>
            <a:xfrm>
              <a:off x="986955" y="2740921"/>
              <a:ext cx="8406752" cy="225483"/>
              <a:chOff x="986955" y="2740921"/>
              <a:chExt cx="8406752" cy="225483"/>
            </a:xfrm>
          </p:grpSpPr>
          <p:sp>
            <p:nvSpPr>
              <p:cNvPr id="19" name="正方形/長方形 18">
                <a:extLst>
                  <a:ext uri="{FF2B5EF4-FFF2-40B4-BE49-F238E27FC236}">
                    <a16:creationId xmlns:a16="http://schemas.microsoft.com/office/drawing/2014/main" id="{A26E2706-871D-99B3-7212-90F5F415C0A7}"/>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6E05D742-51AE-DE12-447F-FFD146A59AA0}"/>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38741123-0E86-49C2-B472-5A9D57DF15AF}"/>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4511DF3B-2B79-59FD-13F0-558C211B2925}"/>
                </a:ext>
              </a:extLst>
            </p:cNvPr>
            <p:cNvGrpSpPr/>
            <p:nvPr/>
          </p:nvGrpSpPr>
          <p:grpSpPr>
            <a:xfrm>
              <a:off x="986955" y="3001206"/>
              <a:ext cx="8406752" cy="846000"/>
              <a:chOff x="986955" y="3005859"/>
              <a:chExt cx="8406752" cy="1134977"/>
            </a:xfrm>
          </p:grpSpPr>
          <p:sp>
            <p:nvSpPr>
              <p:cNvPr id="10" name="正方形/長方形 9">
                <a:extLst>
                  <a:ext uri="{FF2B5EF4-FFF2-40B4-BE49-F238E27FC236}">
                    <a16:creationId xmlns:a16="http://schemas.microsoft.com/office/drawing/2014/main" id="{823F6632-886A-08E9-8902-0518FCC06BF3}"/>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実証の準備</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8B61B8B0-8030-A139-7D92-EA76418C54C6}"/>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ゴミ処理事業者としての申請</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rgbClr val="37373A"/>
                    </a:solidFill>
                    <a:latin typeface="Meiryo UI" panose="020B0604030504040204" pitchFamily="50" charset="-128"/>
                    <a:ea typeface="Meiryo UI" panose="020B0604030504040204" pitchFamily="50" charset="-128"/>
                  </a:rPr>
                  <a:t>処理設備の設置</a:t>
                </a:r>
                <a:endParaRPr kumimoji="1" lang="en-US" altLang="ja-JP" sz="1050" strike="sngStrike">
                  <a:solidFill>
                    <a:srgbClr val="37373A"/>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工場での従業員の採用・配置</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76456823-9986-C87E-C374-CA016FBAB376}"/>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38" name="グループ化 37">
              <a:extLst>
                <a:ext uri="{FF2B5EF4-FFF2-40B4-BE49-F238E27FC236}">
                  <a16:creationId xmlns:a16="http://schemas.microsoft.com/office/drawing/2014/main" id="{377E53BA-C1EE-419B-9914-D6222B8E5880}"/>
                </a:ext>
              </a:extLst>
            </p:cNvPr>
            <p:cNvGrpSpPr/>
            <p:nvPr/>
          </p:nvGrpSpPr>
          <p:grpSpPr>
            <a:xfrm>
              <a:off x="986955" y="3882008"/>
              <a:ext cx="8406752" cy="846000"/>
              <a:chOff x="986955" y="4188876"/>
              <a:chExt cx="8406752" cy="1134979"/>
            </a:xfrm>
          </p:grpSpPr>
          <p:sp>
            <p:nvSpPr>
              <p:cNvPr id="34" name="正方形/長方形 33">
                <a:extLst>
                  <a:ext uri="{FF2B5EF4-FFF2-40B4-BE49-F238E27FC236}">
                    <a16:creationId xmlns:a16="http://schemas.microsoft.com/office/drawing/2014/main" id="{B8BA857C-5D21-A196-A59F-1D52A56B9B52}"/>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再素材化の実施</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7B11AD60-DE66-E51C-F181-BBE4468323ED}"/>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プラスチックごみの確保</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工場の稼働・再素材化の実施</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素材を使用したボトル製品のテスト製造</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ED5852C1-AE50-19FF-94E1-353CA3FA9A8D}"/>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44" name="グループ化 43">
              <a:extLst>
                <a:ext uri="{FF2B5EF4-FFF2-40B4-BE49-F238E27FC236}">
                  <a16:creationId xmlns:a16="http://schemas.microsoft.com/office/drawing/2014/main" id="{9A74C2D0-A143-D34E-3D0B-2C8F5DAA4C19}"/>
                </a:ext>
              </a:extLst>
            </p:cNvPr>
            <p:cNvGrpSpPr/>
            <p:nvPr/>
          </p:nvGrpSpPr>
          <p:grpSpPr>
            <a:xfrm>
              <a:off x="986955" y="4762810"/>
              <a:ext cx="8406752" cy="846000"/>
              <a:chOff x="986955" y="3939863"/>
              <a:chExt cx="8406752" cy="1134977"/>
            </a:xfrm>
          </p:grpSpPr>
          <p:sp>
            <p:nvSpPr>
              <p:cNvPr id="45" name="正方形/長方形 44">
                <a:extLst>
                  <a:ext uri="{FF2B5EF4-FFF2-40B4-BE49-F238E27FC236}">
                    <a16:creationId xmlns:a16="http://schemas.microsoft.com/office/drawing/2014/main" id="{8BFDE8ED-6D0C-9696-8BD2-95ABD9F4DB92}"/>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実証結果の評価</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F945CBE4-5270-D35A-8321-F726A85B97D2}"/>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再素材化・ボトル製造コストの分析</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不良品・廃棄物に関する検証</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顧客となりうる事業者への導入可能性のヒアリング</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rgbClr val="37373A"/>
                    </a:solidFill>
                    <a:latin typeface="Meiryo UI" panose="020B0604030504040204" pitchFamily="50" charset="-128"/>
                    <a:ea typeface="Meiryo UI" panose="020B0604030504040204" pitchFamily="50" charset="-128"/>
                  </a:rPr>
                  <a:t>素材を使用したボトル製品の海外展示会への出品</a:t>
                </a:r>
                <a:r>
                  <a:rPr kumimoji="1" lang="ja-JP" altLang="en-US" sz="1050">
                    <a:solidFill>
                      <a:srgbClr val="37373A"/>
                    </a:solidFill>
                  </a:rPr>
                  <a:t>（</a:t>
                </a:r>
                <a:r>
                  <a:rPr kumimoji="1" lang="zh-TW" altLang="en-US" sz="1050">
                    <a:solidFill>
                      <a:srgbClr val="37373A"/>
                    </a:solidFill>
                  </a:rPr>
                  <a:t>補助対象外経費</a:t>
                </a:r>
                <a:r>
                  <a:rPr kumimoji="1" lang="ja-JP" altLang="en-US" sz="1050">
                    <a:solidFill>
                      <a:srgbClr val="37373A"/>
                    </a:solidFill>
                  </a:rPr>
                  <a:t>）</a:t>
                </a:r>
                <a:endParaRPr kumimoji="1" lang="en-US" altLang="ja-JP" sz="1050">
                  <a:solidFill>
                    <a:srgbClr val="37373A"/>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C2B1EB42-04A2-ED70-8A09-5EC230EF1C8B}"/>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26" name="グループ化 25">
              <a:extLst>
                <a:ext uri="{FF2B5EF4-FFF2-40B4-BE49-F238E27FC236}">
                  <a16:creationId xmlns:a16="http://schemas.microsoft.com/office/drawing/2014/main" id="{9DFD08AD-3D64-BB6C-8B47-DB5CADEDE799}"/>
                </a:ext>
              </a:extLst>
            </p:cNvPr>
            <p:cNvGrpSpPr/>
            <p:nvPr/>
          </p:nvGrpSpPr>
          <p:grpSpPr>
            <a:xfrm>
              <a:off x="986955" y="5643614"/>
              <a:ext cx="8406752" cy="846000"/>
              <a:chOff x="986955" y="3939863"/>
              <a:chExt cx="8406752" cy="1134977"/>
            </a:xfrm>
          </p:grpSpPr>
          <p:sp>
            <p:nvSpPr>
              <p:cNvPr id="27" name="正方形/長方形 26">
                <a:extLst>
                  <a:ext uri="{FF2B5EF4-FFF2-40B4-BE49-F238E27FC236}">
                    <a16:creationId xmlns:a16="http://schemas.microsoft.com/office/drawing/2014/main" id="{5A77F524-247F-62AD-89E9-A9BCFA4789CE}"/>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3A310737-5B94-D491-6371-D4FD85D4BB35}"/>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F235DEC3-95F2-AB29-62E9-0060B3544C56}"/>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8" name="矢印: 五方向 7">
              <a:extLst>
                <a:ext uri="{FF2B5EF4-FFF2-40B4-BE49-F238E27FC236}">
                  <a16:creationId xmlns:a16="http://schemas.microsoft.com/office/drawing/2014/main" id="{06CD01A1-6362-7BF9-5686-3975B9F58EC6}"/>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①</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2" name="矢印: 山形 11">
              <a:extLst>
                <a:ext uri="{FF2B5EF4-FFF2-40B4-BE49-F238E27FC236}">
                  <a16:creationId xmlns:a16="http://schemas.microsoft.com/office/drawing/2014/main" id="{6B46E21F-93D1-AF45-8A7B-612A1820B4F5}"/>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②</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6" name="矢印: 山形 15">
              <a:extLst>
                <a:ext uri="{FF2B5EF4-FFF2-40B4-BE49-F238E27FC236}">
                  <a16:creationId xmlns:a16="http://schemas.microsoft.com/office/drawing/2014/main" id="{4CEF1156-DA78-6F17-BAE3-4B6C639F93A7}"/>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③</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3" name="矢印: 山形 32">
              <a:extLst>
                <a:ext uri="{FF2B5EF4-FFF2-40B4-BE49-F238E27FC236}">
                  <a16:creationId xmlns:a16="http://schemas.microsoft.com/office/drawing/2014/main" id="{0527F385-D3C4-5112-CA03-7E61F5408F10}"/>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en-GB" sz="1200">
                  <a:solidFill>
                    <a:schemeClr val="bg1"/>
                  </a:solidFill>
                  <a:latin typeface="Meiryo UI" panose="020B0604030504040204" pitchFamily="50" charset="-128"/>
                  <a:ea typeface="Meiryo UI" panose="020B0604030504040204" pitchFamily="50" charset="-128"/>
                </a:rPr>
                <a:t>X</a:t>
              </a:r>
            </a:p>
          </p:txBody>
        </p:sp>
      </p:grpSp>
      <p:sp>
        <p:nvSpPr>
          <p:cNvPr id="2" name="テキスト プレースホルダー 1">
            <a:extLst>
              <a:ext uri="{FF2B5EF4-FFF2-40B4-BE49-F238E27FC236}">
                <a16:creationId xmlns:a16="http://schemas.microsoft.com/office/drawing/2014/main" id="{E43BCE0B-C70E-C976-D38F-79F36C4690B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7EE7E4C-D484-FD46-9602-AF311563820A}"/>
              </a:ext>
            </a:extLst>
          </p:cNvPr>
          <p:cNvSpPr>
            <a:spLocks noGrp="1"/>
          </p:cNvSpPr>
          <p:nvPr>
            <p:ph type="body" sz="quarter" idx="17"/>
          </p:nvPr>
        </p:nvSpPr>
        <p:spPr/>
        <p:txBody>
          <a:bodyPr/>
          <a:lstStyle/>
          <a:p>
            <a:r>
              <a:rPr kumimoji="1" lang="en-GB"/>
              <a:t>3-2. </a:t>
            </a:r>
            <a:r>
              <a:rPr kumimoji="1" lang="ja-JP" altLang="en-US"/>
              <a:t>実施内容 </a:t>
            </a:r>
            <a:r>
              <a:rPr kumimoji="1" lang="en-US" altLang="ja-JP"/>
              <a:t>x/x</a:t>
            </a:r>
            <a:r>
              <a:rPr kumimoji="1" lang="ja-JP" altLang="en-US"/>
              <a:t> </a:t>
            </a:r>
            <a:endParaRPr kumimoji="1" lang="en-GB"/>
          </a:p>
        </p:txBody>
      </p:sp>
      <p:sp>
        <p:nvSpPr>
          <p:cNvPr id="3" name="正方形/長方形 2">
            <a:extLst>
              <a:ext uri="{FF2B5EF4-FFF2-40B4-BE49-F238E27FC236}">
                <a16:creationId xmlns:a16="http://schemas.microsoft.com/office/drawing/2014/main" id="{6F8E02C8-9393-5370-9683-70E95B38ABBE}"/>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32C016BA-6210-AB5A-4866-C0D7E3360622}"/>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8C79BEA7-BB5B-748E-2F6F-42EAE68702A5}"/>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200"/>
              <a:t>XXX</a:t>
            </a:r>
            <a:r>
              <a:rPr kumimoji="1" lang="ja-JP" altLang="en-US" sz="1200"/>
              <a:t>国、</a:t>
            </a:r>
            <a:r>
              <a:rPr kumimoji="1" lang="en-US" altLang="ja-JP" sz="1200"/>
              <a:t>XXX</a:t>
            </a:r>
            <a:r>
              <a:rPr kumimoji="1" lang="ja-JP" altLang="en-US" sz="1200"/>
              <a:t>国・・・</a:t>
            </a:r>
          </a:p>
        </p:txBody>
      </p:sp>
      <p:cxnSp>
        <p:nvCxnSpPr>
          <p:cNvPr id="7" name="直線コネクタ 6">
            <a:extLst>
              <a:ext uri="{FF2B5EF4-FFF2-40B4-BE49-F238E27FC236}">
                <a16:creationId xmlns:a16="http://schemas.microsoft.com/office/drawing/2014/main" id="{AE22A4AC-5412-9671-1691-33FF9F2B0514}"/>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0" name="吹き出し: 四角形 29">
            <a:extLst>
              <a:ext uri="{FF2B5EF4-FFF2-40B4-BE49-F238E27FC236}">
                <a16:creationId xmlns:a16="http://schemas.microsoft.com/office/drawing/2014/main" id="{EC561B4A-8074-5D90-97CB-D91022A3CF4C}"/>
              </a:ext>
            </a:extLst>
          </p:cNvPr>
          <p:cNvSpPr/>
          <p:nvPr/>
        </p:nvSpPr>
        <p:spPr>
          <a:xfrm>
            <a:off x="2243783" y="1942997"/>
            <a:ext cx="7149923" cy="725525"/>
          </a:xfrm>
          <a:prstGeom prst="wedgeRectCallout">
            <a:avLst>
              <a:gd name="adj1" fmla="val -54613"/>
              <a:gd name="adj2" fmla="val 291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実施内容は複数に細分化し、実施順序と対応するよう、それぞれに番号を振ってください（</a:t>
            </a:r>
            <a:r>
              <a:rPr kumimoji="1" lang="en-US" altLang="ja-JP" sz="1000">
                <a:solidFill>
                  <a:schemeClr val="tx2"/>
                </a:solidFill>
              </a:rPr>
              <a:t>3-3.</a:t>
            </a:r>
            <a:r>
              <a:rPr kumimoji="1" lang="ja-JP" altLang="en-US" sz="1000">
                <a:solidFill>
                  <a:schemeClr val="tx2"/>
                </a:solidFill>
              </a:rPr>
              <a:t>実施スケジュールと対応します）</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細分化したそれぞれにかかる補助対象経費（単位：百万円）を記載してください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rgbClr val="37373A"/>
                </a:solidFill>
              </a:rPr>
              <a:t>補助対象経費とならない費用を記載する場合は、「（</a:t>
            </a:r>
            <a:r>
              <a:rPr kumimoji="1" lang="zh-TW" altLang="en-US" sz="1000">
                <a:solidFill>
                  <a:srgbClr val="37373A"/>
                </a:solidFill>
              </a:rPr>
              <a:t>補助対象外経費</a:t>
            </a:r>
            <a:r>
              <a:rPr kumimoji="1" lang="ja-JP" altLang="en-US" sz="1000">
                <a:solidFill>
                  <a:srgbClr val="37373A"/>
                </a:solidFill>
              </a:rPr>
              <a:t>）」と追記ください（募集要領</a:t>
            </a:r>
            <a:r>
              <a:rPr kumimoji="1" lang="en-US" altLang="ja-JP" sz="1000">
                <a:solidFill>
                  <a:srgbClr val="37373A"/>
                </a:solidFill>
              </a:rPr>
              <a:t>10.(2)</a:t>
            </a:r>
            <a:r>
              <a:rPr kumimoji="1" lang="ja-JP" altLang="en-US" sz="1000">
                <a:solidFill>
                  <a:srgbClr val="37373A"/>
                </a:solidFill>
              </a:rPr>
              <a:t>参照）</a:t>
            </a:r>
            <a:endParaRPr kumimoji="1" lang="en-US" altLang="ja-JP" sz="1000">
              <a:solidFill>
                <a:srgbClr val="37373A"/>
              </a:solidFill>
            </a:endParaRPr>
          </a:p>
          <a:p>
            <a:pPr marL="285750" indent="-285750">
              <a:buFont typeface="Arial" panose="020B0604020202020204" pitchFamily="34" charset="0"/>
              <a:buChar char="•"/>
            </a:pPr>
            <a:r>
              <a:rPr kumimoji="1" lang="ja-JP" altLang="en-US" sz="1000">
                <a:solidFill>
                  <a:schemeClr val="tx2"/>
                </a:solidFill>
              </a:rPr>
              <a:t>受注や商業化の可能性を高めるための工夫（競合先との差別化等）についても記載してください</a:t>
            </a:r>
            <a:endParaRPr kumimoji="1" lang="en-US" altLang="ja-JP" sz="1000">
              <a:solidFill>
                <a:schemeClr val="tx2"/>
              </a:solidFill>
            </a:endParaRPr>
          </a:p>
        </p:txBody>
      </p:sp>
      <p:sp>
        <p:nvSpPr>
          <p:cNvPr id="20" name="吹き出し: 四角形 19">
            <a:extLst>
              <a:ext uri="{FF2B5EF4-FFF2-40B4-BE49-F238E27FC236}">
                <a16:creationId xmlns:a16="http://schemas.microsoft.com/office/drawing/2014/main" id="{11F8638C-7D4C-AB88-8B9E-C8F372E3F748}"/>
              </a:ext>
            </a:extLst>
          </p:cNvPr>
          <p:cNvSpPr/>
          <p:nvPr/>
        </p:nvSpPr>
        <p:spPr>
          <a:xfrm>
            <a:off x="2243781" y="1495322"/>
            <a:ext cx="5408875" cy="295660"/>
          </a:xfrm>
          <a:prstGeom prst="wedgeRectCallout">
            <a:avLst>
              <a:gd name="adj1" fmla="val -56288"/>
              <a:gd name="adj2" fmla="val 143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補助事業を実施予定の全ての国名を記載してください（ビジネスモデルに一体性があれば複数国も可）</a:t>
            </a:r>
          </a:p>
        </p:txBody>
      </p:sp>
      <p:sp>
        <p:nvSpPr>
          <p:cNvPr id="14" name="吹き出し: 四角形 13">
            <a:extLst>
              <a:ext uri="{FF2B5EF4-FFF2-40B4-BE49-F238E27FC236}">
                <a16:creationId xmlns:a16="http://schemas.microsoft.com/office/drawing/2014/main" id="{15DAC8C4-0621-771D-288E-A470EF487EBA}"/>
              </a:ext>
            </a:extLst>
          </p:cNvPr>
          <p:cNvSpPr/>
          <p:nvPr/>
        </p:nvSpPr>
        <p:spPr>
          <a:xfrm>
            <a:off x="904389" y="5575207"/>
            <a:ext cx="1657382" cy="358716"/>
          </a:xfrm>
          <a:prstGeom prst="wedgeRectCallout">
            <a:avLst>
              <a:gd name="adj1" fmla="val -57021"/>
              <a:gd name="adj2" fmla="val 5480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付番の上、必要に応じて記載欄を増減させて構いません</a:t>
            </a:r>
            <a:endParaRPr kumimoji="1" lang="en-US" altLang="ja-JP" sz="1000">
              <a:solidFill>
                <a:schemeClr val="tx2"/>
              </a:solidFill>
            </a:endParaRPr>
          </a:p>
        </p:txBody>
      </p:sp>
      <p:sp>
        <p:nvSpPr>
          <p:cNvPr id="36" name="吹き出し: 四角形 35">
            <a:extLst>
              <a:ext uri="{FF2B5EF4-FFF2-40B4-BE49-F238E27FC236}">
                <a16:creationId xmlns:a16="http://schemas.microsoft.com/office/drawing/2014/main" id="{09B9256F-732B-1FA3-73A9-559962DA80FC}"/>
              </a:ext>
            </a:extLst>
          </p:cNvPr>
          <p:cNvSpPr/>
          <p:nvPr/>
        </p:nvSpPr>
        <p:spPr>
          <a:xfrm>
            <a:off x="2956346" y="6172200"/>
            <a:ext cx="6054492" cy="411841"/>
          </a:xfrm>
          <a:prstGeom prst="wedgeRectCallout">
            <a:avLst>
              <a:gd name="adj1" fmla="val -53032"/>
              <a:gd name="adj2" fmla="val -422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本スライドにおける補助対象経費の合計額が、様式２別添２事業計画書（別紙・</a:t>
            </a:r>
            <a:r>
              <a:rPr kumimoji="1" lang="en-GB" altLang="ja-JP" sz="1000">
                <a:solidFill>
                  <a:schemeClr val="tx2"/>
                </a:solidFill>
              </a:rPr>
              <a:t>Excel</a:t>
            </a:r>
            <a:r>
              <a:rPr kumimoji="1" lang="ja-JP" altLang="en-GB" sz="1000">
                <a:solidFill>
                  <a:schemeClr val="tx2"/>
                </a:solidFill>
              </a:rPr>
              <a:t>）</a:t>
            </a:r>
            <a:r>
              <a:rPr kumimoji="1" lang="ja-JP" altLang="en-US" sz="1000">
                <a:solidFill>
                  <a:schemeClr val="tx2"/>
                </a:solidFill>
              </a:rPr>
              <a:t>「⑤積算内訳書</a:t>
            </a:r>
            <a:r>
              <a:rPr kumimoji="1" lang="en-US" altLang="ja-JP" sz="1000">
                <a:solidFill>
                  <a:schemeClr val="tx2"/>
                </a:solidFill>
              </a:rPr>
              <a:t>_</a:t>
            </a:r>
            <a:r>
              <a:rPr kumimoji="1" lang="ja-JP" altLang="en-US" sz="1000">
                <a:solidFill>
                  <a:schemeClr val="tx2"/>
                </a:solidFill>
              </a:rPr>
              <a:t>総括表」シートの</a:t>
            </a:r>
            <a:r>
              <a:rPr kumimoji="1" lang="ja-JP" altLang="en-US" sz="1000" b="1">
                <a:solidFill>
                  <a:schemeClr val="tx2"/>
                </a:solidFill>
              </a:rPr>
              <a:t>「補助対象経費」の合計額と整合</a:t>
            </a:r>
            <a:r>
              <a:rPr kumimoji="1" lang="ja-JP" altLang="en-US" sz="1000">
                <a:solidFill>
                  <a:schemeClr val="tx2"/>
                </a:solidFill>
              </a:rPr>
              <a:t>するよう記載してください</a:t>
            </a:r>
            <a:endParaRPr kumimoji="1" lang="en-US" altLang="ja-JP" sz="1000">
              <a:solidFill>
                <a:schemeClr val="tx2"/>
              </a:solidFill>
            </a:endParaRPr>
          </a:p>
        </p:txBody>
      </p:sp>
      <p:sp>
        <p:nvSpPr>
          <p:cNvPr id="21" name="正方形/長方形 20">
            <a:extLst>
              <a:ext uri="{FF2B5EF4-FFF2-40B4-BE49-F238E27FC236}">
                <a16:creationId xmlns:a16="http://schemas.microsoft.com/office/drawing/2014/main" id="{A70A2B66-637A-0D5F-23AC-19457744FE9A}"/>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1,9,12</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32" name="吹き出し: 四角形 31">
            <a:extLst>
              <a:ext uri="{FF2B5EF4-FFF2-40B4-BE49-F238E27FC236}">
                <a16:creationId xmlns:a16="http://schemas.microsoft.com/office/drawing/2014/main" id="{0E1C7185-8691-FCA9-652A-E31B65354DC3}"/>
              </a:ext>
            </a:extLst>
          </p:cNvPr>
          <p:cNvSpPr/>
          <p:nvPr/>
        </p:nvSpPr>
        <p:spPr>
          <a:xfrm>
            <a:off x="2243781" y="89131"/>
            <a:ext cx="2605805" cy="387479"/>
          </a:xfrm>
          <a:prstGeom prst="wedgeRectCallout">
            <a:avLst>
              <a:gd name="adj1" fmla="val -62126"/>
              <a:gd name="adj2" fmla="val 291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3-2.</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39" name="吹き出し: 四角形 38">
            <a:extLst>
              <a:ext uri="{FF2B5EF4-FFF2-40B4-BE49-F238E27FC236}">
                <a16:creationId xmlns:a16="http://schemas.microsoft.com/office/drawing/2014/main" id="{A24D7D0C-97EF-21E6-3D58-BD8F82149139}"/>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国で事業を展開する競合との差別化ポイントとなる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の検証には、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の実施が不可欠であり、現地協業先</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社と協業の上で遂行する</a:t>
            </a:r>
            <a:endParaRPr kumimoji="1" lang="ja-JP" altLang="en-US" sz="1000">
              <a:solidFill>
                <a:schemeClr val="tx2"/>
              </a:solidFill>
            </a:endParaRPr>
          </a:p>
        </p:txBody>
      </p:sp>
      <p:sp>
        <p:nvSpPr>
          <p:cNvPr id="40" name="吹き出し: 四角形 39">
            <a:extLst>
              <a:ext uri="{FF2B5EF4-FFF2-40B4-BE49-F238E27FC236}">
                <a16:creationId xmlns:a16="http://schemas.microsoft.com/office/drawing/2014/main" id="{4B73B33A-1A98-45A9-9874-27AD0887A01E}"/>
              </a:ext>
            </a:extLst>
          </p:cNvPr>
          <p:cNvSpPr/>
          <p:nvPr/>
        </p:nvSpPr>
        <p:spPr>
          <a:xfrm>
            <a:off x="6835919" y="867343"/>
            <a:ext cx="2909047" cy="361490"/>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rgbClr val="C00000"/>
                </a:solidFill>
                <a:latin typeface="Meiryo UI" panose="020B0604030504040204" pitchFamily="50" charset="-128"/>
                <a:ea typeface="Meiryo UI" panose="020B0604030504040204" pitchFamily="50" charset="-128"/>
              </a:rPr>
              <a:t>本スライドについては、記載分量が多い場合、本スライドを複製し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ja-JP" altLang="en-US" sz="1000">
              <a:solidFill>
                <a:srgbClr val="C00000"/>
              </a:solidFill>
            </a:endParaRPr>
          </a:p>
        </p:txBody>
      </p:sp>
      <p:sp>
        <p:nvSpPr>
          <p:cNvPr id="47" name="正方形/長方形 46">
            <a:extLst>
              <a:ext uri="{FF2B5EF4-FFF2-40B4-BE49-F238E27FC236}">
                <a16:creationId xmlns:a16="http://schemas.microsoft.com/office/drawing/2014/main" id="{B6492E63-DF16-A044-7872-1999093FF18D}"/>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事業類型②</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日本の高度技術海外展開型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事業分野①</a:t>
            </a:r>
            <a:r>
              <a:rPr kumimoji="1" lang="en-US" altLang="ja-JP" sz="1050" b="1">
                <a:solidFill>
                  <a:srgbClr val="C00000"/>
                </a:solidFill>
                <a:latin typeface="Meiryo UI" panose="020B0604030504040204" pitchFamily="50" charset="-128"/>
                <a:ea typeface="Meiryo UI" panose="020B0604030504040204" pitchFamily="50" charset="-128"/>
              </a:rPr>
              <a:t>(GX</a:t>
            </a:r>
            <a:r>
              <a:rPr kumimoji="1" lang="ja-JP" altLang="en-US" sz="1050" b="1">
                <a:solidFill>
                  <a:srgbClr val="C00000"/>
                </a:solidFill>
                <a:latin typeface="Meiryo UI" panose="020B0604030504040204" pitchFamily="50" charset="-128"/>
                <a:ea typeface="Meiryo UI" panose="020B0604030504040204" pitchFamily="50" charset="-128"/>
              </a:rPr>
              <a:t>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325805694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BAE0E1C-DE49-3B67-FEC6-2491F11FBF9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09131A0-3508-D009-128E-64949B56B5F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graphicFrame>
        <p:nvGraphicFramePr>
          <p:cNvPr id="5" name="表 4">
            <a:extLst>
              <a:ext uri="{FF2B5EF4-FFF2-40B4-BE49-F238E27FC236}">
                <a16:creationId xmlns:a16="http://schemas.microsoft.com/office/drawing/2014/main" id="{12173437-99A2-AED6-101E-D54362FC982E}"/>
              </a:ext>
            </a:extLst>
          </p:cNvPr>
          <p:cNvGraphicFramePr>
            <a:graphicFrameLocks noGrp="1"/>
          </p:cNvGraphicFramePr>
          <p:nvPr>
            <p:extLst>
              <p:ext uri="{D42A27DB-BD31-4B8C-83A1-F6EECF244321}">
                <p14:modId xmlns:p14="http://schemas.microsoft.com/office/powerpoint/2010/main" val="2309912096"/>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0" indent="0">
                        <a:buFont typeface="Arial" panose="020B0604020202020204" pitchFamily="34" charset="0"/>
                        <a:buNone/>
                      </a:pP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半導体・シリコン産業が未発達である</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国において、当該物質の製造・加工工場を安定的に稼働させられることを実証</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日本及び</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国の法規制や商習慣に抵触することなく、</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国から半導体・シリコンを継続的に輸入できることを実証</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B3A56252-497A-5368-28FB-7DED1ACE12AB}"/>
              </a:ext>
            </a:extLst>
          </p:cNvPr>
          <p:cNvGraphicFramePr>
            <a:graphicFrameLocks noGrp="1"/>
          </p:cNvGraphicFramePr>
          <p:nvPr>
            <p:extLst>
              <p:ext uri="{D42A27DB-BD31-4B8C-83A1-F6EECF244321}">
                <p14:modId xmlns:p14="http://schemas.microsoft.com/office/powerpoint/2010/main" val="2369817883"/>
              </p:ext>
            </p:extLst>
          </p:nvPr>
        </p:nvGraphicFramePr>
        <p:xfrm>
          <a:off x="567981"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日本国内及び</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国において、幹事法人及びその子会社が半導体・シリコンの製造・加工工場を安定的に稼働させられている実績を有する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426755EF-2A0E-0352-65BD-5C540FAD0B7F}"/>
              </a:ext>
            </a:extLst>
          </p:cNvPr>
          <p:cNvGraphicFramePr>
            <a:graphicFrameLocks noGrp="1"/>
          </p:cNvGraphicFramePr>
          <p:nvPr>
            <p:extLst>
              <p:ext uri="{D42A27DB-BD31-4B8C-83A1-F6EECF244321}">
                <p14:modId xmlns:p14="http://schemas.microsoft.com/office/powerpoint/2010/main" val="2013748723"/>
              </p:ext>
            </p:extLst>
          </p:nvPr>
        </p:nvGraphicFramePr>
        <p:xfrm>
          <a:off x="566483" y="4941861"/>
          <a:ext cx="2844000" cy="1547838"/>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8">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国においても、現地人材を雇用した上で、半導体・シリコンの小規模な製造・加工工場を稼働させることが可能であるか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半導体・シリコンの製造品質が高く、日本国内の実用に耐えうるものと評価できるか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9" name="テキスト プレースホルダー 2">
            <a:extLst>
              <a:ext uri="{FF2B5EF4-FFF2-40B4-BE49-F238E27FC236}">
                <a16:creationId xmlns:a16="http://schemas.microsoft.com/office/drawing/2014/main" id="{8A32FB35-CAC2-1777-160F-F9139CFA58C3}"/>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例：技術有効性に関する仮説検証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37216A5A-F464-CB6B-6F94-BFCC9A13BC8F}"/>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例：商業性に関する仮説検証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FCD8BBCA-2DDC-B0E9-00D6-99719181038F}"/>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例：社会適合性に関する仮説検証</a:t>
            </a:r>
            <a:r>
              <a:rPr kumimoji="1" lang="en-US" altLang="ja-JP" sz="1200" b="1"/>
              <a:t>】</a:t>
            </a:r>
          </a:p>
        </p:txBody>
      </p:sp>
      <p:graphicFrame>
        <p:nvGraphicFramePr>
          <p:cNvPr id="39" name="表 38">
            <a:extLst>
              <a:ext uri="{FF2B5EF4-FFF2-40B4-BE49-F238E27FC236}">
                <a16:creationId xmlns:a16="http://schemas.microsoft.com/office/drawing/2014/main" id="{B9B5B067-01A9-AF88-A0C8-200B765A251A}"/>
              </a:ext>
            </a:extLst>
          </p:cNvPr>
          <p:cNvGraphicFramePr>
            <a:graphicFrameLocks noGrp="1"/>
          </p:cNvGraphicFramePr>
          <p:nvPr>
            <p:extLst>
              <p:ext uri="{D42A27DB-BD31-4B8C-83A1-F6EECF244321}">
                <p14:modId xmlns:p14="http://schemas.microsoft.com/office/powerpoint/2010/main" val="3446383176"/>
              </p:ext>
            </p:extLst>
          </p:nvPr>
        </p:nvGraphicFramePr>
        <p:xfrm>
          <a:off x="352909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日本国内及び</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国において、幹事法人及びその子会社が運営する半導体・シリコンの製造・加工によって得られている営業利益率は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である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5D7E7556-A3CF-EF25-9E13-3D16B61C6341}"/>
              </a:ext>
            </a:extLst>
          </p:cNvPr>
          <p:cNvGraphicFramePr>
            <a:graphicFrameLocks noGrp="1"/>
          </p:cNvGraphicFramePr>
          <p:nvPr>
            <p:extLst>
              <p:ext uri="{D42A27DB-BD31-4B8C-83A1-F6EECF244321}">
                <p14:modId xmlns:p14="http://schemas.microsoft.com/office/powerpoint/2010/main" val="4184335979"/>
              </p:ext>
            </p:extLst>
          </p:nvPr>
        </p:nvGraphicFramePr>
        <p:xfrm>
          <a:off x="649020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国からは既に、日本及び</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B</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国の規制に抵触することなく半導体・シリコンを継続的に輸入している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国からは、重要物資の一つである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を他社が安定的に輸入している実績がある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B0213D8F-5B54-6904-F45A-08F52CED3D38}"/>
              </a:ext>
            </a:extLst>
          </p:cNvPr>
          <p:cNvGraphicFramePr>
            <a:graphicFrameLocks noGrp="1"/>
          </p:cNvGraphicFramePr>
          <p:nvPr>
            <p:extLst>
              <p:ext uri="{D42A27DB-BD31-4B8C-83A1-F6EECF244321}">
                <p14:modId xmlns:p14="http://schemas.microsoft.com/office/powerpoint/2010/main" val="712753366"/>
              </p:ext>
            </p:extLst>
          </p:nvPr>
        </p:nvGraphicFramePr>
        <p:xfrm>
          <a:off x="352909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endParaRPr kumimoji="1" lang="en-US" altLang="ja-JP" sz="1050">
                        <a:solidFill>
                          <a:schemeClr val="tx2"/>
                        </a:solidFill>
                      </a:endParaRP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国に半導体・シリコンの製造・加工工場を設立するために必要な初期投資はどの程度であるか</a:t>
                      </a:r>
                      <a:r>
                        <a:rPr kumimoji="1" lang="en-US" altLang="ja-JP" sz="1050">
                          <a:solidFill>
                            <a:schemeClr val="tx2"/>
                          </a:solidFill>
                        </a:rPr>
                        <a:t>(</a:t>
                      </a:r>
                      <a:r>
                        <a:rPr kumimoji="1" lang="ja-JP" altLang="en-US" sz="1050">
                          <a:solidFill>
                            <a:schemeClr val="tx2"/>
                          </a:solidFill>
                        </a:rPr>
                        <a:t>日本及び</a:t>
                      </a:r>
                      <a:r>
                        <a:rPr kumimoji="1" lang="en-US" altLang="ja-JP" sz="1050">
                          <a:solidFill>
                            <a:schemeClr val="tx2"/>
                          </a:solidFill>
                        </a:rPr>
                        <a:t>B</a:t>
                      </a:r>
                      <a:r>
                        <a:rPr kumimoji="1" lang="ja-JP" altLang="en-US" sz="1050">
                          <a:solidFill>
                            <a:schemeClr val="tx2"/>
                          </a:solidFill>
                        </a:rPr>
                        <a:t>国における過去実績と同等か</a:t>
                      </a:r>
                      <a:r>
                        <a:rPr kumimoji="1" lang="en-US" altLang="ja-JP" sz="1050">
                          <a:solidFill>
                            <a:schemeClr val="tx2"/>
                          </a:solidFill>
                        </a:rPr>
                        <a:t>)</a:t>
                      </a: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国でで半導体・シリコンの製造・加工工場を稼働させるために必要な人員を確保するために、どの程度のコストを要するか</a:t>
                      </a:r>
                      <a:endParaRPr kumimoji="1" lang="en-US" altLang="ja-JP" sz="1050">
                        <a:solidFill>
                          <a:schemeClr val="tx2"/>
                        </a:solidFill>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76CB5FB9-1F34-FDE4-2D2B-D79827DB2D28}"/>
              </a:ext>
            </a:extLst>
          </p:cNvPr>
          <p:cNvGraphicFramePr>
            <a:graphicFrameLocks noGrp="1"/>
          </p:cNvGraphicFramePr>
          <p:nvPr>
            <p:extLst>
              <p:ext uri="{D42A27DB-BD31-4B8C-83A1-F6EECF244321}">
                <p14:modId xmlns:p14="http://schemas.microsoft.com/office/powerpoint/2010/main" val="2856409952"/>
              </p:ext>
            </p:extLst>
          </p:nvPr>
        </p:nvGraphicFramePr>
        <p:xfrm>
          <a:off x="649020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国で製造・加工を行った半導体・シリコンを、特に</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に関する日本及び</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国の規制や商習慣に抵触することなく安定的に輸入することが可能か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法規制への抵触のみならず、税関・港湾等の実務面において、</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国から半導体・シリコンを輸出する際にトラブルが生じるリスクは無いか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8" name="吹き出し: 四角形 7">
            <a:extLst>
              <a:ext uri="{FF2B5EF4-FFF2-40B4-BE49-F238E27FC236}">
                <a16:creationId xmlns:a16="http://schemas.microsoft.com/office/drawing/2014/main" id="{8AB5A529-F937-ACA8-4031-B4CDD6B0572F}"/>
              </a:ext>
            </a:extLst>
          </p:cNvPr>
          <p:cNvSpPr/>
          <p:nvPr/>
        </p:nvSpPr>
        <p:spPr>
          <a:xfrm>
            <a:off x="1604461" y="4453757"/>
            <a:ext cx="1923131" cy="504000"/>
          </a:xfrm>
          <a:prstGeom prst="wedgeRectCallout">
            <a:avLst>
              <a:gd name="adj1" fmla="val -57434"/>
              <a:gd name="adj2" fmla="val 4522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検証したい仮説や、その他、事業の実施を通じて確認したいポイント等を記載してください</a:t>
            </a:r>
            <a:endParaRPr kumimoji="1" lang="en-US" altLang="ja-JP" sz="1000">
              <a:solidFill>
                <a:schemeClr val="tx2"/>
              </a:solidFill>
            </a:endParaRPr>
          </a:p>
        </p:txBody>
      </p:sp>
      <p:sp>
        <p:nvSpPr>
          <p:cNvPr id="17" name="テキスト プレースホルダー 16">
            <a:extLst>
              <a:ext uri="{FF2B5EF4-FFF2-40B4-BE49-F238E27FC236}">
                <a16:creationId xmlns:a16="http://schemas.microsoft.com/office/drawing/2014/main" id="{21ABB0B7-B15D-5B9E-64CF-3D432FF9A00C}"/>
              </a:ext>
            </a:extLst>
          </p:cNvPr>
          <p:cNvSpPr>
            <a:spLocks noGrp="1"/>
          </p:cNvSpPr>
          <p:nvPr>
            <p:ph type="body" sz="quarter" idx="17"/>
          </p:nvPr>
        </p:nvSpPr>
        <p:spPr/>
        <p:txBody>
          <a:bodyPr/>
          <a:lstStyle/>
          <a:p>
            <a:r>
              <a:rPr kumimoji="1" lang="en-GB" altLang="ja-JP"/>
              <a:t>3-1. </a:t>
            </a:r>
            <a:r>
              <a:rPr kumimoji="1" lang="ja-JP" altLang="en-US"/>
              <a:t>実証事業のねらい</a:t>
            </a:r>
            <a:endParaRPr kumimoji="1" lang="en-GB" altLang="ja-JP"/>
          </a:p>
        </p:txBody>
      </p:sp>
      <p:sp>
        <p:nvSpPr>
          <p:cNvPr id="13" name="吹き出し: 四角形 12">
            <a:extLst>
              <a:ext uri="{FF2B5EF4-FFF2-40B4-BE49-F238E27FC236}">
                <a16:creationId xmlns:a16="http://schemas.microsoft.com/office/drawing/2014/main" id="{6EE9C14C-58D0-888E-BC0F-06AAB696E875}"/>
              </a:ext>
            </a:extLst>
          </p:cNvPr>
          <p:cNvSpPr/>
          <p:nvPr/>
        </p:nvSpPr>
        <p:spPr>
          <a:xfrm>
            <a:off x="5403274" y="1252227"/>
            <a:ext cx="4017571" cy="284342"/>
          </a:xfrm>
          <a:prstGeom prst="wedgeRectCallout">
            <a:avLst>
              <a:gd name="adj1" fmla="val 2879"/>
              <a:gd name="adj2" fmla="val 965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実証終了時点で目指す状態（何が明らかになっているか）を記載してください</a:t>
            </a:r>
            <a:endParaRPr kumimoji="1" lang="en-US" altLang="ja-JP" sz="1000">
              <a:solidFill>
                <a:schemeClr val="tx2"/>
              </a:solidFill>
            </a:endParaRPr>
          </a:p>
        </p:txBody>
      </p:sp>
      <p:sp>
        <p:nvSpPr>
          <p:cNvPr id="4" name="正方形/長方形 3">
            <a:extLst>
              <a:ext uri="{FF2B5EF4-FFF2-40B4-BE49-F238E27FC236}">
                <a16:creationId xmlns:a16="http://schemas.microsoft.com/office/drawing/2014/main" id="{B1641B4D-A209-E9C7-1232-C5552D707D2D}"/>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7" name="コネクタ: カギ線 6">
            <a:extLst>
              <a:ext uri="{FF2B5EF4-FFF2-40B4-BE49-F238E27FC236}">
                <a16:creationId xmlns:a16="http://schemas.microsoft.com/office/drawing/2014/main" id="{496E2B81-C15A-0842-41DC-2EB95D909194}"/>
              </a:ext>
            </a:extLst>
          </p:cNvPr>
          <p:cNvCxnSpPr>
            <a:cxnSpLocks/>
            <a:stCxn id="5" idx="2"/>
            <a:endCxn id="19" idx="0"/>
          </p:cNvCxnSpPr>
          <p:nvPr/>
        </p:nvCxnSpPr>
        <p:spPr>
          <a:xfrm rot="5400000">
            <a:off x="3244807" y="1246772"/>
            <a:ext cx="453368" cy="2963019"/>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14" name="コネクタ: カギ線 13">
            <a:extLst>
              <a:ext uri="{FF2B5EF4-FFF2-40B4-BE49-F238E27FC236}">
                <a16:creationId xmlns:a16="http://schemas.microsoft.com/office/drawing/2014/main" id="{15F8547C-6924-A982-E102-67E1BA4BAE62}"/>
              </a:ext>
            </a:extLst>
          </p:cNvPr>
          <p:cNvCxnSpPr>
            <a:cxnSpLocks/>
            <a:stCxn id="5" idx="2"/>
            <a:endCxn id="35" idx="0"/>
          </p:cNvCxnSpPr>
          <p:nvPr/>
        </p:nvCxnSpPr>
        <p:spPr>
          <a:xfrm rot="16200000" flipH="1">
            <a:off x="6205916" y="1248681"/>
            <a:ext cx="453368" cy="2959200"/>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 name="直線矢印コネクタ 20">
            <a:extLst>
              <a:ext uri="{FF2B5EF4-FFF2-40B4-BE49-F238E27FC236}">
                <a16:creationId xmlns:a16="http://schemas.microsoft.com/office/drawing/2014/main" id="{AA2581A1-425A-183B-A1DA-85C2C7D648C5}"/>
              </a:ext>
            </a:extLst>
          </p:cNvPr>
          <p:cNvCxnSpPr>
            <a:endCxn id="34" idx="0"/>
          </p:cNvCxnSpPr>
          <p:nvPr/>
        </p:nvCxnSpPr>
        <p:spPr>
          <a:xfrm flipH="1">
            <a:off x="4951090" y="2501596"/>
            <a:ext cx="6994" cy="453369"/>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0" name="吹き出し: 四角形 9">
            <a:extLst>
              <a:ext uri="{FF2B5EF4-FFF2-40B4-BE49-F238E27FC236}">
                <a16:creationId xmlns:a16="http://schemas.microsoft.com/office/drawing/2014/main" id="{07D39821-FAE2-A281-94AB-1D5AE9F95349}"/>
              </a:ext>
            </a:extLst>
          </p:cNvPr>
          <p:cNvSpPr/>
          <p:nvPr/>
        </p:nvSpPr>
        <p:spPr>
          <a:xfrm>
            <a:off x="4078242" y="3304647"/>
            <a:ext cx="5637878" cy="619200"/>
          </a:xfrm>
          <a:prstGeom prst="wedgeRectCallout">
            <a:avLst>
              <a:gd name="adj1" fmla="val 8926"/>
              <a:gd name="adj2" fmla="val -687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rPr>
              <a:t>必ずしも「技術有効性」「商業性」「社会適合性」の分類を用いる必要はありませんので、実施したい事業の性質に応じて柔軟に分類を設定し、優先的に検証すべき仮説を</a:t>
            </a:r>
            <a:r>
              <a:rPr kumimoji="1" lang="ja-JP" altLang="en-US" sz="1000" b="1" u="sng">
                <a:solidFill>
                  <a:schemeClr val="tx2"/>
                </a:solidFill>
              </a:rPr>
              <a:t>最大３種類</a:t>
            </a:r>
            <a:r>
              <a:rPr kumimoji="1" lang="ja-JP" altLang="en-US" sz="1000">
                <a:solidFill>
                  <a:schemeClr val="tx2"/>
                </a:solidFill>
              </a:rPr>
              <a:t>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例えば、次のような分類を設定することも可能です：ニーズ、セキュリティ・プライバシー</a:t>
            </a:r>
            <a:endParaRPr kumimoji="1" lang="en-US" altLang="ja-JP" sz="1000">
              <a:solidFill>
                <a:schemeClr val="tx2"/>
              </a:solidFill>
            </a:endParaRPr>
          </a:p>
        </p:txBody>
      </p:sp>
      <p:sp>
        <p:nvSpPr>
          <p:cNvPr id="15" name="吹き出し: 四角形 14">
            <a:extLst>
              <a:ext uri="{FF2B5EF4-FFF2-40B4-BE49-F238E27FC236}">
                <a16:creationId xmlns:a16="http://schemas.microsoft.com/office/drawing/2014/main" id="{1CA8C8EB-657E-FC3D-1DB3-480E38A42BF6}"/>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を目標とする。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という現状を踏まえ、</a:t>
            </a:r>
            <a:r>
              <a:rPr kumimoji="1" lang="en-US" altLang="ja-JP" sz="1000">
                <a:solidFill>
                  <a:schemeClr val="tx2"/>
                </a:solidFill>
                <a:latin typeface="Meiryo UI" panose="020B0604030504040204" pitchFamily="50" charset="-128"/>
                <a:ea typeface="Meiryo UI" panose="020B0604030504040204" pitchFamily="50" charset="-128"/>
              </a:rPr>
              <a:t>XX,XX</a:t>
            </a:r>
            <a:r>
              <a:rPr kumimoji="1" lang="ja-JP" altLang="en-US" sz="1000">
                <a:solidFill>
                  <a:schemeClr val="tx2"/>
                </a:solidFill>
                <a:latin typeface="Meiryo UI" panose="020B0604030504040204" pitchFamily="50" charset="-128"/>
                <a:ea typeface="Meiryo UI" panose="020B0604030504040204" pitchFamily="50" charset="-128"/>
              </a:rPr>
              <a:t>及び</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の仮説を検証する想定</a:t>
            </a:r>
            <a:endParaRPr kumimoji="1" lang="ja-JP" altLang="en-US" sz="1000">
              <a:solidFill>
                <a:schemeClr val="tx2"/>
              </a:solidFill>
            </a:endParaRPr>
          </a:p>
        </p:txBody>
      </p:sp>
      <p:sp>
        <p:nvSpPr>
          <p:cNvPr id="23" name="正方形/長方形 22">
            <a:extLst>
              <a:ext uri="{FF2B5EF4-FFF2-40B4-BE49-F238E27FC236}">
                <a16:creationId xmlns:a16="http://schemas.microsoft.com/office/drawing/2014/main" id="{9DE7FD3A-247C-9EAA-BD98-59CC44C553FD}"/>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事業類型③</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サプライチェーン強靱化型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事業分野③</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経済安保分野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29429972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4780D49-12D3-13BB-417F-43295CD4FC27}"/>
            </a:ext>
          </a:extLst>
        </p:cNvPr>
        <p:cNvGrpSpPr/>
        <p:nvPr/>
      </p:nvGrpSpPr>
      <p:grpSpPr>
        <a:xfrm>
          <a:off x="0" y="0"/>
          <a:ext cx="0" cy="0"/>
          <a:chOff x="0" y="0"/>
          <a:chExt cx="0" cy="0"/>
        </a:xfrm>
      </p:grpSpPr>
      <p:grpSp>
        <p:nvGrpSpPr>
          <p:cNvPr id="23" name="グループ化 22">
            <a:extLst>
              <a:ext uri="{FF2B5EF4-FFF2-40B4-BE49-F238E27FC236}">
                <a16:creationId xmlns:a16="http://schemas.microsoft.com/office/drawing/2014/main" id="{435E8DC6-C72C-7032-B467-CD3E1D9C801C}"/>
              </a:ext>
            </a:extLst>
          </p:cNvPr>
          <p:cNvGrpSpPr/>
          <p:nvPr/>
        </p:nvGrpSpPr>
        <p:grpSpPr>
          <a:xfrm>
            <a:off x="510778" y="2740921"/>
            <a:ext cx="8882930" cy="3766694"/>
            <a:chOff x="606722" y="2740921"/>
            <a:chExt cx="8786985" cy="3766694"/>
          </a:xfrm>
        </p:grpSpPr>
        <p:grpSp>
          <p:nvGrpSpPr>
            <p:cNvPr id="49" name="グループ化 48">
              <a:extLst>
                <a:ext uri="{FF2B5EF4-FFF2-40B4-BE49-F238E27FC236}">
                  <a16:creationId xmlns:a16="http://schemas.microsoft.com/office/drawing/2014/main" id="{30245444-396B-0772-49CB-BB38B6ADD97A}"/>
                </a:ext>
              </a:extLst>
            </p:cNvPr>
            <p:cNvGrpSpPr/>
            <p:nvPr/>
          </p:nvGrpSpPr>
          <p:grpSpPr>
            <a:xfrm>
              <a:off x="986955" y="2740921"/>
              <a:ext cx="8406752" cy="225483"/>
              <a:chOff x="986955" y="2740921"/>
              <a:chExt cx="8406752" cy="225483"/>
            </a:xfrm>
          </p:grpSpPr>
          <p:sp>
            <p:nvSpPr>
              <p:cNvPr id="19" name="正方形/長方形 18">
                <a:extLst>
                  <a:ext uri="{FF2B5EF4-FFF2-40B4-BE49-F238E27FC236}">
                    <a16:creationId xmlns:a16="http://schemas.microsoft.com/office/drawing/2014/main" id="{58B86427-C860-DD9F-1EC9-A50B3F4C2A45}"/>
                  </a:ext>
                </a:extLst>
              </p:cNvPr>
              <p:cNvSpPr/>
              <p:nvPr/>
            </p:nvSpPr>
            <p:spPr>
              <a:xfrm>
                <a:off x="986955" y="2740921"/>
                <a:ext cx="11403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実施フロー</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37ED9607-F510-EA4B-AAE2-885A1F0E5ADD}"/>
                  </a:ext>
                </a:extLst>
              </p:cNvPr>
              <p:cNvSpPr/>
              <p:nvPr/>
            </p:nvSpPr>
            <p:spPr>
              <a:xfrm>
                <a:off x="3205843" y="2740921"/>
                <a:ext cx="6187864"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実施内容・方法</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4D5C87E9-7632-069B-BC81-A20ABA9FA484}"/>
                  </a:ext>
                </a:extLst>
              </p:cNvPr>
              <p:cNvSpPr/>
              <p:nvPr/>
            </p:nvSpPr>
            <p:spPr>
              <a:xfrm>
                <a:off x="2172599" y="2740921"/>
                <a:ext cx="987903" cy="225483"/>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補助対象経費</a:t>
                </a:r>
                <a:endParaRPr kumimoji="1" lang="en-US" altLang="ja-JP" sz="1200" b="1">
                  <a:solidFill>
                    <a:schemeClr val="bg1"/>
                  </a:solidFill>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5ADEC592-A840-C2B8-6D92-FD135879CDB1}"/>
                </a:ext>
              </a:extLst>
            </p:cNvPr>
            <p:cNvGrpSpPr/>
            <p:nvPr/>
          </p:nvGrpSpPr>
          <p:grpSpPr>
            <a:xfrm>
              <a:off x="986955" y="3001206"/>
              <a:ext cx="8406752" cy="846000"/>
              <a:chOff x="986955" y="3005859"/>
              <a:chExt cx="8406752" cy="1134977"/>
            </a:xfrm>
          </p:grpSpPr>
          <p:sp>
            <p:nvSpPr>
              <p:cNvPr id="10" name="正方形/長方形 9">
                <a:extLst>
                  <a:ext uri="{FF2B5EF4-FFF2-40B4-BE49-F238E27FC236}">
                    <a16:creationId xmlns:a16="http://schemas.microsoft.com/office/drawing/2014/main" id="{E70421AC-477A-3BAA-3DD6-199337C3C8AA}"/>
                  </a:ext>
                </a:extLst>
              </p:cNvPr>
              <p:cNvSpPr/>
              <p:nvPr/>
            </p:nvSpPr>
            <p:spPr>
              <a:xfrm>
                <a:off x="986955" y="3005859"/>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小規模工場の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設計</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1" name="正方形/長方形 10">
                <a:extLst>
                  <a:ext uri="{FF2B5EF4-FFF2-40B4-BE49-F238E27FC236}">
                    <a16:creationId xmlns:a16="http://schemas.microsoft.com/office/drawing/2014/main" id="{CE0FFBFD-3705-7A5D-1C06-B330825974D1}"/>
                  </a:ext>
                </a:extLst>
              </p:cNvPr>
              <p:cNvSpPr/>
              <p:nvPr/>
            </p:nvSpPr>
            <p:spPr>
              <a:xfrm>
                <a:off x="3205843" y="3005859"/>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i="0" u="none" strike="noStrike" kern="1200" cap="none" spc="0" normalizeH="0" baseline="0" noProof="0">
                    <a:ln>
                      <a:noFill/>
                    </a:ln>
                    <a:solidFill>
                      <a:srgbClr val="37373A"/>
                    </a:solidFill>
                    <a:effectLst/>
                    <a:uLnTx/>
                    <a:uFillTx/>
                    <a:latin typeface="Meiryo UI" panose="020B0604030504040204" pitchFamily="50" charset="-128"/>
                    <a:ea typeface="Meiryo UI" panose="020B0604030504040204" pitchFamily="50" charset="-128"/>
                    <a:cs typeface="+mn-cs"/>
                  </a:rPr>
                  <a:t>半導体・シリコンの製造・加工設備</a:t>
                </a:r>
                <a:r>
                  <a:rPr kumimoji="1" lang="ja-JP" altLang="en-US" sz="1050">
                    <a:solidFill>
                      <a:srgbClr val="37373A"/>
                    </a:solidFill>
                    <a:latin typeface="Meiryo UI" panose="020B0604030504040204" pitchFamily="50" charset="-128"/>
                    <a:ea typeface="Meiryo UI" panose="020B0604030504040204" pitchFamily="50" charset="-128"/>
                  </a:rPr>
                  <a:t>の設計</a:t>
                </a:r>
                <a:endParaRPr kumimoji="1" lang="en-US" altLang="ja-JP" sz="1050">
                  <a:solidFill>
                    <a:srgbClr val="37373A"/>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工場の設置に対する</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国政府からの認可取得</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C37B0D7A-48E9-8E81-F17E-0933D2326144}"/>
                  </a:ext>
                </a:extLst>
              </p:cNvPr>
              <p:cNvSpPr/>
              <p:nvPr/>
            </p:nvSpPr>
            <p:spPr>
              <a:xfrm>
                <a:off x="2172599" y="3005859"/>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38" name="グループ化 37">
              <a:extLst>
                <a:ext uri="{FF2B5EF4-FFF2-40B4-BE49-F238E27FC236}">
                  <a16:creationId xmlns:a16="http://schemas.microsoft.com/office/drawing/2014/main" id="{D28D4571-3554-7EA3-D479-A9FAD881D89D}"/>
                </a:ext>
              </a:extLst>
            </p:cNvPr>
            <p:cNvGrpSpPr/>
            <p:nvPr/>
          </p:nvGrpSpPr>
          <p:grpSpPr>
            <a:xfrm>
              <a:off x="986955" y="3882008"/>
              <a:ext cx="8406752" cy="846000"/>
              <a:chOff x="986955" y="4188876"/>
              <a:chExt cx="8406752" cy="1134979"/>
            </a:xfrm>
          </p:grpSpPr>
          <p:sp>
            <p:nvSpPr>
              <p:cNvPr id="34" name="正方形/長方形 33">
                <a:extLst>
                  <a:ext uri="{FF2B5EF4-FFF2-40B4-BE49-F238E27FC236}">
                    <a16:creationId xmlns:a16="http://schemas.microsoft.com/office/drawing/2014/main" id="{94FBA619-BBF4-4DF8-A352-60ED1DCA2262}"/>
                  </a:ext>
                </a:extLst>
              </p:cNvPr>
              <p:cNvSpPr/>
              <p:nvPr/>
            </p:nvSpPr>
            <p:spPr>
              <a:xfrm>
                <a:off x="986955" y="4188876"/>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小規模工場の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設置・人材確保</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E1A57841-0AC3-EEDB-0E68-738F6C48AC7C}"/>
                  </a:ext>
                </a:extLst>
              </p:cNvPr>
              <p:cNvSpPr/>
              <p:nvPr/>
            </p:nvSpPr>
            <p:spPr>
              <a:xfrm>
                <a:off x="3205843" y="4188878"/>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設計図に基づく</a:t>
                </a:r>
                <a:r>
                  <a:rPr kumimoji="1" lang="ja-JP" altLang="en-US" sz="1050" i="0" u="none" strike="noStrike" kern="1200" cap="none" spc="0" normalizeH="0" baseline="0" noProof="0">
                    <a:ln>
                      <a:noFill/>
                    </a:ln>
                    <a:solidFill>
                      <a:srgbClr val="37373A"/>
                    </a:solidFill>
                    <a:effectLst/>
                    <a:uLnTx/>
                    <a:uFillTx/>
                    <a:latin typeface="Meiryo UI" panose="020B0604030504040204" pitchFamily="50" charset="-128"/>
                    <a:ea typeface="Meiryo UI" panose="020B0604030504040204" pitchFamily="50" charset="-128"/>
                    <a:cs typeface="+mn-cs"/>
                  </a:rPr>
                  <a:t>製造・加工設備</a:t>
                </a:r>
                <a:r>
                  <a:rPr kumimoji="1" lang="ja-JP" altLang="en-US" sz="1050">
                    <a:solidFill>
                      <a:schemeClr val="tx2"/>
                    </a:solidFill>
                    <a:latin typeface="Meiryo UI" panose="020B0604030504040204" pitchFamily="50" charset="-128"/>
                    <a:ea typeface="Meiryo UI" panose="020B0604030504040204" pitchFamily="50" charset="-128"/>
                  </a:rPr>
                  <a:t>の設置</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専門知識を有する人材の日本からの派遣</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専門知識等を有する現地従業員の雇用</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00806461-6CBA-4F50-F2CF-9C7F7CD64190}"/>
                  </a:ext>
                </a:extLst>
              </p:cNvPr>
              <p:cNvSpPr/>
              <p:nvPr/>
            </p:nvSpPr>
            <p:spPr>
              <a:xfrm>
                <a:off x="2172599" y="4188877"/>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44" name="グループ化 43">
              <a:extLst>
                <a:ext uri="{FF2B5EF4-FFF2-40B4-BE49-F238E27FC236}">
                  <a16:creationId xmlns:a16="http://schemas.microsoft.com/office/drawing/2014/main" id="{22155DEB-BA0D-DFE6-81B7-834B88E14E08}"/>
                </a:ext>
              </a:extLst>
            </p:cNvPr>
            <p:cNvGrpSpPr/>
            <p:nvPr/>
          </p:nvGrpSpPr>
          <p:grpSpPr>
            <a:xfrm>
              <a:off x="986955" y="4762810"/>
              <a:ext cx="8406752" cy="846000"/>
              <a:chOff x="986955" y="3939863"/>
              <a:chExt cx="8406752" cy="1134977"/>
            </a:xfrm>
          </p:grpSpPr>
          <p:sp>
            <p:nvSpPr>
              <p:cNvPr id="45" name="正方形/長方形 44">
                <a:extLst>
                  <a:ext uri="{FF2B5EF4-FFF2-40B4-BE49-F238E27FC236}">
                    <a16:creationId xmlns:a16="http://schemas.microsoft.com/office/drawing/2014/main" id="{436B2B00-FF82-3D9B-0DC1-F39A0EEBBE7E}"/>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小規模工場の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稼働</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AF959D28-F41D-9878-D30E-D99AC3813CB9}"/>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小規模工場における半導体・シリコンの製造・加工</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製造・加工された商品の品質評価</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必要に応じた周辺住民とのコミュニケーション</a:t>
                </a:r>
                <a:r>
                  <a:rPr kumimoji="1" lang="ja-JP" altLang="en-US" sz="1050">
                    <a:solidFill>
                      <a:srgbClr val="37373A"/>
                    </a:solidFill>
                  </a:rPr>
                  <a:t>（</a:t>
                </a:r>
                <a:r>
                  <a:rPr kumimoji="1" lang="zh-TW" altLang="en-US" sz="1050">
                    <a:solidFill>
                      <a:srgbClr val="37373A"/>
                    </a:solidFill>
                  </a:rPr>
                  <a:t>補助対象外経費</a:t>
                </a:r>
                <a:r>
                  <a:rPr kumimoji="1" lang="ja-JP" altLang="en-US" sz="1050">
                    <a:solidFill>
                      <a:srgbClr val="37373A"/>
                    </a:solidFill>
                  </a:rPr>
                  <a:t>）</a:t>
                </a:r>
                <a:endParaRPr kumimoji="1" lang="en-US" altLang="ja-JP" sz="1050">
                  <a:solidFill>
                    <a:srgbClr val="37373A"/>
                  </a:solidFill>
                  <a:latin typeface="Meiryo UI" panose="020B0604030504040204" pitchFamily="50" charset="-128"/>
                  <a:ea typeface="Meiryo UI" panose="020B0604030504040204" pitchFamily="50" charset="-128"/>
                </a:endParaRPr>
              </a:p>
            </p:txBody>
          </p:sp>
          <p:sp>
            <p:nvSpPr>
              <p:cNvPr id="48" name="正方形/長方形 47">
                <a:extLst>
                  <a:ext uri="{FF2B5EF4-FFF2-40B4-BE49-F238E27FC236}">
                    <a16:creationId xmlns:a16="http://schemas.microsoft.com/office/drawing/2014/main" id="{0B6D7643-CA95-9E84-9958-F2AA935CA5DD}"/>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grpSp>
          <p:nvGrpSpPr>
            <p:cNvPr id="26" name="グループ化 25">
              <a:extLst>
                <a:ext uri="{FF2B5EF4-FFF2-40B4-BE49-F238E27FC236}">
                  <a16:creationId xmlns:a16="http://schemas.microsoft.com/office/drawing/2014/main" id="{B6826324-0AC5-B52B-9237-AB938FDAF306}"/>
                </a:ext>
              </a:extLst>
            </p:cNvPr>
            <p:cNvGrpSpPr/>
            <p:nvPr/>
          </p:nvGrpSpPr>
          <p:grpSpPr>
            <a:xfrm>
              <a:off x="986955" y="5643614"/>
              <a:ext cx="8406752" cy="846000"/>
              <a:chOff x="986955" y="3939863"/>
              <a:chExt cx="8406752" cy="1134977"/>
            </a:xfrm>
          </p:grpSpPr>
          <p:sp>
            <p:nvSpPr>
              <p:cNvPr id="27" name="正方形/長方形 26">
                <a:extLst>
                  <a:ext uri="{FF2B5EF4-FFF2-40B4-BE49-F238E27FC236}">
                    <a16:creationId xmlns:a16="http://schemas.microsoft.com/office/drawing/2014/main" id="{B77D8A62-49ED-E5E0-E94F-BD94EEAE61B4}"/>
                  </a:ext>
                </a:extLst>
              </p:cNvPr>
              <p:cNvSpPr/>
              <p:nvPr/>
            </p:nvSpPr>
            <p:spPr>
              <a:xfrm>
                <a:off x="986955" y="3939863"/>
                <a:ext cx="11403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6000" rIns="72000" bIns="37148" numCol="1" spcCol="0" rtlCol="0" fromWordArt="0" anchor="ctr" anchorCtr="0" forceAA="0" compatLnSpc="1">
                <a:prstTxWarp prst="textNoShape">
                  <a:avLst/>
                </a:prstTxWarp>
                <a:noAutofit/>
              </a:bodyPr>
              <a:lstStyle/>
              <a:p>
                <a:pP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A2A26427-E7BD-B3D9-0D3A-A8F831A882B6}"/>
                  </a:ext>
                </a:extLst>
              </p:cNvPr>
              <p:cNvSpPr/>
              <p:nvPr/>
            </p:nvSpPr>
            <p:spPr>
              <a:xfrm>
                <a:off x="3205843" y="3939863"/>
                <a:ext cx="6187864" cy="113497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AEFDCBFE-5BA4-08B3-168B-AB01900EB07C}"/>
                  </a:ext>
                </a:extLst>
              </p:cNvPr>
              <p:cNvSpPr/>
              <p:nvPr/>
            </p:nvSpPr>
            <p:spPr>
              <a:xfrm>
                <a:off x="2172599" y="3939863"/>
                <a:ext cx="987903" cy="113497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grpSp>
        <p:sp>
          <p:nvSpPr>
            <p:cNvPr id="8" name="矢印: 五方向 7">
              <a:extLst>
                <a:ext uri="{FF2B5EF4-FFF2-40B4-BE49-F238E27FC236}">
                  <a16:creationId xmlns:a16="http://schemas.microsoft.com/office/drawing/2014/main" id="{1D3DB2C8-4A5A-169E-00D2-283A2B519923}"/>
                </a:ext>
              </a:extLst>
            </p:cNvPr>
            <p:cNvSpPr/>
            <p:nvPr/>
          </p:nvSpPr>
          <p:spPr>
            <a:xfrm rot="5400000">
              <a:off x="315530" y="3292402"/>
              <a:ext cx="914400" cy="332014"/>
            </a:xfrm>
            <a:prstGeom prst="homePlate">
              <a:avLst>
                <a:gd name="adj" fmla="val 2213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①</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2" name="矢印: 山形 11">
              <a:extLst>
                <a:ext uri="{FF2B5EF4-FFF2-40B4-BE49-F238E27FC236}">
                  <a16:creationId xmlns:a16="http://schemas.microsoft.com/office/drawing/2014/main" id="{DAE4F7BB-4E99-EC50-AFCE-7270F13472A8}"/>
                </a:ext>
              </a:extLst>
            </p:cNvPr>
            <p:cNvSpPr/>
            <p:nvPr/>
          </p:nvSpPr>
          <p:spPr>
            <a:xfrm rot="5400000">
              <a:off x="315531" y="41732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②</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16" name="矢印: 山形 15">
              <a:extLst>
                <a:ext uri="{FF2B5EF4-FFF2-40B4-BE49-F238E27FC236}">
                  <a16:creationId xmlns:a16="http://schemas.microsoft.com/office/drawing/2014/main" id="{680ADE3D-F1F1-FFE3-71A8-41C23EBDEC9A}"/>
                </a:ext>
              </a:extLst>
            </p:cNvPr>
            <p:cNvSpPr/>
            <p:nvPr/>
          </p:nvSpPr>
          <p:spPr>
            <a:xfrm rot="5400000">
              <a:off x="315530" y="5054003"/>
              <a:ext cx="9144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③</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3" name="矢印: 山形 32">
              <a:extLst>
                <a:ext uri="{FF2B5EF4-FFF2-40B4-BE49-F238E27FC236}">
                  <a16:creationId xmlns:a16="http://schemas.microsoft.com/office/drawing/2014/main" id="{ED1321D2-AF57-0228-FFE5-F0032F62E92A}"/>
                </a:ext>
              </a:extLst>
            </p:cNvPr>
            <p:cNvSpPr/>
            <p:nvPr/>
          </p:nvSpPr>
          <p:spPr>
            <a:xfrm rot="5400000">
              <a:off x="340729" y="5909608"/>
              <a:ext cx="864000" cy="332013"/>
            </a:xfrm>
            <a:prstGeom prst="chevron">
              <a:avLst>
                <a:gd name="adj" fmla="val 22951"/>
              </a:avLst>
            </a:prstGeom>
            <a:solidFill>
              <a:schemeClr val="accent1"/>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vert270" wrap="square" lIns="72000" tIns="37148" rIns="72000" bIns="37148" numCol="1" spcCol="0" rtlCol="0" fromWordArt="0" anchor="ctr" anchorCtr="0" forceAA="0" compatLnSpc="1">
              <a:prstTxWarp prst="textNoShape">
                <a:avLst/>
              </a:prstTxWarp>
              <a:noAutofit/>
            </a:bodyPr>
            <a:lstStyle/>
            <a:p>
              <a:pPr algn="ctr" defTabSz="742950"/>
              <a:r>
                <a:rPr kumimoji="1" lang="en-GB" sz="1200">
                  <a:solidFill>
                    <a:schemeClr val="bg1"/>
                  </a:solidFill>
                  <a:latin typeface="Meiryo UI" panose="020B0604030504040204" pitchFamily="50" charset="-128"/>
                  <a:ea typeface="Meiryo UI" panose="020B0604030504040204" pitchFamily="50" charset="-128"/>
                </a:rPr>
                <a:t>X</a:t>
              </a:r>
            </a:p>
          </p:txBody>
        </p:sp>
      </p:grpSp>
      <p:sp>
        <p:nvSpPr>
          <p:cNvPr id="2" name="テキスト プレースホルダー 1">
            <a:extLst>
              <a:ext uri="{FF2B5EF4-FFF2-40B4-BE49-F238E27FC236}">
                <a16:creationId xmlns:a16="http://schemas.microsoft.com/office/drawing/2014/main" id="{DEB7D42F-183B-696B-7F47-850160293FE0}"/>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EAF7213-0596-80DC-12D5-DCDF26F35E7A}"/>
              </a:ext>
            </a:extLst>
          </p:cNvPr>
          <p:cNvSpPr>
            <a:spLocks noGrp="1"/>
          </p:cNvSpPr>
          <p:nvPr>
            <p:ph type="body" sz="quarter" idx="17"/>
          </p:nvPr>
        </p:nvSpPr>
        <p:spPr/>
        <p:txBody>
          <a:bodyPr/>
          <a:lstStyle/>
          <a:p>
            <a:r>
              <a:rPr kumimoji="1" lang="en-GB"/>
              <a:t>3-2. </a:t>
            </a:r>
            <a:r>
              <a:rPr kumimoji="1" lang="ja-JP" altLang="en-US"/>
              <a:t>実施内容 </a:t>
            </a:r>
            <a:r>
              <a:rPr kumimoji="1" lang="en-US" altLang="ja-JP"/>
              <a:t>x/x</a:t>
            </a:r>
            <a:r>
              <a:rPr kumimoji="1" lang="ja-JP" altLang="en-US"/>
              <a:t> </a:t>
            </a:r>
            <a:endParaRPr kumimoji="1" lang="en-GB"/>
          </a:p>
        </p:txBody>
      </p:sp>
      <p:sp>
        <p:nvSpPr>
          <p:cNvPr id="3" name="正方形/長方形 2">
            <a:extLst>
              <a:ext uri="{FF2B5EF4-FFF2-40B4-BE49-F238E27FC236}">
                <a16:creationId xmlns:a16="http://schemas.microsoft.com/office/drawing/2014/main" id="{7D50C0E3-BBD9-29EC-4DBF-8457FDAC036F}"/>
              </a:ext>
            </a:extLst>
          </p:cNvPr>
          <p:cNvSpPr/>
          <p:nvPr/>
        </p:nvSpPr>
        <p:spPr>
          <a:xfrm>
            <a:off x="510777" y="2372861"/>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実施内容</a:t>
            </a:r>
          </a:p>
        </p:txBody>
      </p:sp>
      <p:sp>
        <p:nvSpPr>
          <p:cNvPr id="5" name="正方形/長方形 4">
            <a:extLst>
              <a:ext uri="{FF2B5EF4-FFF2-40B4-BE49-F238E27FC236}">
                <a16:creationId xmlns:a16="http://schemas.microsoft.com/office/drawing/2014/main" id="{814A3DA7-E089-3F19-A38F-28F844D515AE}"/>
              </a:ext>
            </a:extLst>
          </p:cNvPr>
          <p:cNvSpPr/>
          <p:nvPr/>
        </p:nvSpPr>
        <p:spPr>
          <a:xfrm>
            <a:off x="510777" y="1495322"/>
            <a:ext cx="129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実施国</a:t>
            </a:r>
          </a:p>
        </p:txBody>
      </p:sp>
      <p:sp>
        <p:nvSpPr>
          <p:cNvPr id="6" name="テキスト プレースホルダー 2">
            <a:extLst>
              <a:ext uri="{FF2B5EF4-FFF2-40B4-BE49-F238E27FC236}">
                <a16:creationId xmlns:a16="http://schemas.microsoft.com/office/drawing/2014/main" id="{371AF0A7-3747-7C53-3D49-03E4CCB6C6A5}"/>
              </a:ext>
            </a:extLst>
          </p:cNvPr>
          <p:cNvSpPr txBox="1">
            <a:spLocks/>
          </p:cNvSpPr>
          <p:nvPr/>
        </p:nvSpPr>
        <p:spPr>
          <a:xfrm>
            <a:off x="512289" y="1845252"/>
            <a:ext cx="8892000" cy="45151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200"/>
              <a:t>XXX</a:t>
            </a:r>
            <a:r>
              <a:rPr kumimoji="1" lang="ja-JP" altLang="en-US" sz="1200"/>
              <a:t>国、</a:t>
            </a:r>
            <a:r>
              <a:rPr kumimoji="1" lang="en-US" altLang="ja-JP" sz="1200"/>
              <a:t>XXX</a:t>
            </a:r>
            <a:r>
              <a:rPr kumimoji="1" lang="ja-JP" altLang="en-US" sz="1200"/>
              <a:t>国・・・</a:t>
            </a:r>
          </a:p>
        </p:txBody>
      </p:sp>
      <p:cxnSp>
        <p:nvCxnSpPr>
          <p:cNvPr id="7" name="直線コネクタ 6">
            <a:extLst>
              <a:ext uri="{FF2B5EF4-FFF2-40B4-BE49-F238E27FC236}">
                <a16:creationId xmlns:a16="http://schemas.microsoft.com/office/drawing/2014/main" id="{B49F34B8-A302-0F7E-2007-72369CCA59CB}"/>
              </a:ext>
            </a:extLst>
          </p:cNvPr>
          <p:cNvCxnSpPr>
            <a:cxnSpLocks/>
          </p:cNvCxnSpPr>
          <p:nvPr/>
        </p:nvCxnSpPr>
        <p:spPr>
          <a:xfrm flipH="1">
            <a:off x="502122" y="2291381"/>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0" name="吹き出し: 四角形 19">
            <a:extLst>
              <a:ext uri="{FF2B5EF4-FFF2-40B4-BE49-F238E27FC236}">
                <a16:creationId xmlns:a16="http://schemas.microsoft.com/office/drawing/2014/main" id="{8883EAD5-8E82-886B-4978-E0E27D1CD0C6}"/>
              </a:ext>
            </a:extLst>
          </p:cNvPr>
          <p:cNvSpPr/>
          <p:nvPr/>
        </p:nvSpPr>
        <p:spPr>
          <a:xfrm>
            <a:off x="2243781" y="1495322"/>
            <a:ext cx="5408875" cy="295660"/>
          </a:xfrm>
          <a:prstGeom prst="wedgeRectCallout">
            <a:avLst>
              <a:gd name="adj1" fmla="val -56288"/>
              <a:gd name="adj2" fmla="val 143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補助事業を実施予定の全ての国名を記載してください（ビジネスモデルに一体性があれば複数国も可）</a:t>
            </a:r>
          </a:p>
        </p:txBody>
      </p:sp>
      <p:sp>
        <p:nvSpPr>
          <p:cNvPr id="14" name="吹き出し: 四角形 13">
            <a:extLst>
              <a:ext uri="{FF2B5EF4-FFF2-40B4-BE49-F238E27FC236}">
                <a16:creationId xmlns:a16="http://schemas.microsoft.com/office/drawing/2014/main" id="{27B37E2A-4125-3C4D-D87D-18BC25A119E8}"/>
              </a:ext>
            </a:extLst>
          </p:cNvPr>
          <p:cNvSpPr/>
          <p:nvPr/>
        </p:nvSpPr>
        <p:spPr>
          <a:xfrm>
            <a:off x="904389" y="5575207"/>
            <a:ext cx="1657382" cy="358716"/>
          </a:xfrm>
          <a:prstGeom prst="wedgeRectCallout">
            <a:avLst>
              <a:gd name="adj1" fmla="val -57021"/>
              <a:gd name="adj2" fmla="val 5480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付番の上、必要に応じて記載欄を増減させて構いません</a:t>
            </a:r>
            <a:endParaRPr kumimoji="1" lang="en-US" altLang="ja-JP" sz="1000">
              <a:solidFill>
                <a:schemeClr val="tx2"/>
              </a:solidFill>
            </a:endParaRPr>
          </a:p>
        </p:txBody>
      </p:sp>
      <p:sp>
        <p:nvSpPr>
          <p:cNvPr id="36" name="吹き出し: 四角形 35">
            <a:extLst>
              <a:ext uri="{FF2B5EF4-FFF2-40B4-BE49-F238E27FC236}">
                <a16:creationId xmlns:a16="http://schemas.microsoft.com/office/drawing/2014/main" id="{A323E9F9-9053-03A1-0010-C4EC457C2705}"/>
              </a:ext>
            </a:extLst>
          </p:cNvPr>
          <p:cNvSpPr/>
          <p:nvPr/>
        </p:nvSpPr>
        <p:spPr>
          <a:xfrm>
            <a:off x="2956346" y="6172200"/>
            <a:ext cx="6054492" cy="411841"/>
          </a:xfrm>
          <a:prstGeom prst="wedgeRectCallout">
            <a:avLst>
              <a:gd name="adj1" fmla="val -53032"/>
              <a:gd name="adj2" fmla="val -422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本スライドにおける補助対象経費の合計額が、様式２別添２事業計画書（別紙・</a:t>
            </a:r>
            <a:r>
              <a:rPr kumimoji="1" lang="en-GB" altLang="ja-JP" sz="1000">
                <a:solidFill>
                  <a:schemeClr val="tx2"/>
                </a:solidFill>
              </a:rPr>
              <a:t>Excel</a:t>
            </a:r>
            <a:r>
              <a:rPr kumimoji="1" lang="ja-JP" altLang="en-GB" sz="1000">
                <a:solidFill>
                  <a:schemeClr val="tx2"/>
                </a:solidFill>
              </a:rPr>
              <a:t>）</a:t>
            </a:r>
            <a:r>
              <a:rPr kumimoji="1" lang="ja-JP" altLang="en-US" sz="1000">
                <a:solidFill>
                  <a:schemeClr val="tx2"/>
                </a:solidFill>
              </a:rPr>
              <a:t>「⑤積算内訳書</a:t>
            </a:r>
            <a:r>
              <a:rPr kumimoji="1" lang="en-US" altLang="ja-JP" sz="1000">
                <a:solidFill>
                  <a:schemeClr val="tx2"/>
                </a:solidFill>
              </a:rPr>
              <a:t>_</a:t>
            </a:r>
            <a:r>
              <a:rPr kumimoji="1" lang="ja-JP" altLang="en-US" sz="1000">
                <a:solidFill>
                  <a:schemeClr val="tx2"/>
                </a:solidFill>
              </a:rPr>
              <a:t>総括表」シートの</a:t>
            </a:r>
            <a:r>
              <a:rPr kumimoji="1" lang="ja-JP" altLang="en-US" sz="1000" b="1">
                <a:solidFill>
                  <a:schemeClr val="tx2"/>
                </a:solidFill>
              </a:rPr>
              <a:t>「補助対象経費」の合計額と整合</a:t>
            </a:r>
            <a:r>
              <a:rPr kumimoji="1" lang="ja-JP" altLang="en-US" sz="1000">
                <a:solidFill>
                  <a:schemeClr val="tx2"/>
                </a:solidFill>
              </a:rPr>
              <a:t>するよう記載してください</a:t>
            </a:r>
            <a:endParaRPr kumimoji="1" lang="en-US" altLang="ja-JP" sz="1000">
              <a:solidFill>
                <a:schemeClr val="tx2"/>
              </a:solidFill>
            </a:endParaRPr>
          </a:p>
        </p:txBody>
      </p:sp>
      <p:sp>
        <p:nvSpPr>
          <p:cNvPr id="21" name="正方形/長方形 20">
            <a:extLst>
              <a:ext uri="{FF2B5EF4-FFF2-40B4-BE49-F238E27FC236}">
                <a16:creationId xmlns:a16="http://schemas.microsoft.com/office/drawing/2014/main" id="{3B4BC826-AE5F-7EA5-83DC-0699F16EE43D}"/>
              </a:ext>
            </a:extLst>
          </p:cNvPr>
          <p:cNvSpPr/>
          <p:nvPr/>
        </p:nvSpPr>
        <p:spPr>
          <a:xfrm>
            <a:off x="7927200" y="3341"/>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1,9,12</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39" name="吹き出し: 四角形 38">
            <a:extLst>
              <a:ext uri="{FF2B5EF4-FFF2-40B4-BE49-F238E27FC236}">
                <a16:creationId xmlns:a16="http://schemas.microsoft.com/office/drawing/2014/main" id="{3E13C1BA-C61D-5A33-8E4E-52A63A04F1D3}"/>
              </a:ext>
            </a:extLst>
          </p:cNvPr>
          <p:cNvSpPr/>
          <p:nvPr/>
        </p:nvSpPr>
        <p:spPr>
          <a:xfrm>
            <a:off x="2243781" y="89131"/>
            <a:ext cx="2605805" cy="387479"/>
          </a:xfrm>
          <a:prstGeom prst="wedgeRectCallout">
            <a:avLst>
              <a:gd name="adj1" fmla="val -62126"/>
              <a:gd name="adj2" fmla="val 2918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3-2.</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40" name="吹き出し: 四角形 39">
            <a:extLst>
              <a:ext uri="{FF2B5EF4-FFF2-40B4-BE49-F238E27FC236}">
                <a16:creationId xmlns:a16="http://schemas.microsoft.com/office/drawing/2014/main" id="{81A2C9DD-3933-6D32-39D8-25D20C6E7387}"/>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国で事業を展開する競合との差別化ポイントとなる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の検証には、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の実施が不可欠であり、現地協業先</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社と協業の上で遂行する</a:t>
            </a:r>
            <a:endParaRPr kumimoji="1" lang="ja-JP" altLang="en-US" sz="1000">
              <a:solidFill>
                <a:schemeClr val="tx2"/>
              </a:solidFill>
            </a:endParaRPr>
          </a:p>
        </p:txBody>
      </p:sp>
      <p:sp>
        <p:nvSpPr>
          <p:cNvPr id="41" name="吹き出し: 四角形 40">
            <a:extLst>
              <a:ext uri="{FF2B5EF4-FFF2-40B4-BE49-F238E27FC236}">
                <a16:creationId xmlns:a16="http://schemas.microsoft.com/office/drawing/2014/main" id="{CB6DEDBC-204A-8352-DD72-D881754895D8}"/>
              </a:ext>
            </a:extLst>
          </p:cNvPr>
          <p:cNvSpPr/>
          <p:nvPr/>
        </p:nvSpPr>
        <p:spPr>
          <a:xfrm>
            <a:off x="6835919" y="867343"/>
            <a:ext cx="2909047" cy="361490"/>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rgbClr val="C00000"/>
                </a:solidFill>
                <a:latin typeface="Meiryo UI" panose="020B0604030504040204" pitchFamily="50" charset="-128"/>
                <a:ea typeface="Meiryo UI" panose="020B0604030504040204" pitchFamily="50" charset="-128"/>
              </a:rPr>
              <a:t>本スライドについては、記載分量が多い場合、本スライドを複製し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ja-JP" altLang="en-US" sz="1000">
              <a:solidFill>
                <a:srgbClr val="C00000"/>
              </a:solidFill>
            </a:endParaRPr>
          </a:p>
        </p:txBody>
      </p:sp>
      <p:sp>
        <p:nvSpPr>
          <p:cNvPr id="47" name="正方形/長方形 46">
            <a:extLst>
              <a:ext uri="{FF2B5EF4-FFF2-40B4-BE49-F238E27FC236}">
                <a16:creationId xmlns:a16="http://schemas.microsoft.com/office/drawing/2014/main" id="{24971F11-FDC7-0808-46A9-1E7995C1538E}"/>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事業類型③</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サプライチェーン強靱化型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事業分野③</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経済安保分野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
        <p:nvSpPr>
          <p:cNvPr id="9" name="吹き出し: 四角形 8">
            <a:extLst>
              <a:ext uri="{FF2B5EF4-FFF2-40B4-BE49-F238E27FC236}">
                <a16:creationId xmlns:a16="http://schemas.microsoft.com/office/drawing/2014/main" id="{C67C437E-EB82-1598-FF90-4EDB2071C5CB}"/>
              </a:ext>
            </a:extLst>
          </p:cNvPr>
          <p:cNvSpPr/>
          <p:nvPr/>
        </p:nvSpPr>
        <p:spPr>
          <a:xfrm>
            <a:off x="2243783" y="1942996"/>
            <a:ext cx="7149923" cy="725525"/>
          </a:xfrm>
          <a:prstGeom prst="wedgeRectCallout">
            <a:avLst>
              <a:gd name="adj1" fmla="val -54613"/>
              <a:gd name="adj2" fmla="val 291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実施内容は複数に細分化し、実施順序と対応するよう、それぞれに番号を振ってください（</a:t>
            </a:r>
            <a:r>
              <a:rPr kumimoji="1" lang="en-US" altLang="ja-JP" sz="1000">
                <a:solidFill>
                  <a:schemeClr val="tx2"/>
                </a:solidFill>
              </a:rPr>
              <a:t>3-3.</a:t>
            </a:r>
            <a:r>
              <a:rPr kumimoji="1" lang="ja-JP" altLang="en-US" sz="1000">
                <a:solidFill>
                  <a:schemeClr val="tx2"/>
                </a:solidFill>
              </a:rPr>
              <a:t>実施スケジュールと対応します）</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細分化したそれぞれにかかる補助対象経費（単位：百万円）を記載してください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rgbClr val="37373A"/>
                </a:solidFill>
              </a:rPr>
              <a:t>補助対象経費とならない費用を記載する場合は、「（</a:t>
            </a:r>
            <a:r>
              <a:rPr kumimoji="1" lang="zh-TW" altLang="en-US" sz="1000">
                <a:solidFill>
                  <a:srgbClr val="37373A"/>
                </a:solidFill>
              </a:rPr>
              <a:t>補助対象外経費</a:t>
            </a:r>
            <a:r>
              <a:rPr kumimoji="1" lang="ja-JP" altLang="en-US" sz="1000">
                <a:solidFill>
                  <a:srgbClr val="37373A"/>
                </a:solidFill>
              </a:rPr>
              <a:t>）」と追記ください（募集要領</a:t>
            </a:r>
            <a:r>
              <a:rPr kumimoji="1" lang="en-US" altLang="ja-JP" sz="1000">
                <a:solidFill>
                  <a:srgbClr val="37373A"/>
                </a:solidFill>
              </a:rPr>
              <a:t>10.(2)</a:t>
            </a:r>
            <a:r>
              <a:rPr kumimoji="1" lang="ja-JP" altLang="en-US" sz="1000">
                <a:solidFill>
                  <a:srgbClr val="37373A"/>
                </a:solidFill>
              </a:rPr>
              <a:t>参照）</a:t>
            </a:r>
            <a:endParaRPr kumimoji="1" lang="en-US" altLang="ja-JP" sz="1000">
              <a:solidFill>
                <a:srgbClr val="37373A"/>
              </a:solidFill>
            </a:endParaRPr>
          </a:p>
          <a:p>
            <a:pPr marL="285750" indent="-285750">
              <a:buFont typeface="Arial" panose="020B0604020202020204" pitchFamily="34" charset="0"/>
              <a:buChar char="•"/>
            </a:pPr>
            <a:r>
              <a:rPr kumimoji="1" lang="ja-JP" altLang="en-US" sz="1000">
                <a:solidFill>
                  <a:schemeClr val="tx2"/>
                </a:solidFill>
              </a:rPr>
              <a:t>受注や商業化の可能性を高めるための工夫（競合先との差別化等）についても記載してください</a:t>
            </a:r>
            <a:endParaRPr kumimoji="1" lang="en-US" altLang="ja-JP" sz="1000">
              <a:solidFill>
                <a:schemeClr val="tx2"/>
              </a:solidFill>
            </a:endParaRPr>
          </a:p>
        </p:txBody>
      </p:sp>
    </p:spTree>
    <p:extLst>
      <p:ext uri="{BB962C8B-B14F-4D97-AF65-F5344CB8AC3E}">
        <p14:creationId xmlns:p14="http://schemas.microsoft.com/office/powerpoint/2010/main" val="223704805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CCC1546-FDA1-7481-E0BA-C6D91DA023AD}"/>
            </a:ext>
          </a:extLst>
        </p:cNvPr>
        <p:cNvGrpSpPr/>
        <p:nvPr/>
      </p:nvGrpSpPr>
      <p:grpSpPr>
        <a:xfrm>
          <a:off x="0" y="0"/>
          <a:ext cx="0" cy="0"/>
          <a:chOff x="0" y="0"/>
          <a:chExt cx="0" cy="0"/>
        </a:xfrm>
      </p:grpSpPr>
      <p:graphicFrame>
        <p:nvGraphicFramePr>
          <p:cNvPr id="5" name="Content Placeholder 20">
            <a:extLst>
              <a:ext uri="{FF2B5EF4-FFF2-40B4-BE49-F238E27FC236}">
                <a16:creationId xmlns:a16="http://schemas.microsoft.com/office/drawing/2014/main" id="{C4CC126B-2B60-FC22-37C0-31F052F7CB6C}"/>
              </a:ext>
            </a:extLst>
          </p:cNvPr>
          <p:cNvGraphicFramePr>
            <a:graphicFrameLocks/>
          </p:cNvGraphicFramePr>
          <p:nvPr/>
        </p:nvGraphicFramePr>
        <p:xfrm>
          <a:off x="287959" y="2261727"/>
          <a:ext cx="9379763" cy="4106113"/>
        </p:xfrm>
        <a:graphic>
          <a:graphicData uri="http://schemas.openxmlformats.org/drawingml/2006/table">
            <a:tbl>
              <a:tblPr firstRow="1" bandRow="1"/>
              <a:tblGrid>
                <a:gridCol w="1284809">
                  <a:extLst>
                    <a:ext uri="{9D8B030D-6E8A-4147-A177-3AD203B41FA5}">
                      <a16:colId xmlns:a16="http://schemas.microsoft.com/office/drawing/2014/main" val="20000"/>
                    </a:ext>
                  </a:extLst>
                </a:gridCol>
                <a:gridCol w="192737">
                  <a:extLst>
                    <a:ext uri="{9D8B030D-6E8A-4147-A177-3AD203B41FA5}">
                      <a16:colId xmlns:a16="http://schemas.microsoft.com/office/drawing/2014/main" val="20002"/>
                    </a:ext>
                  </a:extLst>
                </a:gridCol>
                <a:gridCol w="192737">
                  <a:extLst>
                    <a:ext uri="{9D8B030D-6E8A-4147-A177-3AD203B41FA5}">
                      <a16:colId xmlns:a16="http://schemas.microsoft.com/office/drawing/2014/main" val="3589615385"/>
                    </a:ext>
                  </a:extLst>
                </a:gridCol>
                <a:gridCol w="192737">
                  <a:extLst>
                    <a:ext uri="{9D8B030D-6E8A-4147-A177-3AD203B41FA5}">
                      <a16:colId xmlns:a16="http://schemas.microsoft.com/office/drawing/2014/main" val="847577331"/>
                    </a:ext>
                  </a:extLst>
                </a:gridCol>
                <a:gridCol w="192737">
                  <a:extLst>
                    <a:ext uri="{9D8B030D-6E8A-4147-A177-3AD203B41FA5}">
                      <a16:colId xmlns:a16="http://schemas.microsoft.com/office/drawing/2014/main" val="1003054141"/>
                    </a:ext>
                  </a:extLst>
                </a:gridCol>
                <a:gridCol w="192737">
                  <a:extLst>
                    <a:ext uri="{9D8B030D-6E8A-4147-A177-3AD203B41FA5}">
                      <a16:colId xmlns:a16="http://schemas.microsoft.com/office/drawing/2014/main" val="3311803545"/>
                    </a:ext>
                  </a:extLst>
                </a:gridCol>
                <a:gridCol w="192737">
                  <a:extLst>
                    <a:ext uri="{9D8B030D-6E8A-4147-A177-3AD203B41FA5}">
                      <a16:colId xmlns:a16="http://schemas.microsoft.com/office/drawing/2014/main" val="4053265256"/>
                    </a:ext>
                  </a:extLst>
                </a:gridCol>
                <a:gridCol w="192737">
                  <a:extLst>
                    <a:ext uri="{9D8B030D-6E8A-4147-A177-3AD203B41FA5}">
                      <a16:colId xmlns:a16="http://schemas.microsoft.com/office/drawing/2014/main" val="1269907636"/>
                    </a:ext>
                  </a:extLst>
                </a:gridCol>
                <a:gridCol w="192737">
                  <a:extLst>
                    <a:ext uri="{9D8B030D-6E8A-4147-A177-3AD203B41FA5}">
                      <a16:colId xmlns:a16="http://schemas.microsoft.com/office/drawing/2014/main" val="2794598425"/>
                    </a:ext>
                  </a:extLst>
                </a:gridCol>
                <a:gridCol w="192737">
                  <a:extLst>
                    <a:ext uri="{9D8B030D-6E8A-4147-A177-3AD203B41FA5}">
                      <a16:colId xmlns:a16="http://schemas.microsoft.com/office/drawing/2014/main" val="3429541332"/>
                    </a:ext>
                  </a:extLst>
                </a:gridCol>
                <a:gridCol w="192737">
                  <a:extLst>
                    <a:ext uri="{9D8B030D-6E8A-4147-A177-3AD203B41FA5}">
                      <a16:colId xmlns:a16="http://schemas.microsoft.com/office/drawing/2014/main" val="601210030"/>
                    </a:ext>
                  </a:extLst>
                </a:gridCol>
                <a:gridCol w="192737">
                  <a:extLst>
                    <a:ext uri="{9D8B030D-6E8A-4147-A177-3AD203B41FA5}">
                      <a16:colId xmlns:a16="http://schemas.microsoft.com/office/drawing/2014/main" val="2547744933"/>
                    </a:ext>
                  </a:extLst>
                </a:gridCol>
                <a:gridCol w="192737">
                  <a:extLst>
                    <a:ext uri="{9D8B030D-6E8A-4147-A177-3AD203B41FA5}">
                      <a16:colId xmlns:a16="http://schemas.microsoft.com/office/drawing/2014/main" val="350607378"/>
                    </a:ext>
                  </a:extLst>
                </a:gridCol>
                <a:gridCol w="192737">
                  <a:extLst>
                    <a:ext uri="{9D8B030D-6E8A-4147-A177-3AD203B41FA5}">
                      <a16:colId xmlns:a16="http://schemas.microsoft.com/office/drawing/2014/main" val="707857450"/>
                    </a:ext>
                  </a:extLst>
                </a:gridCol>
                <a:gridCol w="192737">
                  <a:extLst>
                    <a:ext uri="{9D8B030D-6E8A-4147-A177-3AD203B41FA5}">
                      <a16:colId xmlns:a16="http://schemas.microsoft.com/office/drawing/2014/main" val="1901616651"/>
                    </a:ext>
                  </a:extLst>
                </a:gridCol>
                <a:gridCol w="192737">
                  <a:extLst>
                    <a:ext uri="{9D8B030D-6E8A-4147-A177-3AD203B41FA5}">
                      <a16:colId xmlns:a16="http://schemas.microsoft.com/office/drawing/2014/main" val="1997173264"/>
                    </a:ext>
                  </a:extLst>
                </a:gridCol>
                <a:gridCol w="192737">
                  <a:extLst>
                    <a:ext uri="{9D8B030D-6E8A-4147-A177-3AD203B41FA5}">
                      <a16:colId xmlns:a16="http://schemas.microsoft.com/office/drawing/2014/main" val="1972910638"/>
                    </a:ext>
                  </a:extLst>
                </a:gridCol>
                <a:gridCol w="192737">
                  <a:extLst>
                    <a:ext uri="{9D8B030D-6E8A-4147-A177-3AD203B41FA5}">
                      <a16:colId xmlns:a16="http://schemas.microsoft.com/office/drawing/2014/main" val="2310691175"/>
                    </a:ext>
                  </a:extLst>
                </a:gridCol>
                <a:gridCol w="192737">
                  <a:extLst>
                    <a:ext uri="{9D8B030D-6E8A-4147-A177-3AD203B41FA5}">
                      <a16:colId xmlns:a16="http://schemas.microsoft.com/office/drawing/2014/main" val="1550375738"/>
                    </a:ext>
                  </a:extLst>
                </a:gridCol>
                <a:gridCol w="192737">
                  <a:extLst>
                    <a:ext uri="{9D8B030D-6E8A-4147-A177-3AD203B41FA5}">
                      <a16:colId xmlns:a16="http://schemas.microsoft.com/office/drawing/2014/main" val="502872111"/>
                    </a:ext>
                  </a:extLst>
                </a:gridCol>
                <a:gridCol w="192737">
                  <a:extLst>
                    <a:ext uri="{9D8B030D-6E8A-4147-A177-3AD203B41FA5}">
                      <a16:colId xmlns:a16="http://schemas.microsoft.com/office/drawing/2014/main" val="2364083631"/>
                    </a:ext>
                  </a:extLst>
                </a:gridCol>
                <a:gridCol w="192737">
                  <a:extLst>
                    <a:ext uri="{9D8B030D-6E8A-4147-A177-3AD203B41FA5}">
                      <a16:colId xmlns:a16="http://schemas.microsoft.com/office/drawing/2014/main" val="3505853415"/>
                    </a:ext>
                  </a:extLst>
                </a:gridCol>
                <a:gridCol w="192737">
                  <a:extLst>
                    <a:ext uri="{9D8B030D-6E8A-4147-A177-3AD203B41FA5}">
                      <a16:colId xmlns:a16="http://schemas.microsoft.com/office/drawing/2014/main" val="3478665934"/>
                    </a:ext>
                  </a:extLst>
                </a:gridCol>
                <a:gridCol w="192737">
                  <a:extLst>
                    <a:ext uri="{9D8B030D-6E8A-4147-A177-3AD203B41FA5}">
                      <a16:colId xmlns:a16="http://schemas.microsoft.com/office/drawing/2014/main" val="3074871861"/>
                    </a:ext>
                  </a:extLst>
                </a:gridCol>
                <a:gridCol w="192737">
                  <a:extLst>
                    <a:ext uri="{9D8B030D-6E8A-4147-A177-3AD203B41FA5}">
                      <a16:colId xmlns:a16="http://schemas.microsoft.com/office/drawing/2014/main" val="902792561"/>
                    </a:ext>
                  </a:extLst>
                </a:gridCol>
                <a:gridCol w="192737">
                  <a:extLst>
                    <a:ext uri="{9D8B030D-6E8A-4147-A177-3AD203B41FA5}">
                      <a16:colId xmlns:a16="http://schemas.microsoft.com/office/drawing/2014/main" val="1690709167"/>
                    </a:ext>
                  </a:extLst>
                </a:gridCol>
                <a:gridCol w="192737">
                  <a:extLst>
                    <a:ext uri="{9D8B030D-6E8A-4147-A177-3AD203B41FA5}">
                      <a16:colId xmlns:a16="http://schemas.microsoft.com/office/drawing/2014/main" val="4042652894"/>
                    </a:ext>
                  </a:extLst>
                </a:gridCol>
                <a:gridCol w="192737">
                  <a:extLst>
                    <a:ext uri="{9D8B030D-6E8A-4147-A177-3AD203B41FA5}">
                      <a16:colId xmlns:a16="http://schemas.microsoft.com/office/drawing/2014/main" val="4178763312"/>
                    </a:ext>
                  </a:extLst>
                </a:gridCol>
                <a:gridCol w="192737">
                  <a:extLst>
                    <a:ext uri="{9D8B030D-6E8A-4147-A177-3AD203B41FA5}">
                      <a16:colId xmlns:a16="http://schemas.microsoft.com/office/drawing/2014/main" val="1415647604"/>
                    </a:ext>
                  </a:extLst>
                </a:gridCol>
                <a:gridCol w="192737">
                  <a:extLst>
                    <a:ext uri="{9D8B030D-6E8A-4147-A177-3AD203B41FA5}">
                      <a16:colId xmlns:a16="http://schemas.microsoft.com/office/drawing/2014/main" val="2529141486"/>
                    </a:ext>
                  </a:extLst>
                </a:gridCol>
                <a:gridCol w="192737">
                  <a:extLst>
                    <a:ext uri="{9D8B030D-6E8A-4147-A177-3AD203B41FA5}">
                      <a16:colId xmlns:a16="http://schemas.microsoft.com/office/drawing/2014/main" val="3406825522"/>
                    </a:ext>
                  </a:extLst>
                </a:gridCol>
                <a:gridCol w="192737">
                  <a:extLst>
                    <a:ext uri="{9D8B030D-6E8A-4147-A177-3AD203B41FA5}">
                      <a16:colId xmlns:a16="http://schemas.microsoft.com/office/drawing/2014/main" val="1667310816"/>
                    </a:ext>
                  </a:extLst>
                </a:gridCol>
                <a:gridCol w="192737">
                  <a:extLst>
                    <a:ext uri="{9D8B030D-6E8A-4147-A177-3AD203B41FA5}">
                      <a16:colId xmlns:a16="http://schemas.microsoft.com/office/drawing/2014/main" val="227385866"/>
                    </a:ext>
                  </a:extLst>
                </a:gridCol>
                <a:gridCol w="192737">
                  <a:extLst>
                    <a:ext uri="{9D8B030D-6E8A-4147-A177-3AD203B41FA5}">
                      <a16:colId xmlns:a16="http://schemas.microsoft.com/office/drawing/2014/main" val="144998942"/>
                    </a:ext>
                  </a:extLst>
                </a:gridCol>
                <a:gridCol w="192737">
                  <a:extLst>
                    <a:ext uri="{9D8B030D-6E8A-4147-A177-3AD203B41FA5}">
                      <a16:colId xmlns:a16="http://schemas.microsoft.com/office/drawing/2014/main" val="4123778188"/>
                    </a:ext>
                  </a:extLst>
                </a:gridCol>
                <a:gridCol w="192737">
                  <a:extLst>
                    <a:ext uri="{9D8B030D-6E8A-4147-A177-3AD203B41FA5}">
                      <a16:colId xmlns:a16="http://schemas.microsoft.com/office/drawing/2014/main" val="3111340388"/>
                    </a:ext>
                  </a:extLst>
                </a:gridCol>
                <a:gridCol w="192737">
                  <a:extLst>
                    <a:ext uri="{9D8B030D-6E8A-4147-A177-3AD203B41FA5}">
                      <a16:colId xmlns:a16="http://schemas.microsoft.com/office/drawing/2014/main" val="1912159516"/>
                    </a:ext>
                  </a:extLst>
                </a:gridCol>
                <a:gridCol w="192737">
                  <a:extLst>
                    <a:ext uri="{9D8B030D-6E8A-4147-A177-3AD203B41FA5}">
                      <a16:colId xmlns:a16="http://schemas.microsoft.com/office/drawing/2014/main" val="2451916193"/>
                    </a:ext>
                  </a:extLst>
                </a:gridCol>
                <a:gridCol w="192737">
                  <a:extLst>
                    <a:ext uri="{9D8B030D-6E8A-4147-A177-3AD203B41FA5}">
                      <a16:colId xmlns:a16="http://schemas.microsoft.com/office/drawing/2014/main" val="3221966151"/>
                    </a:ext>
                  </a:extLst>
                </a:gridCol>
                <a:gridCol w="192737">
                  <a:extLst>
                    <a:ext uri="{9D8B030D-6E8A-4147-A177-3AD203B41FA5}">
                      <a16:colId xmlns:a16="http://schemas.microsoft.com/office/drawing/2014/main" val="1972102231"/>
                    </a:ext>
                  </a:extLst>
                </a:gridCol>
                <a:gridCol w="192737">
                  <a:extLst>
                    <a:ext uri="{9D8B030D-6E8A-4147-A177-3AD203B41FA5}">
                      <a16:colId xmlns:a16="http://schemas.microsoft.com/office/drawing/2014/main" val="3764094590"/>
                    </a:ext>
                  </a:extLst>
                </a:gridCol>
                <a:gridCol w="192737">
                  <a:extLst>
                    <a:ext uri="{9D8B030D-6E8A-4147-A177-3AD203B41FA5}">
                      <a16:colId xmlns:a16="http://schemas.microsoft.com/office/drawing/2014/main" val="2714439732"/>
                    </a:ext>
                  </a:extLst>
                </a:gridCol>
                <a:gridCol w="192737">
                  <a:extLst>
                    <a:ext uri="{9D8B030D-6E8A-4147-A177-3AD203B41FA5}">
                      <a16:colId xmlns:a16="http://schemas.microsoft.com/office/drawing/2014/main" val="2373553083"/>
                    </a:ext>
                  </a:extLst>
                </a:gridCol>
              </a:tblGrid>
              <a:tr h="257206">
                <a:tc rowSpan="2">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100" b="1" baseline="0">
                          <a:solidFill>
                            <a:schemeClr val="bg1"/>
                          </a:solidFill>
                          <a:latin typeface="+mn-ea"/>
                          <a:ea typeface="+mn-ea"/>
                        </a:rPr>
                        <a:t>実施フロー</a:t>
                      </a:r>
                      <a:endParaRPr lang="en-US" altLang="ja-JP" sz="1100" b="1" baseline="0">
                        <a:solidFill>
                          <a:schemeClr val="bg1"/>
                        </a:solidFill>
                        <a:latin typeface="+mn-ea"/>
                        <a:ea typeface="+mn-ea"/>
                      </a:endParaRPr>
                    </a:p>
                  </a:txBody>
                  <a:tcPr marL="72000" marR="7200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gridSpan="4">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2025</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lnL w="12700" cap="flat" cmpd="sng" algn="ctr">
                      <a:solidFill>
                        <a:schemeClr val="bg1"/>
                      </a:solidFill>
                      <a:prstDash val="solid"/>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2026</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2027</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2028</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gridSpan="2">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100" b="0" baseline="0">
                          <a:solidFill>
                            <a:schemeClr val="bg1"/>
                          </a:solidFill>
                          <a:latin typeface="+mn-ea"/>
                          <a:ea typeface="+mn-ea"/>
                          <a:cs typeface="メイリオ" panose="020B0604030504040204" pitchFamily="50" charset="-128"/>
                        </a:rPr>
                        <a:t>2029</a:t>
                      </a: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hMerge="1">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endParaRPr kumimoji="1" lang="ja-JP" altLang="en-US" sz="110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248907">
                <a:tc vMerge="1">
                  <a:txBody>
                    <a:bodyPr/>
                    <a:lstStyle/>
                    <a:p>
                      <a:pPr algn="ctr"/>
                      <a:endParaRPr lang="en-US" altLang="ja-JP" sz="1200" b="0" baseline="0">
                        <a:solidFill>
                          <a:schemeClr val="bg1"/>
                        </a:solidFill>
                        <a:latin typeface="+mn-ea"/>
                        <a:ea typeface="+mn-ea"/>
                      </a:endParaRPr>
                    </a:p>
                  </a:txBody>
                  <a:tcPr marL="72000" marR="72000" marT="34272" marB="34272" anchor="ctr">
                    <a:lnL w="6350" cap="flat" cmpd="sng" algn="ctr">
                      <a:solidFill>
                        <a:schemeClr val="bg1"/>
                      </a:solidFill>
                      <a:prstDash val="solid"/>
                      <a:round/>
                      <a:headEnd type="none" w="med" len="med"/>
                      <a:tailEnd type="none" w="med" len="med"/>
                    </a:lnL>
                    <a:lnR w="6350" cap="flat" cmpd="sng" algn="ctr">
                      <a:solidFill>
                        <a:schemeClr val="bg1"/>
                      </a:solidFill>
                      <a:prstDash val="solid"/>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ja-JP" altLang="en-US" sz="1050" b="0" baseline="0">
                          <a:solidFill>
                            <a:schemeClr val="bg1"/>
                          </a:solidFill>
                          <a:latin typeface="+mn-ea"/>
                          <a:ea typeface="+mn-ea"/>
                          <a:cs typeface="メイリオ" panose="020B0604030504040204" pitchFamily="50" charset="-128"/>
                        </a:rPr>
                        <a:t>１</a:t>
                      </a: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3</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4</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5</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6</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7</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8</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9</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10</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1</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1043056" rtl="0" eaLnBrk="1" fontAlgn="auto" latinLnBrk="0" hangingPunct="1">
                        <a:lnSpc>
                          <a:spcPct val="100000"/>
                        </a:lnSpc>
                        <a:spcBef>
                          <a:spcPts val="0"/>
                        </a:spcBef>
                        <a:spcAft>
                          <a:spcPts val="0"/>
                        </a:spcAft>
                        <a:buClrTx/>
                        <a:buSzTx/>
                        <a:buFontTx/>
                        <a:buNone/>
                        <a:tabLst/>
                        <a:defRPr/>
                      </a:pPr>
                      <a:r>
                        <a:rPr kumimoji="1" lang="en-US" altLang="ja-JP" sz="1050" b="0" baseline="0">
                          <a:solidFill>
                            <a:schemeClr val="bg1"/>
                          </a:solidFill>
                          <a:latin typeface="+mn-ea"/>
                          <a:ea typeface="+mn-ea"/>
                          <a:cs typeface="メイリオ" panose="020B0604030504040204" pitchFamily="50" charset="-128"/>
                        </a:rPr>
                        <a:t>2</a:t>
                      </a:r>
                      <a:endParaRPr kumimoji="1" lang="ja-JP" altLang="en-US" sz="1050" b="0" baseline="0">
                        <a:solidFill>
                          <a:schemeClr val="bg1"/>
                        </a:solidFill>
                        <a:latin typeface="+mn-ea"/>
                        <a:ea typeface="+mn-ea"/>
                        <a:cs typeface="メイリオ" panose="020B0604030504040204" pitchFamily="50" charset="-128"/>
                      </a:endParaRPr>
                    </a:p>
                  </a:txBody>
                  <a:tcPr marL="0" marR="0" marT="34272" marB="34272"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2216364865"/>
                  </a:ext>
                </a:extLst>
              </a:tr>
              <a:tr h="432000">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kumimoji="1" lang="ja-JP" altLang="en-US" sz="1050" b="1" baseline="0">
                          <a:solidFill>
                            <a:schemeClr val="tx2"/>
                          </a:solidFill>
                          <a:latin typeface="+mn-ea"/>
                          <a:ea typeface="+mn-ea"/>
                          <a:cs typeface="メイリオ" panose="020B0604030504040204" pitchFamily="50" charset="-128"/>
                        </a:rPr>
                        <a:t>マイルストーン</a:t>
                      </a:r>
                      <a:endParaRPr kumimoji="1" lang="en-US" altLang="ja-JP" sz="1050" b="1" baseline="0">
                        <a:solidFill>
                          <a:schemeClr val="tx2"/>
                        </a:solidFill>
                        <a:latin typeface="+mn-ea"/>
                        <a:ea typeface="+mn-ea"/>
                        <a:cs typeface="メイリオ" panose="020B0604030504040204" pitchFamily="50" charset="-128"/>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lnT w="12700" cap="flat" cmpd="sng" algn="ctr">
                      <a:solidFill>
                        <a:schemeClr val="bg1"/>
                      </a:solidFill>
                      <a:prstDash val="solid"/>
                      <a:round/>
                      <a:headEnd type="none" w="med" len="med"/>
                      <a:tailEnd type="none" w="med" len="med"/>
                    </a:lnT>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12700" cap="flat" cmpd="sng" algn="ctr">
                      <a:solidFill>
                        <a:schemeClr val="bg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1"/>
                  </a:ext>
                </a:extLst>
              </a:tr>
              <a:tr h="792000">
                <a:tc>
                  <a:txBody>
                    <a:bodyPr/>
                    <a:lstStyle/>
                    <a:p>
                      <a:pPr algn="ctr"/>
                      <a:r>
                        <a:rPr kumimoji="1" lang="ja-JP" altLang="en-US" sz="1050" b="1" baseline="0">
                          <a:solidFill>
                            <a:schemeClr val="tx2"/>
                          </a:solidFill>
                          <a:latin typeface="+mn-ea"/>
                          <a:ea typeface="+mn-ea"/>
                        </a:rPr>
                        <a:t>① </a:t>
                      </a:r>
                      <a:r>
                        <a:rPr kumimoji="1" lang="en-US" altLang="ja-JP" sz="1050" b="1" baseline="0">
                          <a:solidFill>
                            <a:schemeClr val="tx2"/>
                          </a:solidFill>
                          <a:latin typeface="+mn-ea"/>
                          <a:ea typeface="+mn-ea"/>
                        </a:rPr>
                        <a:t>XXX</a:t>
                      </a:r>
                      <a:endParaRPr kumimoji="1" lang="ja-JP" altLang="en-US" sz="1050" b="1" baseline="0">
                        <a:solidFill>
                          <a:schemeClr val="tx2"/>
                        </a:solidFill>
                        <a:latin typeface="+mn-ea"/>
                        <a:ea typeface="+mn-ea"/>
                      </a:endParaRP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657487004"/>
                  </a:ext>
                </a:extLst>
              </a:tr>
              <a:tr h="792000">
                <a:tc>
                  <a:txBody>
                    <a:bodyPr/>
                    <a:lstStyle/>
                    <a:p>
                      <a:pPr algn="ctr"/>
                      <a:r>
                        <a:rPr kumimoji="1" lang="ja-JP" altLang="en-US" sz="1050" b="1" baseline="0">
                          <a:solidFill>
                            <a:schemeClr val="tx2"/>
                          </a:solidFill>
                          <a:latin typeface="+mn-ea"/>
                          <a:ea typeface="+mn-ea"/>
                        </a:rPr>
                        <a:t>② ドローン輸送の</a:t>
                      </a:r>
                      <a:endParaRPr kumimoji="1" lang="en-US" altLang="ja-JP" sz="1050" b="1" baseline="0">
                        <a:solidFill>
                          <a:schemeClr val="tx2"/>
                        </a:solidFill>
                        <a:latin typeface="+mn-ea"/>
                        <a:ea typeface="+mn-ea"/>
                      </a:endParaRPr>
                    </a:p>
                    <a:p>
                      <a:pPr algn="ctr"/>
                      <a:r>
                        <a:rPr kumimoji="1" lang="ja-JP" altLang="en-US" sz="1050" b="1" baseline="0">
                          <a:solidFill>
                            <a:schemeClr val="tx2"/>
                          </a:solidFill>
                          <a:latin typeface="+mn-ea"/>
                          <a:ea typeface="+mn-ea"/>
                        </a:rPr>
                        <a:t>実施</a:t>
                      </a: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559887585"/>
                  </a:ext>
                </a:extLst>
              </a:tr>
              <a:tr h="792000">
                <a:tc>
                  <a:txBody>
                    <a:bodyPr/>
                    <a:lstStyle/>
                    <a:p>
                      <a:pPr algn="ctr"/>
                      <a:r>
                        <a:rPr kumimoji="1" lang="ja-JP" altLang="en-US" sz="1050" b="1" baseline="0">
                          <a:solidFill>
                            <a:schemeClr val="tx2"/>
                          </a:solidFill>
                          <a:latin typeface="+mn-ea"/>
                          <a:ea typeface="+mn-ea"/>
                        </a:rPr>
                        <a:t>③ 実証結果の評価</a:t>
                      </a: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81082044"/>
                  </a:ext>
                </a:extLst>
              </a:tr>
              <a:tr h="792000">
                <a:tc>
                  <a:txBody>
                    <a:bodyPr/>
                    <a:lstStyle/>
                    <a:p>
                      <a:pPr algn="ctr"/>
                      <a:r>
                        <a:rPr kumimoji="1" lang="en-US" altLang="ja-JP" sz="1050" b="1" baseline="0">
                          <a:solidFill>
                            <a:schemeClr val="tx2"/>
                          </a:solidFill>
                          <a:latin typeface="+mn-ea"/>
                          <a:ea typeface="+mn-ea"/>
                        </a:rPr>
                        <a:t>X </a:t>
                      </a:r>
                      <a:r>
                        <a:rPr kumimoji="1" lang="ja-JP" altLang="en-US" sz="1050" b="1" baseline="0">
                          <a:solidFill>
                            <a:schemeClr val="tx2"/>
                          </a:solidFill>
                          <a:latin typeface="+mn-ea"/>
                          <a:ea typeface="+mn-ea"/>
                        </a:rPr>
                        <a:t>・・・</a:t>
                      </a:r>
                    </a:p>
                  </a:txBody>
                  <a:tcPr marL="72000" marR="72000" marT="34272" marB="34272" anchor="ctr">
                    <a:lnL w="6350" cap="flat" cmpd="sng" algn="ctr">
                      <a:solidFill>
                        <a:schemeClr val="accent3"/>
                      </a:solidFill>
                      <a:prstDash val="solid"/>
                      <a:round/>
                      <a:headEnd type="none" w="med" len="med"/>
                      <a:tailEnd type="none" w="med" len="med"/>
                    </a:lnL>
                    <a:lnR w="6350" cap="flat" cmpd="sng" algn="ctr">
                      <a:noFill/>
                      <a:prstDash val="lgDash"/>
                      <a:round/>
                      <a:headEnd type="none" w="med" len="med"/>
                      <a:tailEnd type="none" w="med" len="med"/>
                    </a:lnR>
                    <a:lnT w="6350" cap="flat" cmpd="sng" algn="ctr">
                      <a:solidFill>
                        <a:schemeClr val="bg1"/>
                      </a:solidFill>
                      <a:prstDash val="solid"/>
                      <a:round/>
                      <a:headEnd type="none" w="med" len="med"/>
                      <a:tailEnd type="none" w="med" len="med"/>
                    </a:lnT>
                    <a:lnB w="63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chemeClr val="accent4"/>
                    </a:solidFill>
                  </a:tcPr>
                </a:tc>
                <a:tc gridSpan="4">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lnL w="6350" cap="flat" cmpd="sng" algn="ctr">
                      <a:solidFill>
                        <a:schemeClr val="accent1"/>
                      </a:solidFill>
                      <a:prstDash val="lgDash"/>
                      <a:round/>
                      <a:headEnd type="none" w="med" len="med"/>
                      <a:tailEnd type="none" w="med" len="med"/>
                    </a:lnL>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lang="en-GB"/>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gridSpan="12">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lang="en-GB"/>
                    </a:p>
                  </a:txBody>
                  <a:tcPr/>
                </a:tc>
                <a:tc hMerge="1">
                  <a:txBody>
                    <a:bodyPr/>
                    <a:lstStyle/>
                    <a:p>
                      <a:endParaRPr lang="en-GB"/>
                    </a:p>
                  </a:txBody>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gridSpan="2">
                  <a:txBody>
                    <a:bodyPr/>
                    <a:lstStyle/>
                    <a:p>
                      <a:pPr algn="l"/>
                      <a:endParaRPr lang="en-GB" sz="1050" b="0" baseline="0">
                        <a:solidFill>
                          <a:schemeClr val="tx2"/>
                        </a:solidFill>
                        <a:latin typeface="+mn-ea"/>
                        <a:ea typeface="+mn-ea"/>
                      </a:endParaRPr>
                    </a:p>
                  </a:txBody>
                  <a:tcPr marL="72000" marR="72000" marT="34272" marB="34272" anchor="ctr">
                    <a:lnL w="6350" cap="flat" cmpd="sng" algn="ctr">
                      <a:noFill/>
                      <a:prstDash val="lgDash"/>
                      <a:round/>
                      <a:headEnd type="none" w="med" len="med"/>
                      <a:tailEnd type="none" w="med" len="med"/>
                    </a:lnL>
                    <a:lnR w="6350" cap="flat" cmpd="sng" algn="ctr">
                      <a:solidFill>
                        <a:schemeClr val="accent1"/>
                      </a:solidFill>
                      <a:prstDash val="lgDash"/>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pPr algn="l"/>
                      <a:endParaRPr lang="en-GB" sz="1050" b="0" baseline="0">
                        <a:solidFill>
                          <a:schemeClr val="tx2"/>
                        </a:solidFill>
                        <a:latin typeface="+mn-ea"/>
                        <a:ea typeface="+mn-ea"/>
                      </a:endParaRPr>
                    </a:p>
                  </a:txBody>
                  <a:tcPr marL="72000" marR="72000" marT="34272" marB="34272" anchor="ctr">
                    <a:lnL w="6350" cap="flat" cmpd="sng" algn="ctr">
                      <a:solidFill>
                        <a:schemeClr val="accent1"/>
                      </a:solidFill>
                      <a:prstDash val="lgDash"/>
                      <a:round/>
                      <a:headEnd type="none" w="med" len="med"/>
                      <a:tailEnd type="none" w="med" len="med"/>
                    </a:lnL>
                    <a:lnR w="6350" cap="flat" cmpd="sng" algn="ctr">
                      <a:noFill/>
                      <a:prstDash val="lgDash"/>
                      <a:round/>
                      <a:headEnd type="none" w="med" len="med"/>
                      <a:tailEnd type="none" w="med" len="med"/>
                    </a:lnR>
                    <a:lnT w="6350" cap="flat" cmpd="sng" algn="ctr">
                      <a:noFill/>
                      <a:prstDash val="solid"/>
                      <a:round/>
                      <a:headEnd type="none" w="med" len="med"/>
                      <a:tailEnd type="none" w="med" len="med"/>
                    </a:lnT>
                    <a:lnB w="635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92966736"/>
                  </a:ext>
                </a:extLst>
              </a:tr>
            </a:tbl>
          </a:graphicData>
        </a:graphic>
      </p:graphicFrame>
      <p:sp>
        <p:nvSpPr>
          <p:cNvPr id="2" name="テキスト プレースホルダー 1">
            <a:extLst>
              <a:ext uri="{FF2B5EF4-FFF2-40B4-BE49-F238E27FC236}">
                <a16:creationId xmlns:a16="http://schemas.microsoft.com/office/drawing/2014/main" id="{EBFDCC96-6C77-B8EA-4683-E1A537728BC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4AEF783-45D9-9AA2-D8B7-268EBFA6A773}"/>
              </a:ext>
            </a:extLst>
          </p:cNvPr>
          <p:cNvSpPr>
            <a:spLocks noGrp="1"/>
          </p:cNvSpPr>
          <p:nvPr>
            <p:ph type="body" sz="quarter" idx="17"/>
          </p:nvPr>
        </p:nvSpPr>
        <p:spPr/>
        <p:txBody>
          <a:bodyPr/>
          <a:lstStyle/>
          <a:p>
            <a:r>
              <a:rPr kumimoji="1" lang="en-GB" altLang="ja-JP"/>
              <a:t>3-3. </a:t>
            </a:r>
            <a:r>
              <a:rPr kumimoji="1" lang="ja-JP" altLang="en-US"/>
              <a:t>実施スケジュール </a:t>
            </a:r>
            <a:r>
              <a:rPr kumimoji="1" lang="en-US" altLang="ja-JP"/>
              <a:t>x/x</a:t>
            </a:r>
            <a:endParaRPr kumimoji="1" lang="en-GB" altLang="ja-JP"/>
          </a:p>
        </p:txBody>
      </p:sp>
      <p:sp>
        <p:nvSpPr>
          <p:cNvPr id="27" name="正方形/長方形 26">
            <a:extLst>
              <a:ext uri="{FF2B5EF4-FFF2-40B4-BE49-F238E27FC236}">
                <a16:creationId xmlns:a16="http://schemas.microsoft.com/office/drawing/2014/main" id="{050F8140-166D-90AC-73D7-4F50FE450240}"/>
              </a:ext>
            </a:extLst>
          </p:cNvPr>
          <p:cNvSpPr/>
          <p:nvPr/>
        </p:nvSpPr>
        <p:spPr>
          <a:xfrm>
            <a:off x="2482473" y="2766680"/>
            <a:ext cx="6844230" cy="3601160"/>
          </a:xfrm>
          <a:prstGeom prst="rect">
            <a:avLst/>
          </a:prstGeom>
          <a:solidFill>
            <a:schemeClr val="bg1">
              <a:lumMod val="85000"/>
              <a:alpha val="30196"/>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ja-JP" altLang="en-US" sz="1200">
              <a:solidFill>
                <a:schemeClr val="tx2"/>
              </a:solidFill>
              <a:latin typeface="Meiryo UI" panose="020B0604030504040204" pitchFamily="50" charset="-128"/>
              <a:ea typeface="Meiryo UI" panose="020B0604030504040204" pitchFamily="50" charset="-128"/>
            </a:endParaRPr>
          </a:p>
        </p:txBody>
      </p:sp>
      <p:grpSp>
        <p:nvGrpSpPr>
          <p:cNvPr id="20" name="グループ化 19">
            <a:extLst>
              <a:ext uri="{FF2B5EF4-FFF2-40B4-BE49-F238E27FC236}">
                <a16:creationId xmlns:a16="http://schemas.microsoft.com/office/drawing/2014/main" id="{79ABC5C5-F8DB-F5D5-9531-964C669A86CC}"/>
              </a:ext>
            </a:extLst>
          </p:cNvPr>
          <p:cNvGrpSpPr/>
          <p:nvPr/>
        </p:nvGrpSpPr>
        <p:grpSpPr>
          <a:xfrm>
            <a:off x="2482474" y="6427216"/>
            <a:ext cx="6844230" cy="141954"/>
            <a:chOff x="3453414" y="7340717"/>
            <a:chExt cx="5169600" cy="141954"/>
          </a:xfrm>
        </p:grpSpPr>
        <p:cxnSp>
          <p:nvCxnSpPr>
            <p:cNvPr id="14" name="直線矢印コネクタ 13">
              <a:extLst>
                <a:ext uri="{FF2B5EF4-FFF2-40B4-BE49-F238E27FC236}">
                  <a16:creationId xmlns:a16="http://schemas.microsoft.com/office/drawing/2014/main" id="{6B7EC15E-18BF-915A-2BF0-030C7C750785}"/>
                </a:ext>
              </a:extLst>
            </p:cNvPr>
            <p:cNvCxnSpPr>
              <a:cxnSpLocks/>
            </p:cNvCxnSpPr>
            <p:nvPr/>
          </p:nvCxnSpPr>
          <p:spPr>
            <a:xfrm flipV="1">
              <a:off x="3453414" y="7411694"/>
              <a:ext cx="5169600" cy="0"/>
            </a:xfrm>
            <a:prstGeom prst="straightConnector1">
              <a:avLst/>
            </a:prstGeom>
            <a:ln w="9525" cap="rnd">
              <a:solidFill>
                <a:schemeClr val="tx1">
                  <a:lumMod val="60000"/>
                  <a:lumOff val="40000"/>
                </a:schemeClr>
              </a:solidFill>
              <a:prstDash val="solid"/>
              <a:round/>
              <a:headEnd type="triangle"/>
              <a:tailEnd type="triangle"/>
            </a:ln>
          </p:spPr>
          <p:style>
            <a:lnRef idx="1">
              <a:schemeClr val="accent1"/>
            </a:lnRef>
            <a:fillRef idx="0">
              <a:schemeClr val="accent1"/>
            </a:fillRef>
            <a:effectRef idx="0">
              <a:schemeClr val="accent1"/>
            </a:effectRef>
            <a:fontRef idx="minor">
              <a:schemeClr val="tx1"/>
            </a:fontRef>
          </p:style>
        </p:cxnSp>
        <p:sp>
          <p:nvSpPr>
            <p:cNvPr id="19" name="テキスト ボックス 18">
              <a:extLst>
                <a:ext uri="{FF2B5EF4-FFF2-40B4-BE49-F238E27FC236}">
                  <a16:creationId xmlns:a16="http://schemas.microsoft.com/office/drawing/2014/main" id="{654BB57F-870D-0CB8-5F0B-BAD0E77194B8}"/>
                </a:ext>
              </a:extLst>
            </p:cNvPr>
            <p:cNvSpPr txBox="1"/>
            <p:nvPr/>
          </p:nvSpPr>
          <p:spPr>
            <a:xfrm>
              <a:off x="5654672" y="7340717"/>
              <a:ext cx="767085" cy="141954"/>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50">
                  <a:solidFill>
                    <a:schemeClr val="tx2"/>
                  </a:solidFill>
                </a:rPr>
                <a:t>補助期間</a:t>
              </a:r>
              <a:endParaRPr kumimoji="1" lang="en-GB" sz="1050">
                <a:solidFill>
                  <a:schemeClr val="tx2"/>
                </a:solidFill>
              </a:endParaRPr>
            </a:p>
          </p:txBody>
        </p:sp>
      </p:grpSp>
      <p:sp>
        <p:nvSpPr>
          <p:cNvPr id="24" name="コンテンツ プレースホルダー 5">
            <a:extLst>
              <a:ext uri="{FF2B5EF4-FFF2-40B4-BE49-F238E27FC236}">
                <a16:creationId xmlns:a16="http://schemas.microsoft.com/office/drawing/2014/main" id="{2D68866E-1328-F18F-751F-A7B68E5070A9}"/>
              </a:ext>
            </a:extLst>
          </p:cNvPr>
          <p:cNvSpPr txBox="1">
            <a:spLocks/>
          </p:cNvSpPr>
          <p:nvPr/>
        </p:nvSpPr>
        <p:spPr>
          <a:xfrm>
            <a:off x="4509115" y="2026124"/>
            <a:ext cx="5158592" cy="196948"/>
          </a:xfrm>
          <a:prstGeom prst="rect">
            <a:avLst/>
          </a:prstGeom>
          <a:noFill/>
          <a:ln>
            <a:noFill/>
          </a:ln>
        </p:spPr>
        <p:txBody>
          <a:bodyPr lIns="0" tIns="0" rIns="0" bIns="0" anchor="ctr"/>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r">
              <a:lnSpc>
                <a:spcPct val="100000"/>
              </a:lnSpc>
              <a:buNone/>
            </a:pPr>
            <a:r>
              <a:rPr lang="ja-JP" altLang="en-US" sz="1050">
                <a:solidFill>
                  <a:srgbClr val="C00000"/>
                </a:solidFill>
              </a:rPr>
              <a:t>注：事業実施期間は交付決定日から３年間（ただし最長でも</a:t>
            </a:r>
            <a:r>
              <a:rPr lang="en-US" altLang="ja-JP" sz="1050">
                <a:solidFill>
                  <a:srgbClr val="C00000"/>
                </a:solidFill>
              </a:rPr>
              <a:t>2029</a:t>
            </a:r>
            <a:r>
              <a:rPr lang="ja-JP" altLang="en-US" sz="1050">
                <a:solidFill>
                  <a:srgbClr val="C00000"/>
                </a:solidFill>
              </a:rPr>
              <a:t>年</a:t>
            </a:r>
            <a:r>
              <a:rPr lang="en-US" altLang="ja-JP" sz="1050">
                <a:solidFill>
                  <a:srgbClr val="C00000"/>
                </a:solidFill>
              </a:rPr>
              <a:t>2</a:t>
            </a:r>
            <a:r>
              <a:rPr lang="ja-JP" altLang="en-US" sz="1050">
                <a:solidFill>
                  <a:srgbClr val="C00000"/>
                </a:solidFill>
              </a:rPr>
              <a:t>月末日まで）となります</a:t>
            </a:r>
          </a:p>
        </p:txBody>
      </p:sp>
      <p:sp>
        <p:nvSpPr>
          <p:cNvPr id="32" name="吹き出し: 四角形 31">
            <a:extLst>
              <a:ext uri="{FF2B5EF4-FFF2-40B4-BE49-F238E27FC236}">
                <a16:creationId xmlns:a16="http://schemas.microsoft.com/office/drawing/2014/main" id="{CAEEB422-07EC-E20D-CA87-E3B70AE8A03D}"/>
              </a:ext>
            </a:extLst>
          </p:cNvPr>
          <p:cNvSpPr/>
          <p:nvPr/>
        </p:nvSpPr>
        <p:spPr>
          <a:xfrm>
            <a:off x="287959" y="925286"/>
            <a:ext cx="4016810" cy="360282"/>
          </a:xfrm>
          <a:prstGeom prst="wedgeRectCallout">
            <a:avLst>
              <a:gd name="adj1" fmla="val -3775"/>
              <a:gd name="adj2" fmla="val 71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rgbClr val="C00000"/>
                </a:solidFill>
                <a:latin typeface="Meiryo UI" panose="020B0604030504040204" pitchFamily="50" charset="-128"/>
                <a:ea typeface="Meiryo UI" panose="020B0604030504040204" pitchFamily="50" charset="-128"/>
              </a:rPr>
              <a:t>本スライドについては、記載分量が多い場合、本スライドを複製し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ja-JP" altLang="en-US" sz="1000">
              <a:solidFill>
                <a:srgbClr val="C00000"/>
              </a:solidFill>
            </a:endParaRPr>
          </a:p>
        </p:txBody>
      </p:sp>
      <p:sp>
        <p:nvSpPr>
          <p:cNvPr id="6" name="ホームベース 180">
            <a:extLst>
              <a:ext uri="{FF2B5EF4-FFF2-40B4-BE49-F238E27FC236}">
                <a16:creationId xmlns:a16="http://schemas.microsoft.com/office/drawing/2014/main" id="{BECB6156-FBC2-2FA8-0DBE-1A2DAFA94456}"/>
              </a:ext>
            </a:extLst>
          </p:cNvPr>
          <p:cNvSpPr/>
          <p:nvPr/>
        </p:nvSpPr>
        <p:spPr>
          <a:xfrm>
            <a:off x="2731248" y="3347046"/>
            <a:ext cx="1142777" cy="565969"/>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1" name="ホームベース 180">
            <a:extLst>
              <a:ext uri="{FF2B5EF4-FFF2-40B4-BE49-F238E27FC236}">
                <a16:creationId xmlns:a16="http://schemas.microsoft.com/office/drawing/2014/main" id="{FD873E5F-E363-0013-F52C-4CCF4C2F456B}"/>
              </a:ext>
            </a:extLst>
          </p:cNvPr>
          <p:cNvSpPr/>
          <p:nvPr/>
        </p:nvSpPr>
        <p:spPr>
          <a:xfrm>
            <a:off x="3874026" y="4145289"/>
            <a:ext cx="1419090" cy="548034"/>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2" name="ホームベース 180">
            <a:extLst>
              <a:ext uri="{FF2B5EF4-FFF2-40B4-BE49-F238E27FC236}">
                <a16:creationId xmlns:a16="http://schemas.microsoft.com/office/drawing/2014/main" id="{0E2EF26B-011B-DBB8-04D8-A75D0029176A}"/>
              </a:ext>
            </a:extLst>
          </p:cNvPr>
          <p:cNvSpPr/>
          <p:nvPr/>
        </p:nvSpPr>
        <p:spPr>
          <a:xfrm>
            <a:off x="7627482" y="4907662"/>
            <a:ext cx="1616089" cy="565969"/>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23" name="ホームベース 180">
            <a:extLst>
              <a:ext uri="{FF2B5EF4-FFF2-40B4-BE49-F238E27FC236}">
                <a16:creationId xmlns:a16="http://schemas.microsoft.com/office/drawing/2014/main" id="{C9D6B01B-C4FC-32F1-2677-3A38D594DA0F}"/>
              </a:ext>
            </a:extLst>
          </p:cNvPr>
          <p:cNvSpPr/>
          <p:nvPr/>
        </p:nvSpPr>
        <p:spPr>
          <a:xfrm>
            <a:off x="4937515" y="5687969"/>
            <a:ext cx="4342128" cy="565969"/>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7" name="ホームベース 180">
            <a:extLst>
              <a:ext uri="{FF2B5EF4-FFF2-40B4-BE49-F238E27FC236}">
                <a16:creationId xmlns:a16="http://schemas.microsoft.com/office/drawing/2014/main" id="{02732075-5D82-01FE-87D2-2A28F7233007}"/>
              </a:ext>
            </a:extLst>
          </p:cNvPr>
          <p:cNvSpPr/>
          <p:nvPr/>
        </p:nvSpPr>
        <p:spPr>
          <a:xfrm>
            <a:off x="5293115" y="4127354"/>
            <a:ext cx="2962410" cy="565969"/>
          </a:xfrm>
          <a:prstGeom prst="homePlate">
            <a:avLst>
              <a:gd name="adj" fmla="val 29947"/>
            </a:avLst>
          </a:prstGeom>
          <a:solidFill>
            <a:schemeClr val="accent2">
              <a:lumMod val="20000"/>
              <a:lumOff val="80000"/>
            </a:schemeClr>
          </a:solidFill>
          <a:ln w="6350">
            <a:solidFill>
              <a:schemeClr val="bg2"/>
            </a:solidFill>
          </a:ln>
        </p:spPr>
        <p:txBody>
          <a:bodyPr wrap="none" lIns="36000" tIns="36000" rIns="36000" bIns="36000"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050" b="1" i="0" u="none" strike="noStrike" kern="0" cap="none" spc="0" normalizeH="0" noProof="0">
              <a:ln>
                <a:noFill/>
              </a:ln>
              <a:solidFill>
                <a:schemeClr val="tx2"/>
              </a:solidFill>
              <a:effectLst/>
              <a:uLnTx/>
              <a:uFillTx/>
              <a:latin typeface="+mn-lt"/>
              <a:ea typeface="+mn-ea"/>
              <a:cs typeface="Arial" charset="0"/>
            </a:endParaRPr>
          </a:p>
        </p:txBody>
      </p:sp>
      <p:sp>
        <p:nvSpPr>
          <p:cNvPr id="36" name="吹き出し: 四角形 35">
            <a:extLst>
              <a:ext uri="{FF2B5EF4-FFF2-40B4-BE49-F238E27FC236}">
                <a16:creationId xmlns:a16="http://schemas.microsoft.com/office/drawing/2014/main" id="{4BB3A0DE-7F26-F2F6-47B6-2BFDDEBA2E97}"/>
              </a:ext>
            </a:extLst>
          </p:cNvPr>
          <p:cNvSpPr/>
          <p:nvPr/>
        </p:nvSpPr>
        <p:spPr>
          <a:xfrm>
            <a:off x="4695690" y="543114"/>
            <a:ext cx="4725155" cy="550028"/>
          </a:xfrm>
          <a:prstGeom prst="wedgeRectCallout">
            <a:avLst>
              <a:gd name="adj1" fmla="val -55483"/>
              <a:gd name="adj2" fmla="val -3298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月を目途に</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との間で</a:t>
            </a:r>
            <a:r>
              <a:rPr kumimoji="1" lang="en-US" altLang="ja-JP"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を締結予定。</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月までに</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を完了することにより、事業の完了を実現する</a:t>
            </a:r>
            <a:endParaRPr kumimoji="1" lang="ja-JP" altLang="en-US" sz="1000">
              <a:solidFill>
                <a:schemeClr val="tx2"/>
              </a:solidFill>
            </a:endParaRPr>
          </a:p>
        </p:txBody>
      </p:sp>
      <p:sp>
        <p:nvSpPr>
          <p:cNvPr id="41" name="正方形/長方形 40">
            <a:extLst>
              <a:ext uri="{FF2B5EF4-FFF2-40B4-BE49-F238E27FC236}">
                <a16:creationId xmlns:a16="http://schemas.microsoft.com/office/drawing/2014/main" id="{E8A93BED-0145-EB95-44C6-3E559BD7C3DB}"/>
              </a:ext>
            </a:extLst>
          </p:cNvPr>
          <p:cNvSpPr/>
          <p:nvPr/>
        </p:nvSpPr>
        <p:spPr>
          <a:xfrm>
            <a:off x="293873" y="1495322"/>
            <a:ext cx="284576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実証事業の開始及び終了予定日</a:t>
            </a:r>
          </a:p>
        </p:txBody>
      </p:sp>
      <p:sp>
        <p:nvSpPr>
          <p:cNvPr id="42" name="正方形/長方形 41">
            <a:extLst>
              <a:ext uri="{FF2B5EF4-FFF2-40B4-BE49-F238E27FC236}">
                <a16:creationId xmlns:a16="http://schemas.microsoft.com/office/drawing/2014/main" id="{497B6B5A-EA7D-6500-BB64-845A458637E4}"/>
              </a:ext>
            </a:extLst>
          </p:cNvPr>
          <p:cNvSpPr/>
          <p:nvPr/>
        </p:nvSpPr>
        <p:spPr>
          <a:xfrm>
            <a:off x="293873" y="1900383"/>
            <a:ext cx="2845762"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実証スケジュール</a:t>
            </a:r>
          </a:p>
        </p:txBody>
      </p:sp>
      <p:sp>
        <p:nvSpPr>
          <p:cNvPr id="28" name="吹き出し: 四角形 27">
            <a:extLst>
              <a:ext uri="{FF2B5EF4-FFF2-40B4-BE49-F238E27FC236}">
                <a16:creationId xmlns:a16="http://schemas.microsoft.com/office/drawing/2014/main" id="{DCEB55BC-0F17-04EF-97C1-39315F1D1123}"/>
              </a:ext>
            </a:extLst>
          </p:cNvPr>
          <p:cNvSpPr/>
          <p:nvPr/>
        </p:nvSpPr>
        <p:spPr>
          <a:xfrm>
            <a:off x="3592145" y="3298747"/>
            <a:ext cx="2733886" cy="507412"/>
          </a:xfrm>
          <a:prstGeom prst="wedgeRectCallout">
            <a:avLst>
              <a:gd name="adj1" fmla="val -33936"/>
              <a:gd name="adj2" fmla="val -770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GB"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・レター等の締結想定時期は必ず記載し、そのために行う作業スケジュール（相手企業との交渉開始タイミング等）についても記載してください</a:t>
            </a:r>
            <a:endParaRPr kumimoji="1" lang="en-GB" sz="1000">
              <a:solidFill>
                <a:schemeClr val="tx2"/>
              </a:solidFill>
              <a:latin typeface="Meiryo UI" panose="020B0604030504040204" pitchFamily="50" charset="-128"/>
              <a:ea typeface="Meiryo UI" panose="020B0604030504040204" pitchFamily="50" charset="-128"/>
            </a:endParaRPr>
          </a:p>
        </p:txBody>
      </p:sp>
      <p:sp>
        <p:nvSpPr>
          <p:cNvPr id="3" name="吹き出し: 四角形 2">
            <a:extLst>
              <a:ext uri="{FF2B5EF4-FFF2-40B4-BE49-F238E27FC236}">
                <a16:creationId xmlns:a16="http://schemas.microsoft.com/office/drawing/2014/main" id="{C3B3804B-47F4-663B-1B48-453C82E18EB3}"/>
              </a:ext>
            </a:extLst>
          </p:cNvPr>
          <p:cNvSpPr/>
          <p:nvPr/>
        </p:nvSpPr>
        <p:spPr>
          <a:xfrm>
            <a:off x="311947" y="4548986"/>
            <a:ext cx="1594877" cy="406051"/>
          </a:xfrm>
          <a:prstGeom prst="wedgeRectCallout">
            <a:avLst>
              <a:gd name="adj1" fmla="val -33936"/>
              <a:gd name="adj2" fmla="val -770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rgbClr val="C00000"/>
                </a:solidFill>
                <a:latin typeface="Meiryo UI" panose="020B0604030504040204" pitchFamily="50" charset="-128"/>
                <a:ea typeface="Meiryo UI" panose="020B0604030504040204" pitchFamily="50" charset="-128"/>
              </a:rPr>
              <a:t>前述</a:t>
            </a:r>
            <a:r>
              <a:rPr kumimoji="1" lang="ja-JP" altLang="en-US" sz="1000">
                <a:solidFill>
                  <a:schemeClr val="tx2"/>
                </a:solidFill>
                <a:latin typeface="Meiryo UI" panose="020B0604030504040204" pitchFamily="50" charset="-128"/>
                <a:ea typeface="Meiryo UI" panose="020B0604030504040204" pitchFamily="50" charset="-128"/>
              </a:rPr>
              <a:t>の「実施フロー」に対応する番号を記載してください</a:t>
            </a:r>
            <a:endParaRPr kumimoji="1" lang="en-GB" sz="1000">
              <a:solidFill>
                <a:schemeClr val="tx2"/>
              </a:solidFill>
              <a:latin typeface="Meiryo UI" panose="020B0604030504040204" pitchFamily="50" charset="-128"/>
              <a:ea typeface="Meiryo UI" panose="020B0604030504040204" pitchFamily="50" charset="-128"/>
            </a:endParaRPr>
          </a:p>
        </p:txBody>
      </p:sp>
      <p:sp>
        <p:nvSpPr>
          <p:cNvPr id="34" name="吹き出し: 四角形 33">
            <a:extLst>
              <a:ext uri="{FF2B5EF4-FFF2-40B4-BE49-F238E27FC236}">
                <a16:creationId xmlns:a16="http://schemas.microsoft.com/office/drawing/2014/main" id="{36F58F75-8057-28E2-64C2-80F080D284C2}"/>
              </a:ext>
            </a:extLst>
          </p:cNvPr>
          <p:cNvSpPr/>
          <p:nvPr/>
        </p:nvSpPr>
        <p:spPr>
          <a:xfrm>
            <a:off x="483565" y="3298746"/>
            <a:ext cx="2545385" cy="1008560"/>
          </a:xfrm>
          <a:prstGeom prst="wedgeRectCallout">
            <a:avLst>
              <a:gd name="adj1" fmla="val 32639"/>
              <a:gd name="adj2" fmla="val -7856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chemeClr val="tx1"/>
                </a:solidFill>
                <a:latin typeface="Meiryo UI" panose="020B0604030504040204" pitchFamily="50" charset="-128"/>
                <a:ea typeface="Meiryo UI" panose="020B0604030504040204" pitchFamily="50" charset="-128"/>
              </a:rPr>
              <a:t>事業が交付決定日から</a:t>
            </a:r>
            <a:r>
              <a:rPr kumimoji="1" lang="en-US" altLang="ja-JP" sz="1000">
                <a:solidFill>
                  <a:schemeClr val="tx1"/>
                </a:solidFill>
                <a:latin typeface="Meiryo UI" panose="020B0604030504040204" pitchFamily="50" charset="-128"/>
                <a:ea typeface="Meiryo UI" panose="020B0604030504040204" pitchFamily="50" charset="-128"/>
              </a:rPr>
              <a:t>3</a:t>
            </a:r>
            <a:r>
              <a:rPr kumimoji="1" lang="ja-JP" altLang="en-US" sz="1000">
                <a:solidFill>
                  <a:schemeClr val="tx1"/>
                </a:solidFill>
                <a:latin typeface="Meiryo UI" panose="020B0604030504040204" pitchFamily="50" charset="-128"/>
                <a:ea typeface="Meiryo UI" panose="020B0604030504040204" pitchFamily="50" charset="-128"/>
              </a:rPr>
              <a:t>年以内で実施可能であることを確認するため、交付決定・事業開始・事業終了の想定時期は必ず記載してください</a:t>
            </a:r>
            <a:endParaRPr kumimoji="1" lang="en-US" altLang="ja-JP" sz="1000">
              <a:solidFill>
                <a:schemeClr val="tx1"/>
              </a:solidFill>
              <a:latin typeface="Meiryo UI" panose="020B0604030504040204" pitchFamily="50" charset="-128"/>
              <a:ea typeface="Meiryo UI" panose="020B0604030504040204" pitchFamily="50" charset="-128"/>
            </a:endParaRPr>
          </a:p>
          <a:p>
            <a:pPr defTabSz="742950"/>
            <a:r>
              <a:rPr kumimoji="1" lang="en-US" altLang="ja-JP" sz="1000">
                <a:solidFill>
                  <a:srgbClr val="C00000"/>
                </a:solidFill>
                <a:latin typeface="Meiryo UI" panose="020B0604030504040204" pitchFamily="50" charset="-128"/>
                <a:ea typeface="Meiryo UI" panose="020B0604030504040204" pitchFamily="50" charset="-128"/>
              </a:rPr>
              <a:t>※</a:t>
            </a:r>
            <a:r>
              <a:rPr kumimoji="1" lang="ja-JP" altLang="en-US" sz="1000">
                <a:solidFill>
                  <a:srgbClr val="C00000"/>
                </a:solidFill>
                <a:latin typeface="Meiryo UI" panose="020B0604030504040204" pitchFamily="50" charset="-128"/>
                <a:ea typeface="Meiryo UI" panose="020B0604030504040204" pitchFamily="50" charset="-128"/>
              </a:rPr>
              <a:t>記載の交付決定、事業開始及び事業終了の時期は例示であり、確定済みのスケジュールではないことにご留意ください</a:t>
            </a:r>
            <a:endParaRPr kumimoji="1" lang="en-GB" sz="1000">
              <a:solidFill>
                <a:srgbClr val="C00000"/>
              </a:solidFill>
              <a:latin typeface="Meiryo UI" panose="020B0604030504040204" pitchFamily="50" charset="-128"/>
              <a:ea typeface="Meiryo UI" panose="020B0604030504040204" pitchFamily="50" charset="-128"/>
            </a:endParaRPr>
          </a:p>
        </p:txBody>
      </p:sp>
      <p:sp>
        <p:nvSpPr>
          <p:cNvPr id="45" name="テキスト プレースホルダー 2">
            <a:extLst>
              <a:ext uri="{FF2B5EF4-FFF2-40B4-BE49-F238E27FC236}">
                <a16:creationId xmlns:a16="http://schemas.microsoft.com/office/drawing/2014/main" id="{95A6E490-4E12-54F6-F93A-AE9742FB2F95}"/>
              </a:ext>
            </a:extLst>
          </p:cNvPr>
          <p:cNvSpPr txBox="1">
            <a:spLocks/>
          </p:cNvSpPr>
          <p:nvPr/>
        </p:nvSpPr>
        <p:spPr>
          <a:xfrm>
            <a:off x="3278136" y="1495322"/>
            <a:ext cx="5925805" cy="2952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zh-TW" altLang="en-US" sz="1050"/>
              <a:t>開始予定年月日　　</a:t>
            </a:r>
            <a:r>
              <a:rPr kumimoji="1" lang="en-US" altLang="zh-TW"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r>
              <a:rPr kumimoji="1" lang="ja-JP" altLang="en-US" sz="1050"/>
              <a:t>　　～　</a:t>
            </a:r>
            <a:r>
              <a:rPr kumimoji="1" lang="zh-TW" altLang="en-US" sz="1050"/>
              <a:t>終了予定年月日　 </a:t>
            </a:r>
            <a:r>
              <a:rPr kumimoji="1" lang="en-US" altLang="ja-JP" sz="1050"/>
              <a:t>YYYY</a:t>
            </a:r>
            <a:r>
              <a:rPr kumimoji="1" lang="zh-TW" altLang="en-US" sz="1050"/>
              <a:t>年　</a:t>
            </a:r>
            <a:r>
              <a:rPr kumimoji="1" lang="en-US" altLang="zh-TW" sz="1050"/>
              <a:t>MM</a:t>
            </a:r>
            <a:r>
              <a:rPr kumimoji="1" lang="zh-TW" altLang="en-US" sz="1050"/>
              <a:t>月　</a:t>
            </a:r>
            <a:r>
              <a:rPr kumimoji="1" lang="en-US" altLang="zh-TW" sz="1050"/>
              <a:t>DD</a:t>
            </a:r>
            <a:r>
              <a:rPr kumimoji="1" lang="zh-TW" altLang="en-US" sz="1050"/>
              <a:t>日</a:t>
            </a:r>
            <a:endParaRPr kumimoji="1" lang="ja-JP" altLang="en-US" sz="1050"/>
          </a:p>
        </p:txBody>
      </p:sp>
      <p:sp>
        <p:nvSpPr>
          <p:cNvPr id="29" name="吹き出し: 四角形 28">
            <a:extLst>
              <a:ext uri="{FF2B5EF4-FFF2-40B4-BE49-F238E27FC236}">
                <a16:creationId xmlns:a16="http://schemas.microsoft.com/office/drawing/2014/main" id="{63BF5E0D-A868-CB08-2954-E22D9AB397D7}"/>
              </a:ext>
            </a:extLst>
          </p:cNvPr>
          <p:cNvSpPr/>
          <p:nvPr/>
        </p:nvSpPr>
        <p:spPr>
          <a:xfrm>
            <a:off x="3278136" y="1764394"/>
            <a:ext cx="6509382" cy="247584"/>
          </a:xfrm>
          <a:prstGeom prst="wedgeRectCallout">
            <a:avLst>
              <a:gd name="adj1" fmla="val -53465"/>
              <a:gd name="adj2" fmla="val 4320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chemeClr val="tx2"/>
                </a:solidFill>
                <a:latin typeface="Meiryo UI" panose="020B0604030504040204" pitchFamily="50" charset="-128"/>
                <a:ea typeface="Meiryo UI" panose="020B0604030504040204" pitchFamily="50" charset="-128"/>
              </a:rPr>
              <a:t>本項目では</a:t>
            </a:r>
            <a:r>
              <a:rPr kumimoji="1" lang="ja-JP" altLang="en-US" sz="1000" b="1">
                <a:solidFill>
                  <a:schemeClr val="tx2"/>
                </a:solidFill>
                <a:latin typeface="Meiryo UI" panose="020B0604030504040204" pitchFamily="50" charset="-128"/>
                <a:ea typeface="Meiryo UI" panose="020B0604030504040204" pitchFamily="50" charset="-128"/>
              </a:rPr>
              <a:t>実証事業の実施スケジュール</a:t>
            </a:r>
            <a:r>
              <a:rPr kumimoji="1" lang="ja-JP" altLang="en-US" sz="1000">
                <a:solidFill>
                  <a:schemeClr val="tx2"/>
                </a:solidFill>
                <a:latin typeface="Meiryo UI" panose="020B0604030504040204" pitchFamily="50" charset="-128"/>
                <a:ea typeface="Meiryo UI" panose="020B0604030504040204" pitchFamily="50" charset="-128"/>
              </a:rPr>
              <a:t>を記載してください。実証終了～商業化のスケジュールは別途</a:t>
            </a:r>
            <a:r>
              <a:rPr kumimoji="1" lang="en-US" altLang="ja-JP" sz="1000">
                <a:solidFill>
                  <a:schemeClr val="tx2"/>
                </a:solidFill>
                <a:latin typeface="Meiryo UI" panose="020B0604030504040204" pitchFamily="50" charset="-128"/>
                <a:ea typeface="Meiryo UI" panose="020B0604030504040204" pitchFamily="50" charset="-128"/>
              </a:rPr>
              <a:t>4-2.</a:t>
            </a:r>
            <a:r>
              <a:rPr kumimoji="1" lang="ja-JP" altLang="en-US" sz="1000">
                <a:solidFill>
                  <a:schemeClr val="tx2"/>
                </a:solidFill>
                <a:latin typeface="Meiryo UI" panose="020B0604030504040204" pitchFamily="50" charset="-128"/>
                <a:ea typeface="Meiryo UI" panose="020B0604030504040204" pitchFamily="50" charset="-128"/>
              </a:rPr>
              <a:t>に記載してください</a:t>
            </a:r>
            <a:endParaRPr kumimoji="1" lang="en-GB" sz="1000">
              <a:solidFill>
                <a:schemeClr val="tx2"/>
              </a:solidFill>
              <a:latin typeface="Meiryo UI" panose="020B0604030504040204" pitchFamily="50" charset="-128"/>
              <a:ea typeface="Meiryo UI" panose="020B0604030504040204" pitchFamily="50" charset="-128"/>
            </a:endParaRPr>
          </a:p>
        </p:txBody>
      </p:sp>
      <p:sp>
        <p:nvSpPr>
          <p:cNvPr id="10" name="コンテンツ プレースホルダー 5">
            <a:extLst>
              <a:ext uri="{FF2B5EF4-FFF2-40B4-BE49-F238E27FC236}">
                <a16:creationId xmlns:a16="http://schemas.microsoft.com/office/drawing/2014/main" id="{2D68D201-8AFA-F79A-4495-5CEDA742280D}"/>
              </a:ext>
            </a:extLst>
          </p:cNvPr>
          <p:cNvSpPr txBox="1">
            <a:spLocks/>
          </p:cNvSpPr>
          <p:nvPr/>
        </p:nvSpPr>
        <p:spPr>
          <a:xfrm>
            <a:off x="2671035" y="2998392"/>
            <a:ext cx="577860"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事業開始</a:t>
            </a:r>
          </a:p>
        </p:txBody>
      </p:sp>
      <p:sp>
        <p:nvSpPr>
          <p:cNvPr id="9" name="二等辺三角形 8">
            <a:extLst>
              <a:ext uri="{FF2B5EF4-FFF2-40B4-BE49-F238E27FC236}">
                <a16:creationId xmlns:a16="http://schemas.microsoft.com/office/drawing/2014/main" id="{FBC97D20-560F-66E3-3779-3DD6E4FD2C2F}"/>
              </a:ext>
            </a:extLst>
          </p:cNvPr>
          <p:cNvSpPr/>
          <p:nvPr/>
        </p:nvSpPr>
        <p:spPr>
          <a:xfrm flipV="1">
            <a:off x="2691803" y="2822249"/>
            <a:ext cx="221636"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15" name="コンテンツ プレースホルダー 5">
            <a:extLst>
              <a:ext uri="{FF2B5EF4-FFF2-40B4-BE49-F238E27FC236}">
                <a16:creationId xmlns:a16="http://schemas.microsoft.com/office/drawing/2014/main" id="{F46C5476-2EC9-3E1F-F5FD-E549376B15B4}"/>
              </a:ext>
            </a:extLst>
          </p:cNvPr>
          <p:cNvSpPr txBox="1">
            <a:spLocks/>
          </p:cNvSpPr>
          <p:nvPr/>
        </p:nvSpPr>
        <p:spPr>
          <a:xfrm>
            <a:off x="3317483" y="2998392"/>
            <a:ext cx="1113085"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MOU</a:t>
            </a:r>
            <a:r>
              <a:rPr lang="ja-JP" altLang="en-US" sz="1050"/>
              <a:t>・レター等締結</a:t>
            </a:r>
          </a:p>
        </p:txBody>
      </p:sp>
      <p:sp>
        <p:nvSpPr>
          <p:cNvPr id="16" name="二等辺三角形 15">
            <a:extLst>
              <a:ext uri="{FF2B5EF4-FFF2-40B4-BE49-F238E27FC236}">
                <a16:creationId xmlns:a16="http://schemas.microsoft.com/office/drawing/2014/main" id="{09AA3A6C-E97F-4EA6-DB46-C70F12444572}"/>
              </a:ext>
            </a:extLst>
          </p:cNvPr>
          <p:cNvSpPr/>
          <p:nvPr/>
        </p:nvSpPr>
        <p:spPr>
          <a:xfrm flipV="1">
            <a:off x="3776370" y="2822249"/>
            <a:ext cx="221636"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17" name="コンテンツ プレースホルダー 5">
            <a:extLst>
              <a:ext uri="{FF2B5EF4-FFF2-40B4-BE49-F238E27FC236}">
                <a16:creationId xmlns:a16="http://schemas.microsoft.com/office/drawing/2014/main" id="{5A265B93-3946-C22C-294E-3CEA1AFB3E39}"/>
              </a:ext>
            </a:extLst>
          </p:cNvPr>
          <p:cNvSpPr txBox="1">
            <a:spLocks/>
          </p:cNvSpPr>
          <p:nvPr/>
        </p:nvSpPr>
        <p:spPr>
          <a:xfrm>
            <a:off x="9057408" y="2998392"/>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事業終了</a:t>
            </a:r>
          </a:p>
        </p:txBody>
      </p:sp>
      <p:sp>
        <p:nvSpPr>
          <p:cNvPr id="18" name="二等辺三角形 17">
            <a:extLst>
              <a:ext uri="{FF2B5EF4-FFF2-40B4-BE49-F238E27FC236}">
                <a16:creationId xmlns:a16="http://schemas.microsoft.com/office/drawing/2014/main" id="{8C29B24A-06CE-E37E-7312-ECAAD0109C77}"/>
              </a:ext>
            </a:extLst>
          </p:cNvPr>
          <p:cNvSpPr/>
          <p:nvPr/>
        </p:nvSpPr>
        <p:spPr>
          <a:xfrm flipV="1">
            <a:off x="9228983" y="2822250"/>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38" name="コンテンツ プレースホルダー 5">
            <a:extLst>
              <a:ext uri="{FF2B5EF4-FFF2-40B4-BE49-F238E27FC236}">
                <a16:creationId xmlns:a16="http://schemas.microsoft.com/office/drawing/2014/main" id="{AD125C09-84A9-0089-31F2-0AC7813C21D8}"/>
              </a:ext>
            </a:extLst>
          </p:cNvPr>
          <p:cNvSpPr txBox="1">
            <a:spLocks/>
          </p:cNvSpPr>
          <p:nvPr/>
        </p:nvSpPr>
        <p:spPr>
          <a:xfrm>
            <a:off x="2102764" y="2998392"/>
            <a:ext cx="556652" cy="153325"/>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ja-JP" altLang="en-US" sz="1050"/>
              <a:t>交付決定</a:t>
            </a:r>
          </a:p>
        </p:txBody>
      </p:sp>
      <p:sp>
        <p:nvSpPr>
          <p:cNvPr id="39" name="二等辺三角形 38">
            <a:extLst>
              <a:ext uri="{FF2B5EF4-FFF2-40B4-BE49-F238E27FC236}">
                <a16:creationId xmlns:a16="http://schemas.microsoft.com/office/drawing/2014/main" id="{00490645-5EAF-45BA-42AC-E581F6FDD280}"/>
              </a:ext>
            </a:extLst>
          </p:cNvPr>
          <p:cNvSpPr/>
          <p:nvPr/>
        </p:nvSpPr>
        <p:spPr>
          <a:xfrm flipV="1">
            <a:off x="2418610" y="2822250"/>
            <a:ext cx="213502" cy="153325"/>
          </a:xfrm>
          <a:prstGeom prst="triangle">
            <a:avLst/>
          </a:prstGeom>
          <a:solidFill>
            <a:schemeClr val="tx2"/>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050">
              <a:solidFill>
                <a:schemeClr val="tx2"/>
              </a:solidFill>
            </a:endParaRPr>
          </a:p>
        </p:txBody>
      </p:sp>
      <p:sp>
        <p:nvSpPr>
          <p:cNvPr id="25" name="吹き出し: 四角形 24">
            <a:extLst>
              <a:ext uri="{FF2B5EF4-FFF2-40B4-BE49-F238E27FC236}">
                <a16:creationId xmlns:a16="http://schemas.microsoft.com/office/drawing/2014/main" id="{CB406F91-5415-FC75-7174-ABBC8AFF7F35}"/>
              </a:ext>
            </a:extLst>
          </p:cNvPr>
          <p:cNvSpPr/>
          <p:nvPr/>
        </p:nvSpPr>
        <p:spPr>
          <a:xfrm>
            <a:off x="927281" y="6203469"/>
            <a:ext cx="1657382" cy="406051"/>
          </a:xfrm>
          <a:prstGeom prst="wedgeRectCallout">
            <a:avLst>
              <a:gd name="adj1" fmla="val -33936"/>
              <a:gd name="adj2" fmla="val -770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付番の上、必要に応じて記載欄を増減させて構いません</a:t>
            </a:r>
            <a:endParaRPr kumimoji="1" lang="en-US" altLang="ja-JP" sz="1000">
              <a:solidFill>
                <a:schemeClr val="tx2"/>
              </a:solidFill>
            </a:endParaRPr>
          </a:p>
        </p:txBody>
      </p:sp>
      <p:sp>
        <p:nvSpPr>
          <p:cNvPr id="8" name="正方形/長方形 7">
            <a:extLst>
              <a:ext uri="{FF2B5EF4-FFF2-40B4-BE49-F238E27FC236}">
                <a16:creationId xmlns:a16="http://schemas.microsoft.com/office/drawing/2014/main" id="{E78BE908-79DA-0799-D308-4272F7A6B8BF}"/>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10</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13" name="吹き出し: 四角形 12">
            <a:extLst>
              <a:ext uri="{FF2B5EF4-FFF2-40B4-BE49-F238E27FC236}">
                <a16:creationId xmlns:a16="http://schemas.microsoft.com/office/drawing/2014/main" id="{3705ED1C-E9E8-67E3-C9A8-8D8150D06842}"/>
              </a:ext>
            </a:extLst>
          </p:cNvPr>
          <p:cNvSpPr/>
          <p:nvPr/>
        </p:nvSpPr>
        <p:spPr>
          <a:xfrm>
            <a:off x="2484520" y="264518"/>
            <a:ext cx="4512628"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3-3.</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33" name="吹き出し: 四角形 32">
            <a:extLst>
              <a:ext uri="{FF2B5EF4-FFF2-40B4-BE49-F238E27FC236}">
                <a16:creationId xmlns:a16="http://schemas.microsoft.com/office/drawing/2014/main" id="{C060440C-5422-19E5-F503-E5FDBFCC74AA}"/>
              </a:ext>
            </a:extLst>
          </p:cNvPr>
          <p:cNvSpPr/>
          <p:nvPr/>
        </p:nvSpPr>
        <p:spPr>
          <a:xfrm>
            <a:off x="6775709" y="3298747"/>
            <a:ext cx="2566154" cy="507412"/>
          </a:xfrm>
          <a:prstGeom prst="wedgeRectCallout">
            <a:avLst>
              <a:gd name="adj1" fmla="val 34505"/>
              <a:gd name="adj2" fmla="val -656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0" indent="0">
              <a:lnSpc>
                <a:spcPct val="100000"/>
              </a:lnSpc>
              <a:buNone/>
            </a:pPr>
            <a:r>
              <a:rPr lang="ja-JP" altLang="en-US" sz="1000">
                <a:solidFill>
                  <a:schemeClr val="tx2"/>
                </a:solidFill>
              </a:rPr>
              <a:t>事業実施期間が交付決定日から３年間（ただし最長でも</a:t>
            </a:r>
            <a:r>
              <a:rPr lang="en-US" altLang="ja-JP" sz="1000">
                <a:solidFill>
                  <a:schemeClr val="tx2"/>
                </a:solidFill>
              </a:rPr>
              <a:t>2029</a:t>
            </a:r>
            <a:r>
              <a:rPr lang="ja-JP" altLang="en-US" sz="1000">
                <a:solidFill>
                  <a:schemeClr val="tx2"/>
                </a:solidFill>
              </a:rPr>
              <a:t>年</a:t>
            </a:r>
            <a:r>
              <a:rPr lang="en-US" altLang="ja-JP" sz="1000">
                <a:solidFill>
                  <a:schemeClr val="tx2"/>
                </a:solidFill>
              </a:rPr>
              <a:t>2</a:t>
            </a:r>
            <a:r>
              <a:rPr lang="ja-JP" altLang="en-US" sz="1000">
                <a:solidFill>
                  <a:schemeClr val="tx2"/>
                </a:solidFill>
              </a:rPr>
              <a:t>月末日まで）となることを踏まえ、事業終了の時期を設定してください</a:t>
            </a:r>
          </a:p>
        </p:txBody>
      </p:sp>
    </p:spTree>
    <p:extLst>
      <p:ext uri="{BB962C8B-B14F-4D97-AF65-F5344CB8AC3E}">
        <p14:creationId xmlns:p14="http://schemas.microsoft.com/office/powerpoint/2010/main" val="61388639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A035759-8AC3-A4BD-46D3-DF0983D1821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8B8E74B3-6C4C-05D1-2DEA-8ADF3AC6753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E04DAE2C-352D-D270-406E-9830A3F0ECC4}"/>
              </a:ext>
            </a:extLst>
          </p:cNvPr>
          <p:cNvSpPr>
            <a:spLocks noGrp="1"/>
          </p:cNvSpPr>
          <p:nvPr>
            <p:ph type="body" sz="quarter" idx="17"/>
          </p:nvPr>
        </p:nvSpPr>
        <p:spPr/>
        <p:txBody>
          <a:bodyPr/>
          <a:lstStyle/>
          <a:p>
            <a:r>
              <a:rPr kumimoji="1" lang="en-GB"/>
              <a:t>3-4. </a:t>
            </a:r>
            <a:r>
              <a:rPr kumimoji="1" lang="ja-JP" altLang="en-US"/>
              <a:t>内部環境の分析</a:t>
            </a:r>
            <a:endParaRPr kumimoji="1" lang="en-GB"/>
          </a:p>
        </p:txBody>
      </p:sp>
      <p:sp>
        <p:nvSpPr>
          <p:cNvPr id="5" name="正方形/長方形 4">
            <a:extLst>
              <a:ext uri="{FF2B5EF4-FFF2-40B4-BE49-F238E27FC236}">
                <a16:creationId xmlns:a16="http://schemas.microsoft.com/office/drawing/2014/main" id="{F46BBC65-A6D7-6C20-6BA8-C15C49EFCD19}"/>
              </a:ext>
            </a:extLst>
          </p:cNvPr>
          <p:cNvSpPr/>
          <p:nvPr/>
        </p:nvSpPr>
        <p:spPr>
          <a:xfrm>
            <a:off x="510772" y="1495322"/>
            <a:ext cx="188952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対象技術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サービスの概要</a:t>
            </a:r>
          </a:p>
        </p:txBody>
      </p:sp>
      <p:sp>
        <p:nvSpPr>
          <p:cNvPr id="7" name="テキスト プレースホルダー 2">
            <a:extLst>
              <a:ext uri="{FF2B5EF4-FFF2-40B4-BE49-F238E27FC236}">
                <a16:creationId xmlns:a16="http://schemas.microsoft.com/office/drawing/2014/main" id="{A1F3F3C0-0F22-659E-288B-1B4B483F7D6D}"/>
              </a:ext>
            </a:extLst>
          </p:cNvPr>
          <p:cNvSpPr txBox="1">
            <a:spLocks/>
          </p:cNvSpPr>
          <p:nvPr/>
        </p:nvSpPr>
        <p:spPr>
          <a:xfrm>
            <a:off x="512291" y="1845253"/>
            <a:ext cx="4291200" cy="3367974"/>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sp>
        <p:nvSpPr>
          <p:cNvPr id="33" name="正方形/長方形 32">
            <a:extLst>
              <a:ext uri="{FF2B5EF4-FFF2-40B4-BE49-F238E27FC236}">
                <a16:creationId xmlns:a16="http://schemas.microsoft.com/office/drawing/2014/main" id="{752DDB2D-B93A-291C-E5C6-EEE70CBF2AE8}"/>
              </a:ext>
            </a:extLst>
          </p:cNvPr>
          <p:cNvSpPr/>
          <p:nvPr/>
        </p:nvSpPr>
        <p:spPr>
          <a:xfrm>
            <a:off x="510773" y="5377000"/>
            <a:ext cx="1889526"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サービスの確立経緯</a:t>
            </a:r>
          </a:p>
        </p:txBody>
      </p:sp>
      <p:cxnSp>
        <p:nvCxnSpPr>
          <p:cNvPr id="11" name="直線コネクタ 10">
            <a:extLst>
              <a:ext uri="{FF2B5EF4-FFF2-40B4-BE49-F238E27FC236}">
                <a16:creationId xmlns:a16="http://schemas.microsoft.com/office/drawing/2014/main" id="{FBA1D957-82B9-5C51-9029-339016601B57}"/>
              </a:ext>
            </a:extLst>
          </p:cNvPr>
          <p:cNvCxnSpPr>
            <a:cxnSpLocks/>
          </p:cNvCxnSpPr>
          <p:nvPr/>
        </p:nvCxnSpPr>
        <p:spPr>
          <a:xfrm flipH="1">
            <a:off x="502122" y="5315925"/>
            <a:ext cx="8892000"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テキスト プレースホルダー 2">
            <a:extLst>
              <a:ext uri="{FF2B5EF4-FFF2-40B4-BE49-F238E27FC236}">
                <a16:creationId xmlns:a16="http://schemas.microsoft.com/office/drawing/2014/main" id="{92CCB482-D1B8-25F0-B667-F1D9AE59D035}"/>
              </a:ext>
            </a:extLst>
          </p:cNvPr>
          <p:cNvSpPr txBox="1">
            <a:spLocks/>
          </p:cNvSpPr>
          <p:nvPr/>
        </p:nvSpPr>
        <p:spPr>
          <a:xfrm>
            <a:off x="512291" y="5721922"/>
            <a:ext cx="8892000" cy="76777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endParaRPr kumimoji="1" lang="ja-JP" altLang="en-US" sz="1050"/>
          </a:p>
        </p:txBody>
      </p:sp>
      <p:graphicFrame>
        <p:nvGraphicFramePr>
          <p:cNvPr id="21" name="表 20">
            <a:extLst>
              <a:ext uri="{FF2B5EF4-FFF2-40B4-BE49-F238E27FC236}">
                <a16:creationId xmlns:a16="http://schemas.microsoft.com/office/drawing/2014/main" id="{EF619BE9-D315-EAF3-380C-D006229FAFE8}"/>
              </a:ext>
            </a:extLst>
          </p:cNvPr>
          <p:cNvGraphicFramePr>
            <a:graphicFrameLocks noGrp="1"/>
          </p:cNvGraphicFramePr>
          <p:nvPr/>
        </p:nvGraphicFramePr>
        <p:xfrm>
          <a:off x="5022007" y="1889338"/>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提供価値は高いか</a:t>
                      </a:r>
                      <a:endParaRPr kumimoji="1" lang="en-US" altLang="ja-JP" sz="11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DB48CA2A-EDAB-BCC2-76AC-5F261006458C}"/>
              </a:ext>
            </a:extLst>
          </p:cNvPr>
          <p:cNvGraphicFramePr>
            <a:graphicFrameLocks noGrp="1"/>
          </p:cNvGraphicFramePr>
          <p:nvPr/>
        </p:nvGraphicFramePr>
        <p:xfrm>
          <a:off x="7254642" y="1892904"/>
          <a:ext cx="2137823" cy="1665147"/>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提供価値が希少か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5">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3" name="表 22">
            <a:extLst>
              <a:ext uri="{FF2B5EF4-FFF2-40B4-BE49-F238E27FC236}">
                <a16:creationId xmlns:a16="http://schemas.microsoft.com/office/drawing/2014/main" id="{5F53A6E9-ED73-5E0B-B4C2-6185FE34EC16}"/>
              </a:ext>
            </a:extLst>
          </p:cNvPr>
          <p:cNvGraphicFramePr>
            <a:graphicFrameLocks noGrp="1"/>
          </p:cNvGraphicFramePr>
          <p:nvPr/>
        </p:nvGraphicFramePr>
        <p:xfrm>
          <a:off x="7254642" y="3604025"/>
          <a:ext cx="2137823" cy="1665148"/>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強みを活かせる組織体制か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6">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4" name="表 23">
            <a:extLst>
              <a:ext uri="{FF2B5EF4-FFF2-40B4-BE49-F238E27FC236}">
                <a16:creationId xmlns:a16="http://schemas.microsoft.com/office/drawing/2014/main" id="{E63B52C2-E697-82E0-2A0E-4E89B4B2C2DD}"/>
              </a:ext>
            </a:extLst>
          </p:cNvPr>
          <p:cNvGraphicFramePr>
            <a:graphicFrameLocks noGrp="1"/>
          </p:cNvGraphicFramePr>
          <p:nvPr/>
        </p:nvGraphicFramePr>
        <p:xfrm>
          <a:off x="5022007" y="3604025"/>
          <a:ext cx="2137823" cy="1665149"/>
        </p:xfrm>
        <a:graphic>
          <a:graphicData uri="http://schemas.openxmlformats.org/drawingml/2006/table">
            <a:tbl>
              <a:tblPr firstRow="1" bandRow="1">
                <a:tableStyleId>{69012ECD-51FC-41F1-AA8D-1B2483CD663E}</a:tableStyleId>
              </a:tblPr>
              <a:tblGrid>
                <a:gridCol w="2137823">
                  <a:extLst>
                    <a:ext uri="{9D8B030D-6E8A-4147-A177-3AD203B41FA5}">
                      <a16:colId xmlns:a16="http://schemas.microsoft.com/office/drawing/2014/main" val="20000"/>
                    </a:ext>
                  </a:extLst>
                </a:gridCol>
              </a:tblGrid>
              <a:tr h="264692">
                <a:tc>
                  <a:txBody>
                    <a:bodyPr/>
                    <a:lstStyle/>
                    <a:p>
                      <a:pPr algn="ctr" defTabSz="742950"/>
                      <a:r>
                        <a:rPr kumimoji="1" lang="ja-JP" altLang="en-US" sz="1100" b="0">
                          <a:solidFill>
                            <a:schemeClr val="tx2"/>
                          </a:solidFill>
                          <a:latin typeface="Meiryo UI" panose="020B0604030504040204" pitchFamily="50" charset="-128"/>
                          <a:ea typeface="Meiryo UI" panose="020B0604030504040204" pitchFamily="50" charset="-128"/>
                        </a:rPr>
                        <a:t>模倣困難か</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400457">
                <a:tc>
                  <a:txBody>
                    <a:bodyPr/>
                    <a:lstStyle/>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XXX</a:t>
                      </a:r>
                      <a:endPar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cxnSp>
        <p:nvCxnSpPr>
          <p:cNvPr id="25" name="直線コネクタ 24">
            <a:extLst>
              <a:ext uri="{FF2B5EF4-FFF2-40B4-BE49-F238E27FC236}">
                <a16:creationId xmlns:a16="http://schemas.microsoft.com/office/drawing/2014/main" id="{B7854127-5CEF-3793-2298-9AAC7C130A7E}"/>
              </a:ext>
            </a:extLst>
          </p:cNvPr>
          <p:cNvCxnSpPr>
            <a:cxnSpLocks/>
          </p:cNvCxnSpPr>
          <p:nvPr/>
        </p:nvCxnSpPr>
        <p:spPr>
          <a:xfrm>
            <a:off x="4948122" y="1495322"/>
            <a:ext cx="0" cy="383040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6" name="正方形/長方形 25">
            <a:extLst>
              <a:ext uri="{FF2B5EF4-FFF2-40B4-BE49-F238E27FC236}">
                <a16:creationId xmlns:a16="http://schemas.microsoft.com/office/drawing/2014/main" id="{C392D6B5-017F-DEEA-7B0D-1F6DC5455A61}"/>
              </a:ext>
            </a:extLst>
          </p:cNvPr>
          <p:cNvSpPr/>
          <p:nvPr/>
        </p:nvSpPr>
        <p:spPr>
          <a:xfrm>
            <a:off x="4957879" y="1495322"/>
            <a:ext cx="229676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技術</a:t>
            </a:r>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サービスの独自性・革新性</a:t>
            </a:r>
          </a:p>
        </p:txBody>
      </p:sp>
      <p:sp>
        <p:nvSpPr>
          <p:cNvPr id="27" name="吹き出し: 四角形 26">
            <a:extLst>
              <a:ext uri="{FF2B5EF4-FFF2-40B4-BE49-F238E27FC236}">
                <a16:creationId xmlns:a16="http://schemas.microsoft.com/office/drawing/2014/main" id="{C38746B6-73F3-D89C-B7B8-2016D0FF8779}"/>
              </a:ext>
            </a:extLst>
          </p:cNvPr>
          <p:cNvSpPr/>
          <p:nvPr/>
        </p:nvSpPr>
        <p:spPr>
          <a:xfrm>
            <a:off x="2449325" y="1441697"/>
            <a:ext cx="2448978" cy="496386"/>
          </a:xfrm>
          <a:prstGeom prst="wedgeRectCallout">
            <a:avLst>
              <a:gd name="adj1" fmla="val -55086"/>
              <a:gd name="adj2" fmla="val -1130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chemeClr val="tx2"/>
                </a:solidFill>
              </a:rPr>
              <a:t>図表を積極的に活用し、</a:t>
            </a:r>
            <a:r>
              <a:rPr kumimoji="1" lang="ja-JP" altLang="en-US" sz="1000">
                <a:solidFill>
                  <a:schemeClr val="tx2"/>
                </a:solidFill>
              </a:rPr>
              <a:t>補助事業の対象となる技術やサービスの内容を分かりやすく記載してください</a:t>
            </a:r>
            <a:endParaRPr kumimoji="1" lang="en-US" altLang="ja-JP" sz="1000">
              <a:solidFill>
                <a:schemeClr val="tx2"/>
              </a:solidFill>
            </a:endParaRPr>
          </a:p>
        </p:txBody>
      </p:sp>
      <p:sp>
        <p:nvSpPr>
          <p:cNvPr id="20" name="吹き出し: 四角形 19">
            <a:extLst>
              <a:ext uri="{FF2B5EF4-FFF2-40B4-BE49-F238E27FC236}">
                <a16:creationId xmlns:a16="http://schemas.microsoft.com/office/drawing/2014/main" id="{B62B66FD-3AEE-3873-1541-CE8512944F60}"/>
              </a:ext>
            </a:extLst>
          </p:cNvPr>
          <p:cNvSpPr/>
          <p:nvPr/>
        </p:nvSpPr>
        <p:spPr>
          <a:xfrm>
            <a:off x="2524125" y="5377000"/>
            <a:ext cx="4981575" cy="295658"/>
          </a:xfrm>
          <a:prstGeom prst="wedgeRectCallout">
            <a:avLst>
              <a:gd name="adj1" fmla="val -52492"/>
              <a:gd name="adj2" fmla="val -231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申請者（共同申請者を含む）が実証対象の技術やサービスを確立した経緯を明記してください</a:t>
            </a:r>
          </a:p>
        </p:txBody>
      </p:sp>
      <p:sp>
        <p:nvSpPr>
          <p:cNvPr id="15" name="吹き出し: 四角形 14">
            <a:extLst>
              <a:ext uri="{FF2B5EF4-FFF2-40B4-BE49-F238E27FC236}">
                <a16:creationId xmlns:a16="http://schemas.microsoft.com/office/drawing/2014/main" id="{B0FB1EFC-4E32-FA9E-F251-859CB4E34096}"/>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年に自社内で確立された</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という技術は、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等の観点から独自性・革新性を有しており、他社の追随・模倣を許さない卓越した技術である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8" name="吹き出し: 四角形 7">
            <a:extLst>
              <a:ext uri="{FF2B5EF4-FFF2-40B4-BE49-F238E27FC236}">
                <a16:creationId xmlns:a16="http://schemas.microsoft.com/office/drawing/2014/main" id="{CBB2CF98-2371-2DE6-4606-75C7B67AF0C0}"/>
              </a:ext>
            </a:extLst>
          </p:cNvPr>
          <p:cNvSpPr/>
          <p:nvPr/>
        </p:nvSpPr>
        <p:spPr>
          <a:xfrm>
            <a:off x="5924551" y="3899407"/>
            <a:ext cx="1191754" cy="1369765"/>
          </a:xfrm>
          <a:prstGeom prst="wedgeRectCallout">
            <a:avLst>
              <a:gd name="adj1" fmla="val -71695"/>
              <a:gd name="adj2" fmla="val -53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a:solidFill>
                  <a:schemeClr val="tx2"/>
                </a:solidFill>
                <a:latin typeface="Meiryo UI" panose="020B0604030504040204" pitchFamily="50" charset="-128"/>
                <a:ea typeface="Meiryo UI" panose="020B0604030504040204" pitchFamily="50" charset="-128"/>
              </a:rPr>
              <a:t>当該技術やサービスが模倣困難である理由を記載ください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特に、</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特許等を保有している場合には記載してください</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R="0" lvl="0" algn="l" defTabSz="742950" rtl="0" eaLnBrk="1" fontAlgn="auto" latinLnBrk="0" hangingPunct="1">
              <a:lnSpc>
                <a:spcPct val="100000"/>
              </a:lnSpc>
              <a:spcBef>
                <a:spcPts val="0"/>
              </a:spcBef>
              <a:spcAft>
                <a:spcPts val="0"/>
              </a:spcAft>
              <a:buClrTx/>
              <a:buSzTx/>
              <a:tabLst/>
              <a:defRPr/>
            </a:pP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類似技術の開発には</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億円規模の投資が必要である</a:t>
            </a:r>
          </a:p>
        </p:txBody>
      </p:sp>
      <p:sp>
        <p:nvSpPr>
          <p:cNvPr id="9" name="吹き出し: 四角形 8">
            <a:extLst>
              <a:ext uri="{FF2B5EF4-FFF2-40B4-BE49-F238E27FC236}">
                <a16:creationId xmlns:a16="http://schemas.microsoft.com/office/drawing/2014/main" id="{10DA2297-A045-350C-4BAC-C54EB339B4F2}"/>
              </a:ext>
            </a:extLst>
          </p:cNvPr>
          <p:cNvSpPr/>
          <p:nvPr/>
        </p:nvSpPr>
        <p:spPr>
          <a:xfrm>
            <a:off x="5924551" y="2308021"/>
            <a:ext cx="1191754" cy="1131586"/>
          </a:xfrm>
          <a:prstGeom prst="wedgeRectCallout">
            <a:avLst>
              <a:gd name="adj1" fmla="val -71896"/>
              <a:gd name="adj2" fmla="val -370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a:solidFill>
                  <a:schemeClr val="tx2"/>
                </a:solidFill>
                <a:latin typeface="Meiryo UI" panose="020B0604030504040204" pitchFamily="50" charset="-128"/>
                <a:ea typeface="Meiryo UI" panose="020B0604030504040204" pitchFamily="50" charset="-128"/>
              </a:rPr>
              <a:t>当該技術やサービスが提供する価値を記載ください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R="0" lvl="0" algn="l" defTabSz="742950" rtl="0" eaLnBrk="1" fontAlgn="auto" latinLnBrk="0" hangingPunct="1">
              <a:lnSpc>
                <a:spcPct val="100000"/>
              </a:lnSpc>
              <a:spcAft>
                <a:spcPts val="0"/>
              </a:spcAft>
              <a:buClrTx/>
              <a:buSzTx/>
              <a:tabLst/>
              <a:defRPr/>
            </a:pP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 </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送電効率を</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00">
                <a:solidFill>
                  <a:schemeClr val="tx2"/>
                </a:solidFill>
                <a:latin typeface="Meiryo UI" panose="020B0604030504040204" pitchFamily="50" charset="-128"/>
                <a:ea typeface="Meiryo UI" panose="020B0604030504040204" pitchFamily="50" charset="-128"/>
              </a:rPr>
              <a:t>向上し</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、寒冷地にも適した技術である</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p:txBody>
      </p:sp>
      <p:sp>
        <p:nvSpPr>
          <p:cNvPr id="10" name="吹き出し: 四角形 9">
            <a:extLst>
              <a:ext uri="{FF2B5EF4-FFF2-40B4-BE49-F238E27FC236}">
                <a16:creationId xmlns:a16="http://schemas.microsoft.com/office/drawing/2014/main" id="{4AAAC17A-1B9D-6837-2506-29049FBA36F3}"/>
              </a:ext>
            </a:extLst>
          </p:cNvPr>
          <p:cNvSpPr/>
          <p:nvPr/>
        </p:nvSpPr>
        <p:spPr>
          <a:xfrm>
            <a:off x="8204101" y="2308021"/>
            <a:ext cx="1116000" cy="1120979"/>
          </a:xfrm>
          <a:prstGeom prst="wedgeRectCallout">
            <a:avLst>
              <a:gd name="adj1" fmla="val -71100"/>
              <a:gd name="adj2" fmla="val -144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a:solidFill>
                  <a:schemeClr val="tx2"/>
                </a:solidFill>
                <a:latin typeface="Meiryo UI" panose="020B0604030504040204" pitchFamily="50" charset="-128"/>
                <a:ea typeface="Meiryo UI" panose="020B0604030504040204" pitchFamily="50" charset="-128"/>
              </a:rPr>
              <a:t>価値が希少である理由を記載ください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R="0" lvl="0" algn="l" defTabSz="742950" rtl="0" eaLnBrk="1" fontAlgn="auto" latinLnBrk="0" hangingPunct="1">
              <a:lnSpc>
                <a:spcPct val="100000"/>
              </a:lnSpc>
              <a:spcAft>
                <a:spcPts val="0"/>
              </a:spcAft>
              <a:buClrTx/>
              <a:buSzTx/>
              <a:tabLst/>
              <a:defRPr/>
            </a:pP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類似技術を保有する企業は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国におらず、現地</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競合がほぼ存在しない</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p:txBody>
      </p:sp>
      <p:sp>
        <p:nvSpPr>
          <p:cNvPr id="13" name="吹き出し: 四角形 12">
            <a:extLst>
              <a:ext uri="{FF2B5EF4-FFF2-40B4-BE49-F238E27FC236}">
                <a16:creationId xmlns:a16="http://schemas.microsoft.com/office/drawing/2014/main" id="{E8AC85D6-ACE4-9623-3AB5-DF7F32A662FF}"/>
              </a:ext>
            </a:extLst>
          </p:cNvPr>
          <p:cNvSpPr/>
          <p:nvPr/>
        </p:nvSpPr>
        <p:spPr>
          <a:xfrm>
            <a:off x="8001493" y="3899407"/>
            <a:ext cx="1330304" cy="1313820"/>
          </a:xfrm>
          <a:prstGeom prst="wedgeRectCallout">
            <a:avLst>
              <a:gd name="adj1" fmla="val -62486"/>
              <a:gd name="adj2" fmla="val -713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R="0" lvl="0" algn="l" defTabSz="742950" rtl="0" eaLnBrk="1" fontAlgn="auto" latinLnBrk="0" hangingPunct="1">
              <a:lnSpc>
                <a:spcPct val="100000"/>
              </a:lnSpc>
              <a:spcBef>
                <a:spcPts val="0"/>
              </a:spcBef>
              <a:spcAft>
                <a:spcPts val="0"/>
              </a:spcAft>
              <a:buClrTx/>
              <a:buSzTx/>
              <a:tabLst/>
              <a:defRPr/>
            </a:pP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技術の強みを活かせる組織体制・環境が整っているか記載ください</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R="0" lvl="0" algn="l" defTabSz="742950" rtl="0" eaLnBrk="1" fontAlgn="auto" latinLnBrk="0" hangingPunct="1">
              <a:lnSpc>
                <a:spcPct val="100000"/>
              </a:lnSpc>
              <a:spcAft>
                <a:spcPts val="0"/>
              </a:spcAft>
              <a:buClrTx/>
              <a:buSzTx/>
              <a:tabLst/>
              <a:defRPr/>
            </a:pP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生産拠点を複数有し、体制が安定して</a:t>
            </a:r>
            <a:r>
              <a:rPr kumimoji="1" lang="ja-JP" altLang="en-US" sz="1000">
                <a:solidFill>
                  <a:schemeClr val="tx2"/>
                </a:solidFill>
                <a:latin typeface="Meiryo UI" panose="020B0604030504040204" pitchFamily="50" charset="-128"/>
                <a:ea typeface="Meiryo UI" panose="020B0604030504040204" pitchFamily="50" charset="-128"/>
              </a:rPr>
              <a:t>いることに加え</a:t>
            </a:r>
            <a:r>
              <a:rPr kumimoji="1" lang="ja-JP" altLang="en-US"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国に資機材調達パートナーを保有している</a:t>
            </a:r>
            <a:endParaRPr kumimoji="1" lang="en-US" altLang="ja-JP" sz="10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p:txBody>
      </p:sp>
      <p:sp>
        <p:nvSpPr>
          <p:cNvPr id="14" name="正方形/長方形 13">
            <a:extLst>
              <a:ext uri="{FF2B5EF4-FFF2-40B4-BE49-F238E27FC236}">
                <a16:creationId xmlns:a16="http://schemas.microsoft.com/office/drawing/2014/main" id="{0D6C52DC-A453-592D-FC90-B784DB45A267}"/>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28212782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EC0DBB30-6546-D170-7111-4E69E5047B5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D068D0E-9FC9-F11C-21D3-0C9B947BDBD3}"/>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x/x</a:t>
            </a:r>
            <a:endParaRPr kumimoji="1" lang="en-GB"/>
          </a:p>
        </p:txBody>
      </p:sp>
      <p:sp>
        <p:nvSpPr>
          <p:cNvPr id="3" name="正方形/長方形 2">
            <a:extLst>
              <a:ext uri="{FF2B5EF4-FFF2-40B4-BE49-F238E27FC236}">
                <a16:creationId xmlns:a16="http://schemas.microsoft.com/office/drawing/2014/main" id="{D4D2A99A-5487-8573-EA8D-29AAFD5AFF8B}"/>
              </a:ext>
            </a:extLst>
          </p:cNvPr>
          <p:cNvSpPr/>
          <p:nvPr/>
        </p:nvSpPr>
        <p:spPr>
          <a:xfrm>
            <a:off x="510775"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市場分析</a:t>
            </a:r>
          </a:p>
        </p:txBody>
      </p:sp>
      <p:sp>
        <p:nvSpPr>
          <p:cNvPr id="46" name="テキスト プレースホルダー 2">
            <a:extLst>
              <a:ext uri="{FF2B5EF4-FFF2-40B4-BE49-F238E27FC236}">
                <a16:creationId xmlns:a16="http://schemas.microsoft.com/office/drawing/2014/main" id="{D28D4524-11A2-C07A-C110-6386DC390AFF}"/>
              </a:ext>
            </a:extLst>
          </p:cNvPr>
          <p:cNvSpPr txBox="1">
            <a:spLocks/>
          </p:cNvSpPr>
          <p:nvPr/>
        </p:nvSpPr>
        <p:spPr>
          <a:xfrm>
            <a:off x="512291" y="1845251"/>
            <a:ext cx="4291977" cy="1294165"/>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（文章による補足はこちらに記載）</a:t>
            </a:r>
            <a:endParaRPr kumimoji="1" lang="en-US" altLang="ja-JP" sz="1050"/>
          </a:p>
        </p:txBody>
      </p:sp>
      <p:sp>
        <p:nvSpPr>
          <p:cNvPr id="48" name="正方形/長方形 47">
            <a:extLst>
              <a:ext uri="{FF2B5EF4-FFF2-40B4-BE49-F238E27FC236}">
                <a16:creationId xmlns:a16="http://schemas.microsoft.com/office/drawing/2014/main" id="{8EF86A7C-965F-6326-2C52-CAE928C039DC}"/>
              </a:ext>
            </a:extLst>
          </p:cNvPr>
          <p:cNvSpPr/>
          <p:nvPr/>
        </p:nvSpPr>
        <p:spPr>
          <a:xfrm>
            <a:off x="5102509"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競合分析</a:t>
            </a:r>
          </a:p>
        </p:txBody>
      </p:sp>
      <p:sp>
        <p:nvSpPr>
          <p:cNvPr id="6" name="正方形/長方形 5">
            <a:extLst>
              <a:ext uri="{FF2B5EF4-FFF2-40B4-BE49-F238E27FC236}">
                <a16:creationId xmlns:a16="http://schemas.microsoft.com/office/drawing/2014/main" id="{2175D068-6358-9F35-212E-EFF724323C3E}"/>
              </a:ext>
            </a:extLst>
          </p:cNvPr>
          <p:cNvSpPr/>
          <p:nvPr/>
        </p:nvSpPr>
        <p:spPr>
          <a:xfrm>
            <a:off x="5099972" y="1837933"/>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A</a:t>
            </a:r>
          </a:p>
        </p:txBody>
      </p:sp>
      <p:sp>
        <p:nvSpPr>
          <p:cNvPr id="7" name="正方形/長方形 6">
            <a:extLst>
              <a:ext uri="{FF2B5EF4-FFF2-40B4-BE49-F238E27FC236}">
                <a16:creationId xmlns:a16="http://schemas.microsoft.com/office/drawing/2014/main" id="{21094016-C0FC-CAA1-B7EA-3C03B0713847}"/>
              </a:ext>
            </a:extLst>
          </p:cNvPr>
          <p:cNvSpPr/>
          <p:nvPr/>
        </p:nvSpPr>
        <p:spPr>
          <a:xfrm>
            <a:off x="5099972" y="3012748"/>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B</a:t>
            </a:r>
          </a:p>
        </p:txBody>
      </p:sp>
      <p:sp>
        <p:nvSpPr>
          <p:cNvPr id="8" name="正方形/長方形 7">
            <a:extLst>
              <a:ext uri="{FF2B5EF4-FFF2-40B4-BE49-F238E27FC236}">
                <a16:creationId xmlns:a16="http://schemas.microsoft.com/office/drawing/2014/main" id="{2E6CC649-7563-DB56-F3C5-249EC23DC10D}"/>
              </a:ext>
            </a:extLst>
          </p:cNvPr>
          <p:cNvSpPr/>
          <p:nvPr/>
        </p:nvSpPr>
        <p:spPr>
          <a:xfrm>
            <a:off x="5099972" y="4187563"/>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C</a:t>
            </a:r>
          </a:p>
        </p:txBody>
      </p:sp>
      <p:sp>
        <p:nvSpPr>
          <p:cNvPr id="9" name="正方形/長方形 8">
            <a:extLst>
              <a:ext uri="{FF2B5EF4-FFF2-40B4-BE49-F238E27FC236}">
                <a16:creationId xmlns:a16="http://schemas.microsoft.com/office/drawing/2014/main" id="{C6A13686-EBEA-F676-663E-EE9CB421191B}"/>
              </a:ext>
            </a:extLst>
          </p:cNvPr>
          <p:cNvSpPr/>
          <p:nvPr/>
        </p:nvSpPr>
        <p:spPr>
          <a:xfrm>
            <a:off x="5099972" y="5362378"/>
            <a:ext cx="894840" cy="1127864"/>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企業</a:t>
            </a:r>
            <a:r>
              <a:rPr kumimoji="1" lang="en-US" altLang="ja-JP" sz="1200" b="1">
                <a:solidFill>
                  <a:schemeClr val="tx2"/>
                </a:solidFill>
                <a:latin typeface="Meiryo UI" panose="020B0604030504040204" pitchFamily="50" charset="-128"/>
                <a:ea typeface="Meiryo UI" panose="020B0604030504040204" pitchFamily="50" charset="-128"/>
              </a:rPr>
              <a:t>D</a:t>
            </a:r>
          </a:p>
        </p:txBody>
      </p:sp>
      <p:sp>
        <p:nvSpPr>
          <p:cNvPr id="10" name="正方形/長方形 9">
            <a:extLst>
              <a:ext uri="{FF2B5EF4-FFF2-40B4-BE49-F238E27FC236}">
                <a16:creationId xmlns:a16="http://schemas.microsoft.com/office/drawing/2014/main" id="{BD687BB6-3BB7-1974-0FEA-ACB0B3D6EEC5}"/>
              </a:ext>
            </a:extLst>
          </p:cNvPr>
          <p:cNvSpPr/>
          <p:nvPr/>
        </p:nvSpPr>
        <p:spPr>
          <a:xfrm>
            <a:off x="6041967" y="1837933"/>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1" name="正方形/長方形 10">
            <a:extLst>
              <a:ext uri="{FF2B5EF4-FFF2-40B4-BE49-F238E27FC236}">
                <a16:creationId xmlns:a16="http://schemas.microsoft.com/office/drawing/2014/main" id="{448CF4CF-F8FB-F760-C76B-4B3CB47066C3}"/>
              </a:ext>
            </a:extLst>
          </p:cNvPr>
          <p:cNvSpPr/>
          <p:nvPr/>
        </p:nvSpPr>
        <p:spPr>
          <a:xfrm>
            <a:off x="6041967" y="3012748"/>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2" name="正方形/長方形 11">
            <a:extLst>
              <a:ext uri="{FF2B5EF4-FFF2-40B4-BE49-F238E27FC236}">
                <a16:creationId xmlns:a16="http://schemas.microsoft.com/office/drawing/2014/main" id="{8A5C88FB-8417-2C9C-2F40-9D7FEE2DC018}"/>
              </a:ext>
            </a:extLst>
          </p:cNvPr>
          <p:cNvSpPr/>
          <p:nvPr/>
        </p:nvSpPr>
        <p:spPr>
          <a:xfrm>
            <a:off x="6041967" y="4187563"/>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正方形/長方形 12">
            <a:extLst>
              <a:ext uri="{FF2B5EF4-FFF2-40B4-BE49-F238E27FC236}">
                <a16:creationId xmlns:a16="http://schemas.microsoft.com/office/drawing/2014/main" id="{5D60FADA-8F16-9816-361F-4C102C07ABC0}"/>
              </a:ext>
            </a:extLst>
          </p:cNvPr>
          <p:cNvSpPr/>
          <p:nvPr/>
        </p:nvSpPr>
        <p:spPr>
          <a:xfrm>
            <a:off x="6041967" y="5362378"/>
            <a:ext cx="3345895" cy="1127864"/>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cxnSp>
        <p:nvCxnSpPr>
          <p:cNvPr id="15" name="直線コネクタ 14">
            <a:extLst>
              <a:ext uri="{FF2B5EF4-FFF2-40B4-BE49-F238E27FC236}">
                <a16:creationId xmlns:a16="http://schemas.microsoft.com/office/drawing/2014/main" id="{1EDBF065-08FC-575C-CE3B-859B989245ED}"/>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nvGrpSpPr>
          <p:cNvPr id="55" name="グループ化 54">
            <a:extLst>
              <a:ext uri="{FF2B5EF4-FFF2-40B4-BE49-F238E27FC236}">
                <a16:creationId xmlns:a16="http://schemas.microsoft.com/office/drawing/2014/main" id="{EF4B7630-F733-21B6-8387-C5F0D811FD8D}"/>
              </a:ext>
            </a:extLst>
          </p:cNvPr>
          <p:cNvGrpSpPr/>
          <p:nvPr/>
        </p:nvGrpSpPr>
        <p:grpSpPr>
          <a:xfrm>
            <a:off x="407857" y="3543297"/>
            <a:ext cx="4617556" cy="3046280"/>
            <a:chOff x="546045" y="3482285"/>
            <a:chExt cx="4526516" cy="2908487"/>
          </a:xfrm>
        </p:grpSpPr>
        <p:sp>
          <p:nvSpPr>
            <p:cNvPr id="16" name="テキスト ボックス 15">
              <a:extLst>
                <a:ext uri="{FF2B5EF4-FFF2-40B4-BE49-F238E27FC236}">
                  <a16:creationId xmlns:a16="http://schemas.microsoft.com/office/drawing/2014/main" id="{5D634B57-DCED-C936-397E-5DC65AA5650F}"/>
                </a:ext>
              </a:extLst>
            </p:cNvPr>
            <p:cNvSpPr txBox="1"/>
            <p:nvPr/>
          </p:nvSpPr>
          <p:spPr>
            <a:xfrm>
              <a:off x="563220" y="494837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7" name="テキスト ボックス 16">
              <a:extLst>
                <a:ext uri="{FF2B5EF4-FFF2-40B4-BE49-F238E27FC236}">
                  <a16:creationId xmlns:a16="http://schemas.microsoft.com/office/drawing/2014/main" id="{D131855A-B4D2-CFAA-0369-9F30ABD298FB}"/>
                </a:ext>
              </a:extLst>
            </p:cNvPr>
            <p:cNvSpPr txBox="1"/>
            <p:nvPr/>
          </p:nvSpPr>
          <p:spPr>
            <a:xfrm>
              <a:off x="563220" y="3925654"/>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6F0331B0-AB8E-7E2C-8CD4-D83884BF95E6}"/>
                </a:ext>
              </a:extLst>
            </p:cNvPr>
            <p:cNvSpPr/>
            <p:nvPr/>
          </p:nvSpPr>
          <p:spPr>
            <a:xfrm>
              <a:off x="1792097"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対象業界の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市場規模</a:t>
              </a:r>
            </a:p>
          </p:txBody>
        </p:sp>
        <p:cxnSp>
          <p:nvCxnSpPr>
            <p:cNvPr id="19" name="直線矢印コネクタ 18">
              <a:extLst>
                <a:ext uri="{FF2B5EF4-FFF2-40B4-BE49-F238E27FC236}">
                  <a16:creationId xmlns:a16="http://schemas.microsoft.com/office/drawing/2014/main" id="{99318601-C080-495D-5057-D2889EB64895}"/>
                </a:ext>
              </a:extLst>
            </p:cNvPr>
            <p:cNvCxnSpPr>
              <a:cxnSpLocks/>
            </p:cNvCxnSpPr>
            <p:nvPr/>
          </p:nvCxnSpPr>
          <p:spPr>
            <a:xfrm>
              <a:off x="1005266" y="6088213"/>
              <a:ext cx="3318378" cy="1"/>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20" name="直線矢印コネクタ 19">
              <a:extLst>
                <a:ext uri="{FF2B5EF4-FFF2-40B4-BE49-F238E27FC236}">
                  <a16:creationId xmlns:a16="http://schemas.microsoft.com/office/drawing/2014/main" id="{BC5411D2-2F83-CE66-CB57-DB51EC1727F0}"/>
                </a:ext>
              </a:extLst>
            </p:cNvPr>
            <p:cNvCxnSpPr>
              <a:cxnSpLocks/>
            </p:cNvCxnSpPr>
            <p:nvPr/>
          </p:nvCxnSpPr>
          <p:spPr>
            <a:xfrm flipV="1">
              <a:off x="1005266"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2B124BB5-D2FC-826A-1439-AACA325946D3}"/>
                </a:ext>
              </a:extLst>
            </p:cNvPr>
            <p:cNvSpPr txBox="1"/>
            <p:nvPr/>
          </p:nvSpPr>
          <p:spPr>
            <a:xfrm>
              <a:off x="546045" y="3679813"/>
              <a:ext cx="951893" cy="145486"/>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自社売上</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endParaRPr kumimoji="1" lang="en-US" altLang="ja-JP" sz="1000">
                <a:solidFill>
                  <a:schemeClr val="tx2"/>
                </a:solidFill>
                <a:latin typeface="Meiryo UI" panose="020B0604030504040204" pitchFamily="50" charset="-128"/>
                <a:ea typeface="Meiryo UI" panose="020B0604030504040204" pitchFamily="50" charset="-128"/>
              </a:endParaRPr>
            </a:p>
          </p:txBody>
        </p:sp>
        <p:cxnSp>
          <p:nvCxnSpPr>
            <p:cNvPr id="22" name="直線矢印コネクタ 21">
              <a:extLst>
                <a:ext uri="{FF2B5EF4-FFF2-40B4-BE49-F238E27FC236}">
                  <a16:creationId xmlns:a16="http://schemas.microsoft.com/office/drawing/2014/main" id="{567E434F-7A48-27E2-688E-4901AB30CDBB}"/>
                </a:ext>
              </a:extLst>
            </p:cNvPr>
            <p:cNvCxnSpPr>
              <a:cxnSpLocks/>
            </p:cNvCxnSpPr>
            <p:nvPr/>
          </p:nvCxnSpPr>
          <p:spPr>
            <a:xfrm flipV="1">
              <a:off x="2388843"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23" name="テキスト ボックス 22">
              <a:extLst>
                <a:ext uri="{FF2B5EF4-FFF2-40B4-BE49-F238E27FC236}">
                  <a16:creationId xmlns:a16="http://schemas.microsoft.com/office/drawing/2014/main" id="{B2351C8C-23E0-FF37-1E56-FDD0B93974F6}"/>
                </a:ext>
              </a:extLst>
            </p:cNvPr>
            <p:cNvSpPr txBox="1"/>
            <p:nvPr/>
          </p:nvSpPr>
          <p:spPr>
            <a:xfrm>
              <a:off x="1972556"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2026</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24" name="直線矢印コネクタ 23">
              <a:extLst>
                <a:ext uri="{FF2B5EF4-FFF2-40B4-BE49-F238E27FC236}">
                  <a16:creationId xmlns:a16="http://schemas.microsoft.com/office/drawing/2014/main" id="{63635113-6CA1-EC21-A09B-79E52CD7FB70}"/>
                </a:ext>
              </a:extLst>
            </p:cNvPr>
            <p:cNvCxnSpPr>
              <a:cxnSpLocks/>
            </p:cNvCxnSpPr>
            <p:nvPr/>
          </p:nvCxnSpPr>
          <p:spPr>
            <a:xfrm flipV="1">
              <a:off x="2678716" y="5107416"/>
              <a:ext cx="635947" cy="5146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25" name="直線矢印コネクタ 24">
              <a:extLst>
                <a:ext uri="{FF2B5EF4-FFF2-40B4-BE49-F238E27FC236}">
                  <a16:creationId xmlns:a16="http://schemas.microsoft.com/office/drawing/2014/main" id="{583D9CB1-BD6F-BD18-3EE8-402072AFC99B}"/>
                </a:ext>
              </a:extLst>
            </p:cNvPr>
            <p:cNvCxnSpPr>
              <a:cxnSpLocks/>
            </p:cNvCxnSpPr>
            <p:nvPr/>
          </p:nvCxnSpPr>
          <p:spPr>
            <a:xfrm>
              <a:off x="1214723" y="5097284"/>
              <a:ext cx="1463992" cy="61594"/>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sp>
          <p:nvSpPr>
            <p:cNvPr id="26" name="テキスト ボックス 25">
              <a:extLst>
                <a:ext uri="{FF2B5EF4-FFF2-40B4-BE49-F238E27FC236}">
                  <a16:creationId xmlns:a16="http://schemas.microsoft.com/office/drawing/2014/main" id="{14C44B8A-911D-E6F3-E7BC-052BF0F03A51}"/>
                </a:ext>
              </a:extLst>
            </p:cNvPr>
            <p:cNvSpPr txBox="1"/>
            <p:nvPr/>
          </p:nvSpPr>
          <p:spPr>
            <a:xfrm>
              <a:off x="76546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2023</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29" name="テキスト ボックス 28">
              <a:extLst>
                <a:ext uri="{FF2B5EF4-FFF2-40B4-BE49-F238E27FC236}">
                  <a16:creationId xmlns:a16="http://schemas.microsoft.com/office/drawing/2014/main" id="{EB65CD42-7006-286D-2AB8-A8EDC99DB5AE}"/>
                </a:ext>
              </a:extLst>
            </p:cNvPr>
            <p:cNvSpPr txBox="1"/>
            <p:nvPr/>
          </p:nvSpPr>
          <p:spPr>
            <a:xfrm>
              <a:off x="3909139"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2031</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0" name="直線矢印コネクタ 29">
              <a:extLst>
                <a:ext uri="{FF2B5EF4-FFF2-40B4-BE49-F238E27FC236}">
                  <a16:creationId xmlns:a16="http://schemas.microsoft.com/office/drawing/2014/main" id="{9C525CF7-5A77-1D2A-B39B-AA836E723398}"/>
                </a:ext>
              </a:extLst>
            </p:cNvPr>
            <p:cNvCxnSpPr>
              <a:cxnSpLocks/>
            </p:cNvCxnSpPr>
            <p:nvPr/>
          </p:nvCxnSpPr>
          <p:spPr>
            <a:xfrm flipH="1" flipV="1">
              <a:off x="1005266" y="5080941"/>
              <a:ext cx="3323640" cy="0"/>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31" name="直線矢印コネクタ 30">
              <a:extLst>
                <a:ext uri="{FF2B5EF4-FFF2-40B4-BE49-F238E27FC236}">
                  <a16:creationId xmlns:a16="http://schemas.microsoft.com/office/drawing/2014/main" id="{3AB5108F-CCFC-2ADB-1DDE-BA8A0256FFCF}"/>
                </a:ext>
              </a:extLst>
            </p:cNvPr>
            <p:cNvCxnSpPr>
              <a:cxnSpLocks/>
            </p:cNvCxnSpPr>
            <p:nvPr/>
          </p:nvCxnSpPr>
          <p:spPr>
            <a:xfrm flipV="1">
              <a:off x="1200185" y="4841930"/>
              <a:ext cx="1502678" cy="494979"/>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32" name="直線矢印コネクタ 31">
              <a:extLst>
                <a:ext uri="{FF2B5EF4-FFF2-40B4-BE49-F238E27FC236}">
                  <a16:creationId xmlns:a16="http://schemas.microsoft.com/office/drawing/2014/main" id="{ADCEEAD4-97D3-B6B0-F51F-C63C35265BAE}"/>
                </a:ext>
              </a:extLst>
            </p:cNvPr>
            <p:cNvCxnSpPr>
              <a:cxnSpLocks/>
            </p:cNvCxnSpPr>
            <p:nvPr/>
          </p:nvCxnSpPr>
          <p:spPr>
            <a:xfrm flipH="1" flipV="1">
              <a:off x="1005266" y="4055684"/>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3" name="正方形/長方形 32">
              <a:extLst>
                <a:ext uri="{FF2B5EF4-FFF2-40B4-BE49-F238E27FC236}">
                  <a16:creationId xmlns:a16="http://schemas.microsoft.com/office/drawing/2014/main" id="{5EE3728E-9D9C-34DB-7AD1-9929AAB1E400}"/>
                </a:ext>
              </a:extLst>
            </p:cNvPr>
            <p:cNvSpPr/>
            <p:nvPr/>
          </p:nvSpPr>
          <p:spPr>
            <a:xfrm>
              <a:off x="3056886" y="3482285"/>
              <a:ext cx="1007486" cy="277104"/>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00">
                  <a:solidFill>
                    <a:schemeClr val="tx2"/>
                  </a:solidFill>
                  <a:latin typeface="Meiryo UI" panose="020B0604030504040204" pitchFamily="50" charset="-128"/>
                  <a:ea typeface="Meiryo UI" panose="020B0604030504040204" pitchFamily="50" charset="-128"/>
                </a:rPr>
                <a:t>当社の</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事業売上高</a:t>
              </a:r>
            </a:p>
          </p:txBody>
        </p:sp>
        <p:cxnSp>
          <p:nvCxnSpPr>
            <p:cNvPr id="34" name="直線矢印コネクタ 33">
              <a:extLst>
                <a:ext uri="{FF2B5EF4-FFF2-40B4-BE49-F238E27FC236}">
                  <a16:creationId xmlns:a16="http://schemas.microsoft.com/office/drawing/2014/main" id="{E41D9DB6-3500-2626-8899-C8357E3E857B}"/>
                </a:ext>
              </a:extLst>
            </p:cNvPr>
            <p:cNvCxnSpPr>
              <a:cxnSpLocks/>
            </p:cNvCxnSpPr>
            <p:nvPr/>
          </p:nvCxnSpPr>
          <p:spPr>
            <a:xfrm flipV="1">
              <a:off x="3314665" y="3925654"/>
              <a:ext cx="0" cy="2147058"/>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36" name="テキスト ボックス 35">
              <a:extLst>
                <a:ext uri="{FF2B5EF4-FFF2-40B4-BE49-F238E27FC236}">
                  <a16:creationId xmlns:a16="http://schemas.microsoft.com/office/drawing/2014/main" id="{3F12543E-739E-88A3-9659-36F276CE47A9}"/>
                </a:ext>
              </a:extLst>
            </p:cNvPr>
            <p:cNvSpPr txBox="1"/>
            <p:nvPr/>
          </p:nvSpPr>
          <p:spPr>
            <a:xfrm>
              <a:off x="2904317" y="6090402"/>
              <a:ext cx="848229" cy="277104"/>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2028</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37" name="直線矢印コネクタ 36">
              <a:extLst>
                <a:ext uri="{FF2B5EF4-FFF2-40B4-BE49-F238E27FC236}">
                  <a16:creationId xmlns:a16="http://schemas.microsoft.com/office/drawing/2014/main" id="{DBE5B233-3F2F-828E-31B2-9479AC63722F}"/>
                </a:ext>
              </a:extLst>
            </p:cNvPr>
            <p:cNvCxnSpPr>
              <a:cxnSpLocks/>
            </p:cNvCxnSpPr>
            <p:nvPr/>
          </p:nvCxnSpPr>
          <p:spPr>
            <a:xfrm flipV="1">
              <a:off x="3328432" y="4065100"/>
              <a:ext cx="995212" cy="1042316"/>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B7486263-B928-DD3D-30F0-D73740455B3D}"/>
                </a:ext>
              </a:extLst>
            </p:cNvPr>
            <p:cNvCxnSpPr>
              <a:cxnSpLocks/>
            </p:cNvCxnSpPr>
            <p:nvPr/>
          </p:nvCxnSpPr>
          <p:spPr>
            <a:xfrm flipV="1">
              <a:off x="2688967" y="4509933"/>
              <a:ext cx="1623154" cy="335043"/>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40" name="直線矢印コネクタ 39">
              <a:extLst>
                <a:ext uri="{FF2B5EF4-FFF2-40B4-BE49-F238E27FC236}">
                  <a16:creationId xmlns:a16="http://schemas.microsoft.com/office/drawing/2014/main" id="{65211A40-FA49-0570-7849-95D6C54BEAE1}"/>
                </a:ext>
              </a:extLst>
            </p:cNvPr>
            <p:cNvCxnSpPr>
              <a:cxnSpLocks/>
            </p:cNvCxnSpPr>
            <p:nvPr/>
          </p:nvCxnSpPr>
          <p:spPr>
            <a:xfrm flipV="1">
              <a:off x="4323644" y="3925654"/>
              <a:ext cx="0" cy="2162560"/>
            </a:xfrm>
            <a:prstGeom prst="straightConnector1">
              <a:avLst/>
            </a:prstGeom>
            <a:ln w="28575" cap="rnd">
              <a:solidFill>
                <a:schemeClr val="tx1">
                  <a:lumMod val="60000"/>
                  <a:lumOff val="40000"/>
                </a:schemeClr>
              </a:solidFill>
              <a:prstDash val="solid"/>
              <a:round/>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41" name="テキスト ボックス 40">
              <a:extLst>
                <a:ext uri="{FF2B5EF4-FFF2-40B4-BE49-F238E27FC236}">
                  <a16:creationId xmlns:a16="http://schemas.microsoft.com/office/drawing/2014/main" id="{82A465F9-90BD-3BF0-E720-1195CCA09141}"/>
                </a:ext>
              </a:extLst>
            </p:cNvPr>
            <p:cNvSpPr txBox="1"/>
            <p:nvPr/>
          </p:nvSpPr>
          <p:spPr>
            <a:xfrm>
              <a:off x="3805141" y="3685852"/>
              <a:ext cx="1020769" cy="15274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ja-JP" altLang="en-US" sz="1000">
                  <a:solidFill>
                    <a:schemeClr val="tx2"/>
                  </a:solidFill>
                  <a:latin typeface="Meiryo UI" panose="020B0604030504040204" pitchFamily="50" charset="-128"/>
                  <a:ea typeface="Meiryo UI" panose="020B0604030504040204" pitchFamily="50" charset="-128"/>
                </a:rPr>
                <a:t>市場規模</a:t>
              </a:r>
              <a:endParaRPr kumimoji="1" lang="en-US" altLang="ja-JP" sz="1000">
                <a:solidFill>
                  <a:schemeClr val="tx2"/>
                </a:solidFill>
                <a:latin typeface="Meiryo UI" panose="020B0604030504040204" pitchFamily="50" charset="-128"/>
                <a:ea typeface="Meiryo UI" panose="020B0604030504040204" pitchFamily="50" charset="-128"/>
              </a:endParaRPr>
            </a:p>
            <a:p>
              <a:pPr algn="ctr"/>
              <a:r>
                <a:rPr kumimoji="1" lang="ja-JP" altLang="en-US" sz="1000">
                  <a:solidFill>
                    <a:schemeClr val="tx2"/>
                  </a:solidFill>
                  <a:latin typeface="Meiryo UI" panose="020B0604030504040204" pitchFamily="50" charset="-128"/>
                  <a:ea typeface="Meiryo UI" panose="020B0604030504040204" pitchFamily="50" charset="-128"/>
                </a:rPr>
                <a:t>単位：百万円</a:t>
              </a:r>
            </a:p>
          </p:txBody>
        </p:sp>
        <p:sp>
          <p:nvSpPr>
            <p:cNvPr id="42" name="テキスト ボックス 41">
              <a:extLst>
                <a:ext uri="{FF2B5EF4-FFF2-40B4-BE49-F238E27FC236}">
                  <a16:creationId xmlns:a16="http://schemas.microsoft.com/office/drawing/2014/main" id="{94356020-16DC-324B-E329-5FB8B263698A}"/>
                </a:ext>
              </a:extLst>
            </p:cNvPr>
            <p:cNvSpPr txBox="1"/>
            <p:nvPr/>
          </p:nvSpPr>
          <p:spPr>
            <a:xfrm>
              <a:off x="4400728" y="6067131"/>
              <a:ext cx="671833" cy="32364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年度</a:t>
              </a:r>
              <a:r>
                <a:rPr kumimoji="1" lang="en-US" altLang="ja-JP"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latin typeface="Meiryo UI" panose="020B0604030504040204" pitchFamily="50" charset="-128"/>
                <a:ea typeface="Meiryo UI" panose="020B0604030504040204" pitchFamily="50" charset="-128"/>
              </a:endParaRPr>
            </a:p>
          </p:txBody>
        </p:sp>
        <p:sp>
          <p:nvSpPr>
            <p:cNvPr id="43" name="テキスト ボックス 42">
              <a:extLst>
                <a:ext uri="{FF2B5EF4-FFF2-40B4-BE49-F238E27FC236}">
                  <a16:creationId xmlns:a16="http://schemas.microsoft.com/office/drawing/2014/main" id="{A1EE0497-106A-0B55-B9C4-677327495DC5}"/>
                </a:ext>
              </a:extLst>
            </p:cNvPr>
            <p:cNvSpPr txBox="1"/>
            <p:nvPr/>
          </p:nvSpPr>
          <p:spPr>
            <a:xfrm>
              <a:off x="4296522" y="4373636"/>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49" name="直線矢印コネクタ 48">
              <a:extLst>
                <a:ext uri="{FF2B5EF4-FFF2-40B4-BE49-F238E27FC236}">
                  <a16:creationId xmlns:a16="http://schemas.microsoft.com/office/drawing/2014/main" id="{A2FF4A8C-48ED-7AF9-13A0-570B94599684}"/>
                </a:ext>
              </a:extLst>
            </p:cNvPr>
            <p:cNvCxnSpPr>
              <a:cxnSpLocks/>
            </p:cNvCxnSpPr>
            <p:nvPr/>
          </p:nvCxnSpPr>
          <p:spPr>
            <a:xfrm flipH="1" flipV="1">
              <a:off x="1005266" y="449172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80F637A3-225B-8BE5-7586-5305C2E00C87}"/>
                </a:ext>
              </a:extLst>
            </p:cNvPr>
            <p:cNvCxnSpPr>
              <a:cxnSpLocks/>
            </p:cNvCxnSpPr>
            <p:nvPr/>
          </p:nvCxnSpPr>
          <p:spPr>
            <a:xfrm flipH="1" flipV="1">
              <a:off x="1005266" y="5339195"/>
              <a:ext cx="3323640" cy="9416"/>
            </a:xfrm>
            <a:prstGeom prst="straightConnector1">
              <a:avLst/>
            </a:prstGeom>
            <a:ln w="9525" cap="rnd">
              <a:solidFill>
                <a:schemeClr val="tx1">
                  <a:lumMod val="60000"/>
                  <a:lumOff val="40000"/>
                </a:schemeClr>
              </a:solidFill>
              <a:prstDash val="dash"/>
              <a:round/>
              <a:tailEnd type="none"/>
            </a:ln>
          </p:spPr>
          <p:style>
            <a:lnRef idx="1">
              <a:schemeClr val="accent1"/>
            </a:lnRef>
            <a:fillRef idx="0">
              <a:schemeClr val="accent1"/>
            </a:fillRef>
            <a:effectRef idx="0">
              <a:schemeClr val="accent1"/>
            </a:effectRef>
            <a:fontRef idx="minor">
              <a:schemeClr val="tx1"/>
            </a:fontRef>
          </p:style>
        </p:cxnSp>
        <p:sp>
          <p:nvSpPr>
            <p:cNvPr id="51" name="テキスト ボックス 50">
              <a:extLst>
                <a:ext uri="{FF2B5EF4-FFF2-40B4-BE49-F238E27FC236}">
                  <a16:creationId xmlns:a16="http://schemas.microsoft.com/office/drawing/2014/main" id="{8957A6D3-EA89-F773-9548-51B301DF8FCB}"/>
                </a:ext>
              </a:extLst>
            </p:cNvPr>
            <p:cNvSpPr txBox="1"/>
            <p:nvPr/>
          </p:nvSpPr>
          <p:spPr>
            <a:xfrm>
              <a:off x="4296522" y="5225239"/>
              <a:ext cx="458772" cy="25010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kumimoji="1" lang="en-US" altLang="ja-JP" sz="1000">
                  <a:solidFill>
                    <a:schemeClr val="tx2"/>
                  </a:solidFill>
                  <a:latin typeface="Meiryo UI" panose="020B0604030504040204" pitchFamily="50" charset="-128"/>
                  <a:ea typeface="Meiryo UI" panose="020B0604030504040204" pitchFamily="50" charset="-128"/>
                </a:rPr>
                <a:t>XXX</a:t>
              </a:r>
              <a:endParaRPr kumimoji="1" lang="ja-JP" altLang="en-US" sz="1000">
                <a:solidFill>
                  <a:schemeClr val="tx2"/>
                </a:solidFill>
                <a:latin typeface="Meiryo UI" panose="020B0604030504040204" pitchFamily="50" charset="-128"/>
                <a:ea typeface="Meiryo UI" panose="020B0604030504040204" pitchFamily="50" charset="-128"/>
              </a:endParaRPr>
            </a:p>
          </p:txBody>
        </p:sp>
        <p:cxnSp>
          <p:nvCxnSpPr>
            <p:cNvPr id="53" name="直線矢印コネクタ 52">
              <a:extLst>
                <a:ext uri="{FF2B5EF4-FFF2-40B4-BE49-F238E27FC236}">
                  <a16:creationId xmlns:a16="http://schemas.microsoft.com/office/drawing/2014/main" id="{A95050E6-10DE-812D-D369-C2B6D21D4A7D}"/>
                </a:ext>
              </a:extLst>
            </p:cNvPr>
            <p:cNvCxnSpPr>
              <a:cxnSpLocks/>
            </p:cNvCxnSpPr>
            <p:nvPr/>
          </p:nvCxnSpPr>
          <p:spPr>
            <a:xfrm>
              <a:off x="2772283" y="3621987"/>
              <a:ext cx="385528" cy="0"/>
            </a:xfrm>
            <a:prstGeom prst="straightConnector1">
              <a:avLst/>
            </a:prstGeom>
            <a:ln w="9525" cap="rnd">
              <a:solidFill>
                <a:schemeClr val="tx1"/>
              </a:solidFill>
              <a:prstDash val="solid"/>
              <a:round/>
            </a:ln>
          </p:spPr>
          <p:style>
            <a:lnRef idx="1">
              <a:schemeClr val="accent1"/>
            </a:lnRef>
            <a:fillRef idx="0">
              <a:schemeClr val="accent1"/>
            </a:fillRef>
            <a:effectRef idx="0">
              <a:schemeClr val="accent1"/>
            </a:effectRef>
            <a:fontRef idx="minor">
              <a:schemeClr val="tx1"/>
            </a:fontRef>
          </p:style>
        </p:cxnSp>
        <p:cxnSp>
          <p:nvCxnSpPr>
            <p:cNvPr id="52" name="直線矢印コネクタ 51">
              <a:extLst>
                <a:ext uri="{FF2B5EF4-FFF2-40B4-BE49-F238E27FC236}">
                  <a16:creationId xmlns:a16="http://schemas.microsoft.com/office/drawing/2014/main" id="{5EDA0831-1855-14A8-B08A-5F82465A34E4}"/>
                </a:ext>
              </a:extLst>
            </p:cNvPr>
            <p:cNvCxnSpPr>
              <a:cxnSpLocks/>
            </p:cNvCxnSpPr>
            <p:nvPr/>
          </p:nvCxnSpPr>
          <p:spPr>
            <a:xfrm>
              <a:off x="1472139" y="3621987"/>
              <a:ext cx="433766" cy="0"/>
            </a:xfrm>
            <a:prstGeom prst="straightConnector1">
              <a:avLst/>
            </a:prstGeom>
            <a:ln w="28575" cap="rnd">
              <a:solidFill>
                <a:schemeClr val="bg2"/>
              </a:solidFill>
              <a:prstDash val="solid"/>
              <a:round/>
            </a:ln>
          </p:spPr>
          <p:style>
            <a:lnRef idx="1">
              <a:schemeClr val="accent1"/>
            </a:lnRef>
            <a:fillRef idx="0">
              <a:schemeClr val="accent1"/>
            </a:fillRef>
            <a:effectRef idx="0">
              <a:schemeClr val="accent1"/>
            </a:effectRef>
            <a:fontRef idx="minor">
              <a:schemeClr val="tx1"/>
            </a:fontRef>
          </p:style>
        </p:cxnSp>
      </p:grpSp>
      <p:sp>
        <p:nvSpPr>
          <p:cNvPr id="27" name="吹き出し: 四角形 26">
            <a:extLst>
              <a:ext uri="{FF2B5EF4-FFF2-40B4-BE49-F238E27FC236}">
                <a16:creationId xmlns:a16="http://schemas.microsoft.com/office/drawing/2014/main" id="{01CC211F-89DE-C864-A1F9-CD5102055047}"/>
              </a:ext>
            </a:extLst>
          </p:cNvPr>
          <p:cNvSpPr/>
          <p:nvPr/>
        </p:nvSpPr>
        <p:spPr>
          <a:xfrm>
            <a:off x="959412" y="2154207"/>
            <a:ext cx="3883501" cy="1314153"/>
          </a:xfrm>
          <a:prstGeom prst="wedgeRectCallout">
            <a:avLst>
              <a:gd name="adj1" fmla="val -31861"/>
              <a:gd name="adj2" fmla="val -5684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実施国における市場全体の伸びと、補助事業による売上の伸びの見通しを下記のグラフ等で記載の上、説明してください。実施国における市場分析が困難な場合、グローバル市場の分析を記載してください。あくまでも応募時点の認識で構いません</a:t>
            </a:r>
            <a:endParaRPr kumimoji="1" lang="en-US" altLang="ja-JP" sz="1000">
              <a:solidFill>
                <a:schemeClr val="tx2"/>
              </a:solidFill>
            </a:endParaRPr>
          </a:p>
          <a:p>
            <a:pPr marL="171450" indent="-171450">
              <a:buFont typeface="Arial" panose="020B0604020202020204" pitchFamily="34" charset="0"/>
              <a:buChar char="•"/>
            </a:pPr>
            <a:r>
              <a:rPr kumimoji="1" lang="ja-JP" altLang="en-US" sz="1000" b="1">
                <a:solidFill>
                  <a:schemeClr val="tx2"/>
                </a:solidFill>
              </a:rPr>
              <a:t>実施国政府からの要請や重点政策、政府間の協力枠組み</a:t>
            </a:r>
            <a:r>
              <a:rPr kumimoji="1" lang="ja-JP" altLang="en-US" sz="1000">
                <a:solidFill>
                  <a:schemeClr val="tx2"/>
                </a:solidFill>
              </a:rPr>
              <a:t>など、実施国における特筆すべきニーズがある場合はこちらに併せて記載してください</a:t>
            </a:r>
            <a:r>
              <a:rPr kumimoji="1" lang="en-US" altLang="ja-JP" sz="1000">
                <a:solidFill>
                  <a:schemeClr val="tx2"/>
                </a:solidFill>
              </a:rPr>
              <a:t>(A</a:t>
            </a:r>
            <a:r>
              <a:rPr kumimoji="1" lang="ja-JP" altLang="en-US" sz="1000">
                <a:solidFill>
                  <a:schemeClr val="tx2"/>
                </a:solidFill>
              </a:rPr>
              <a:t>国がドローンを用いたラストマイル輸送を促進する政策を推進しており、本ドローンの実証事業と整合的なケース等</a:t>
            </a:r>
            <a:r>
              <a:rPr kumimoji="1" lang="en-US" altLang="ja-JP" sz="1000">
                <a:solidFill>
                  <a:schemeClr val="tx2"/>
                </a:solidFill>
              </a:rPr>
              <a:t>)</a:t>
            </a:r>
          </a:p>
        </p:txBody>
      </p:sp>
      <p:sp>
        <p:nvSpPr>
          <p:cNvPr id="56" name="吹き出し: 四角形 55">
            <a:extLst>
              <a:ext uri="{FF2B5EF4-FFF2-40B4-BE49-F238E27FC236}">
                <a16:creationId xmlns:a16="http://schemas.microsoft.com/office/drawing/2014/main" id="{8EFBD991-4023-F9DD-5785-5CE1CCECE7F1}"/>
              </a:ext>
            </a:extLst>
          </p:cNvPr>
          <p:cNvSpPr/>
          <p:nvPr/>
        </p:nvSpPr>
        <p:spPr>
          <a:xfrm>
            <a:off x="6644703" y="3657289"/>
            <a:ext cx="2672403" cy="1210608"/>
          </a:xfrm>
          <a:prstGeom prst="wedgeRectCallout">
            <a:avLst>
              <a:gd name="adj1" fmla="val -56589"/>
              <a:gd name="adj2" fmla="val -2678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200"/>
              </a:spcAft>
            </a:pPr>
            <a:r>
              <a:rPr kumimoji="1" lang="en-US" altLang="ja-JP" sz="1000">
                <a:solidFill>
                  <a:schemeClr val="tx2"/>
                </a:solidFill>
              </a:rPr>
              <a:t>【</a:t>
            </a:r>
            <a:r>
              <a:rPr kumimoji="1" lang="ja-JP" altLang="en-US" sz="1000">
                <a:solidFill>
                  <a:schemeClr val="tx2"/>
                </a:solidFill>
              </a:rPr>
              <a:t>例</a:t>
            </a:r>
            <a:r>
              <a:rPr kumimoji="1" lang="en-US" altLang="ja-JP" sz="1000">
                <a:solidFill>
                  <a:schemeClr val="tx2"/>
                </a:solidFill>
              </a:rPr>
              <a:t>】</a:t>
            </a:r>
          </a:p>
          <a:p>
            <a:pPr>
              <a:spcAft>
                <a:spcPts val="200"/>
              </a:spcAft>
            </a:pPr>
            <a:r>
              <a:rPr kumimoji="1" lang="ja-JP" altLang="en-US" sz="1000">
                <a:solidFill>
                  <a:schemeClr val="tx2"/>
                </a:solidFill>
              </a:rPr>
              <a:t>企業</a:t>
            </a:r>
            <a:r>
              <a:rPr kumimoji="1" lang="en-US" altLang="ja-JP" sz="1000">
                <a:solidFill>
                  <a:schemeClr val="tx2"/>
                </a:solidFill>
              </a:rPr>
              <a:t>B</a:t>
            </a:r>
            <a:r>
              <a:rPr kumimoji="1" lang="ja-JP" altLang="en-US" sz="1000">
                <a:solidFill>
                  <a:schemeClr val="tx2"/>
                </a:solidFill>
              </a:rPr>
              <a:t>は実施国にて</a:t>
            </a:r>
            <a:r>
              <a:rPr kumimoji="1" lang="en-US" altLang="ja-JP" sz="1000">
                <a:solidFill>
                  <a:schemeClr val="tx2"/>
                </a:solidFill>
              </a:rPr>
              <a:t>XX</a:t>
            </a:r>
            <a:r>
              <a:rPr kumimoji="1" lang="ja-JP" altLang="en-US" sz="1000">
                <a:solidFill>
                  <a:schemeClr val="tx2"/>
                </a:solidFill>
              </a:rPr>
              <a:t>技術を用いた製品の展開を開始しており、既に売上</a:t>
            </a:r>
            <a:r>
              <a:rPr kumimoji="1" lang="en-US" altLang="ja-JP" sz="1000">
                <a:solidFill>
                  <a:schemeClr val="tx2"/>
                </a:solidFill>
              </a:rPr>
              <a:t>XX</a:t>
            </a:r>
            <a:r>
              <a:rPr kumimoji="1" lang="ja-JP" altLang="en-US" sz="1000">
                <a:solidFill>
                  <a:schemeClr val="tx2"/>
                </a:solidFill>
              </a:rPr>
              <a:t>円（市場シェアの○○％）を占めている。当社と比較すると、提供価値の希少性の観点では</a:t>
            </a:r>
            <a:r>
              <a:rPr kumimoji="1" lang="en-US" altLang="ja-JP" sz="1000">
                <a:solidFill>
                  <a:schemeClr val="tx2"/>
                </a:solidFill>
              </a:rPr>
              <a:t>XX</a:t>
            </a:r>
            <a:r>
              <a:rPr kumimoji="1" lang="ja-JP" altLang="en-US" sz="1000">
                <a:solidFill>
                  <a:schemeClr val="tx2"/>
                </a:solidFill>
              </a:rPr>
              <a:t>の理由から当社が優位といえる。また、技術の模倣性の観点からも、</a:t>
            </a:r>
            <a:r>
              <a:rPr kumimoji="1" lang="en-US" altLang="ja-JP" sz="1000">
                <a:solidFill>
                  <a:schemeClr val="tx2"/>
                </a:solidFill>
              </a:rPr>
              <a:t>XX</a:t>
            </a:r>
            <a:r>
              <a:rPr kumimoji="1" lang="ja-JP" altLang="en-US" sz="1000">
                <a:solidFill>
                  <a:schemeClr val="tx2"/>
                </a:solidFill>
              </a:rPr>
              <a:t>という理由から当社の技術が上回る</a:t>
            </a:r>
            <a:endParaRPr kumimoji="1" lang="en-US" altLang="ja-JP" sz="1000">
              <a:solidFill>
                <a:schemeClr val="tx2"/>
              </a:solidFill>
            </a:endParaRPr>
          </a:p>
        </p:txBody>
      </p:sp>
      <p:sp>
        <p:nvSpPr>
          <p:cNvPr id="14" name="吹き出し: 四角形 13">
            <a:extLst>
              <a:ext uri="{FF2B5EF4-FFF2-40B4-BE49-F238E27FC236}">
                <a16:creationId xmlns:a16="http://schemas.microsoft.com/office/drawing/2014/main" id="{B0E8C3A5-4A1F-64A9-5966-AB6C74FA9602}"/>
              </a:ext>
            </a:extLst>
          </p:cNvPr>
          <p:cNvSpPr/>
          <p:nvPr/>
        </p:nvSpPr>
        <p:spPr>
          <a:xfrm>
            <a:off x="6644703" y="1495322"/>
            <a:ext cx="2672409" cy="1604929"/>
          </a:xfrm>
          <a:prstGeom prst="wedgeRectCallout">
            <a:avLst>
              <a:gd name="adj1" fmla="val -57626"/>
              <a:gd name="adj2" fmla="val -3648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200"/>
              </a:spcAft>
              <a:buFont typeface="Arial" panose="020B0604020202020204" pitchFamily="34" charset="0"/>
              <a:buChar char="•"/>
            </a:pPr>
            <a:r>
              <a:rPr kumimoji="1" lang="ja-JP" altLang="en-US" sz="1000">
                <a:solidFill>
                  <a:schemeClr val="tx2"/>
                </a:solidFill>
              </a:rPr>
              <a:t>実施国や、実施国への進出が数んでいる国内外の競合企業を列挙した上で、自社の優位性を簡潔に記載してください</a:t>
            </a:r>
            <a:endParaRPr kumimoji="1" lang="en-US" altLang="ja-JP" sz="1000">
              <a:solidFill>
                <a:schemeClr val="tx2"/>
              </a:solidFill>
            </a:endParaRPr>
          </a:p>
          <a:p>
            <a:pPr marL="171450" indent="-171450">
              <a:spcAft>
                <a:spcPts val="200"/>
              </a:spcAft>
              <a:buFont typeface="Arial" panose="020B0604020202020204" pitchFamily="34" charset="0"/>
              <a:buChar char="•"/>
            </a:pPr>
            <a:r>
              <a:rPr kumimoji="1" lang="ja-JP" altLang="en-US" sz="1000">
                <a:solidFill>
                  <a:schemeClr val="tx2"/>
                </a:solidFill>
              </a:rPr>
              <a:t>実施国における市場分析が困難な場合、　　グローバル市場での競合企業の分析を記載してください</a:t>
            </a:r>
            <a:endParaRPr kumimoji="1" lang="en-US" altLang="ja-JP" sz="1000">
              <a:solidFill>
                <a:schemeClr val="tx2"/>
              </a:solidFill>
            </a:endParaRPr>
          </a:p>
          <a:p>
            <a:pPr>
              <a:spcAft>
                <a:spcPts val="200"/>
              </a:spcAft>
            </a:pPr>
            <a:r>
              <a:rPr kumimoji="1" lang="en-US" altLang="ja-JP" sz="1000">
                <a:solidFill>
                  <a:schemeClr val="tx2"/>
                </a:solidFill>
              </a:rPr>
              <a:t>※</a:t>
            </a:r>
            <a:r>
              <a:rPr kumimoji="1" lang="ja-JP" altLang="en-US" sz="1000">
                <a:solidFill>
                  <a:schemeClr val="tx2"/>
                </a:solidFill>
              </a:rPr>
              <a:t>今後競合となる可能性がある企業等も含めて記載いただくことも可能です</a:t>
            </a:r>
            <a:endParaRPr kumimoji="1" lang="en-US" altLang="ja-JP" sz="1000">
              <a:solidFill>
                <a:schemeClr val="tx2"/>
              </a:solidFill>
            </a:endParaRPr>
          </a:p>
          <a:p>
            <a:r>
              <a:rPr kumimoji="1" lang="en-US" altLang="ja-JP" sz="1000">
                <a:solidFill>
                  <a:schemeClr val="tx2"/>
                </a:solidFill>
              </a:rPr>
              <a:t>※</a:t>
            </a:r>
            <a:r>
              <a:rPr kumimoji="1" lang="ja-JP" altLang="en-US" sz="1000">
                <a:solidFill>
                  <a:schemeClr val="tx2"/>
                </a:solidFill>
              </a:rPr>
              <a:t>必要に応じて記載欄を増減させても構いません</a:t>
            </a:r>
            <a:endParaRPr kumimoji="1" lang="en-US" altLang="ja-JP" sz="1000">
              <a:solidFill>
                <a:schemeClr val="tx2"/>
              </a:solidFill>
            </a:endParaRPr>
          </a:p>
        </p:txBody>
      </p:sp>
      <p:sp>
        <p:nvSpPr>
          <p:cNvPr id="39" name="正方形/長方形 38">
            <a:extLst>
              <a:ext uri="{FF2B5EF4-FFF2-40B4-BE49-F238E27FC236}">
                <a16:creationId xmlns:a16="http://schemas.microsoft.com/office/drawing/2014/main" id="{4926F1B8-91C8-0AE0-1092-524FCB938966}"/>
              </a:ext>
            </a:extLst>
          </p:cNvPr>
          <p:cNvSpPr/>
          <p:nvPr/>
        </p:nvSpPr>
        <p:spPr>
          <a:xfrm>
            <a:off x="2300962" y="5777086"/>
            <a:ext cx="910002" cy="420664"/>
          </a:xfrm>
          <a:prstGeom prst="rect">
            <a:avLst/>
          </a:prstGeom>
          <a:solidFill>
            <a:schemeClr val="bg1">
              <a:lumMod val="85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36000" tIns="37148" rIns="36000" bIns="37148" numCol="1" spcCol="0" rtlCol="0" fromWordArt="0" anchor="ctr" anchorCtr="0" forceAA="0" compatLnSpc="1">
            <a:prstTxWarp prst="textNoShape">
              <a:avLst/>
            </a:prstTxWarp>
            <a:noAutofit/>
          </a:bodyPr>
          <a:lstStyle/>
          <a:p>
            <a:pPr algn="ctr" defTabSz="742950"/>
            <a:r>
              <a:rPr kumimoji="1" lang="ja-JP" altLang="en-US" sz="1200">
                <a:solidFill>
                  <a:schemeClr val="tx1"/>
                </a:solidFill>
                <a:latin typeface="Meiryo UI" panose="020B0604030504040204" pitchFamily="50" charset="-128"/>
                <a:ea typeface="Meiryo UI" panose="020B0604030504040204" pitchFamily="50" charset="-128"/>
              </a:rPr>
              <a:t>本事業</a:t>
            </a:r>
            <a:br>
              <a:rPr kumimoji="1" lang="en-US" altLang="ja-JP" sz="1200">
                <a:solidFill>
                  <a:schemeClr val="tx1"/>
                </a:solidFill>
                <a:latin typeface="Meiryo UI" panose="020B0604030504040204" pitchFamily="50" charset="-128"/>
                <a:ea typeface="Meiryo UI" panose="020B0604030504040204" pitchFamily="50" charset="-128"/>
              </a:rPr>
            </a:br>
            <a:r>
              <a:rPr kumimoji="1" lang="ja-JP" altLang="en-US" sz="1200">
                <a:solidFill>
                  <a:schemeClr val="tx1"/>
                </a:solidFill>
                <a:latin typeface="Meiryo UI" panose="020B0604030504040204" pitchFamily="50" charset="-128"/>
                <a:ea typeface="Meiryo UI" panose="020B0604030504040204" pitchFamily="50" charset="-128"/>
              </a:rPr>
              <a:t>実施期間</a:t>
            </a:r>
          </a:p>
        </p:txBody>
      </p:sp>
      <p:sp>
        <p:nvSpPr>
          <p:cNvPr id="45" name="吹き出し: 四角形 44">
            <a:extLst>
              <a:ext uri="{FF2B5EF4-FFF2-40B4-BE49-F238E27FC236}">
                <a16:creationId xmlns:a16="http://schemas.microsoft.com/office/drawing/2014/main" id="{16E3BA8A-8019-334C-14C9-6AD376F8918D}"/>
              </a:ext>
            </a:extLst>
          </p:cNvPr>
          <p:cNvSpPr/>
          <p:nvPr/>
        </p:nvSpPr>
        <p:spPr>
          <a:xfrm>
            <a:off x="350574" y="541653"/>
            <a:ext cx="3874288" cy="550800"/>
          </a:xfrm>
          <a:prstGeom prst="wedgeRectCallout">
            <a:avLst>
              <a:gd name="adj1" fmla="val -38048"/>
              <a:gd name="adj2" fmla="val -6091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実施国が複数ある場合には、</a:t>
            </a:r>
            <a:r>
              <a:rPr kumimoji="1" lang="ja-JP" altLang="en-US" sz="1000" b="1">
                <a:solidFill>
                  <a:schemeClr val="tx2"/>
                </a:solidFill>
                <a:latin typeface="Meiryo UI" panose="020B0604030504040204" pitchFamily="50" charset="-128"/>
                <a:ea typeface="Meiryo UI" panose="020B0604030504040204" pitchFamily="50" charset="-128"/>
              </a:rPr>
              <a:t>原則として本スライドを複製し、各国の市場分析・競合分析を各スライドに記載</a:t>
            </a:r>
            <a:r>
              <a:rPr kumimoji="1" lang="ja-JP" altLang="en-US" sz="1000">
                <a:solidFill>
                  <a:schemeClr val="tx2"/>
                </a:solidFill>
                <a:latin typeface="Meiryo UI" panose="020B0604030504040204" pitchFamily="50" charset="-128"/>
                <a:ea typeface="Meiryo UI" panose="020B0604030504040204" pitchFamily="50" charset="-128"/>
              </a:rPr>
              <a:t>してください。ただし、複数国を１つの商圏と見なすことが可能な場合は、１ページにまとめても差し支えありません</a:t>
            </a:r>
            <a:endParaRPr kumimoji="1" lang="ja-JP" altLang="en-US" sz="1000">
              <a:solidFill>
                <a:schemeClr val="tx2"/>
              </a:solidFill>
            </a:endParaRPr>
          </a:p>
        </p:txBody>
      </p:sp>
      <p:sp>
        <p:nvSpPr>
          <p:cNvPr id="47" name="吹き出し: 四角形 46">
            <a:extLst>
              <a:ext uri="{FF2B5EF4-FFF2-40B4-BE49-F238E27FC236}">
                <a16:creationId xmlns:a16="http://schemas.microsoft.com/office/drawing/2014/main" id="{A7834D0E-2539-4F89-EC72-08CD990265F5}"/>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en-US" sz="1000">
                <a:solidFill>
                  <a:schemeClr val="tx2"/>
                </a:solidFill>
                <a:latin typeface="Meiryo UI"/>
                <a:ea typeface="Meiryo UI"/>
              </a:rPr>
              <a:t>例</a:t>
            </a:r>
            <a:r>
              <a:rPr kumimoji="1" lang="en-US" altLang="ja-JP" sz="1000">
                <a:solidFill>
                  <a:schemeClr val="tx2"/>
                </a:solidFill>
                <a:latin typeface="Meiryo UI"/>
                <a:ea typeface="Meiryo UI"/>
              </a:rPr>
              <a:t>】 XX</a:t>
            </a:r>
            <a:r>
              <a:rPr kumimoji="1" lang="ja-JP" altLang="en-US" sz="1000">
                <a:solidFill>
                  <a:schemeClr val="tx2"/>
                </a:solidFill>
                <a:latin typeface="Meiryo UI"/>
                <a:ea typeface="Meiryo UI"/>
              </a:rPr>
              <a:t>国の重点政策にXX分野が挙げられており一定の現地ニーズは確認済み。現地競合他社技術に比してXXの優位性を持つことから、当社にとって有望な市場と認識する</a:t>
            </a:r>
            <a:endParaRPr lang="ja-JP" altLang="en-US" sz="1000">
              <a:solidFill>
                <a:schemeClr val="tx2"/>
              </a:solidFill>
              <a:latin typeface="Meiryo UI"/>
              <a:ea typeface="Meiryo UI"/>
            </a:endParaRPr>
          </a:p>
        </p:txBody>
      </p:sp>
      <p:sp>
        <p:nvSpPr>
          <p:cNvPr id="35" name="正方形/長方形 34">
            <a:extLst>
              <a:ext uri="{FF2B5EF4-FFF2-40B4-BE49-F238E27FC236}">
                <a16:creationId xmlns:a16="http://schemas.microsoft.com/office/drawing/2014/main" id="{6887AFBA-EEB4-7C40-661E-F983CE5E70AD}"/>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5,9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57" name="吹き出し: 四角形 56">
            <a:extLst>
              <a:ext uri="{FF2B5EF4-FFF2-40B4-BE49-F238E27FC236}">
                <a16:creationId xmlns:a16="http://schemas.microsoft.com/office/drawing/2014/main" id="{7C3056B4-B262-8340-2C24-A3E90233B31D}"/>
              </a:ext>
            </a:extLst>
          </p:cNvPr>
          <p:cNvSpPr/>
          <p:nvPr/>
        </p:nvSpPr>
        <p:spPr>
          <a:xfrm>
            <a:off x="2484520" y="264518"/>
            <a:ext cx="4651776"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3-5.</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Tree>
    <p:extLst>
      <p:ext uri="{BB962C8B-B14F-4D97-AF65-F5344CB8AC3E}">
        <p14:creationId xmlns:p14="http://schemas.microsoft.com/office/powerpoint/2010/main" val="279731403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C8BA1E1-C0C7-710D-BFC4-3D699F20CD1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08E33A1-F28C-BFAB-65B7-F81922CF37EB}"/>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F738F9D2-8E1A-0872-D284-E0C619A9EF43}"/>
              </a:ext>
            </a:extLst>
          </p:cNvPr>
          <p:cNvSpPr>
            <a:spLocks noGrp="1"/>
          </p:cNvSpPr>
          <p:nvPr>
            <p:ph type="body" sz="quarter" idx="17"/>
          </p:nvPr>
        </p:nvSpPr>
        <p:spPr/>
        <p:txBody>
          <a:bodyPr/>
          <a:lstStyle/>
          <a:p>
            <a:r>
              <a:rPr kumimoji="1" lang="en-GB"/>
              <a:t>3-5. </a:t>
            </a:r>
            <a:r>
              <a:rPr kumimoji="1" lang="ja-JP" altLang="en-US"/>
              <a:t>外部環境の分析 </a:t>
            </a:r>
            <a:r>
              <a:rPr kumimoji="1" lang="en-US" altLang="ja-JP"/>
              <a:t>x/x</a:t>
            </a:r>
            <a:endParaRPr kumimoji="1" lang="en-GB"/>
          </a:p>
        </p:txBody>
      </p:sp>
      <p:sp>
        <p:nvSpPr>
          <p:cNvPr id="29" name="正方形/長方形 28">
            <a:extLst>
              <a:ext uri="{FF2B5EF4-FFF2-40B4-BE49-F238E27FC236}">
                <a16:creationId xmlns:a16="http://schemas.microsoft.com/office/drawing/2014/main" id="{A89593E0-BB98-61F7-8AA9-A82C7BE6CF7E}"/>
              </a:ext>
            </a:extLst>
          </p:cNvPr>
          <p:cNvSpPr/>
          <p:nvPr/>
        </p:nvSpPr>
        <p:spPr>
          <a:xfrm>
            <a:off x="510772" y="1495322"/>
            <a:ext cx="2668525"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事業実施国の事業環境に対する理解</a:t>
            </a:r>
          </a:p>
        </p:txBody>
      </p:sp>
      <p:sp>
        <p:nvSpPr>
          <p:cNvPr id="30" name="吹き出し: 四角形 29">
            <a:extLst>
              <a:ext uri="{FF2B5EF4-FFF2-40B4-BE49-F238E27FC236}">
                <a16:creationId xmlns:a16="http://schemas.microsoft.com/office/drawing/2014/main" id="{04725755-9E2B-7378-DF0A-9D3E692DA9A3}"/>
              </a:ext>
            </a:extLst>
          </p:cNvPr>
          <p:cNvSpPr/>
          <p:nvPr/>
        </p:nvSpPr>
        <p:spPr>
          <a:xfrm>
            <a:off x="3504085" y="1381701"/>
            <a:ext cx="5890740" cy="409281"/>
          </a:xfrm>
          <a:prstGeom prst="wedgeRectCallout">
            <a:avLst>
              <a:gd name="adj1" fmla="val -54533"/>
              <a:gd name="adj2" fmla="val 2022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自社の経営・事業に影響を与える外部環境について、社会・自然災害・政治・法・その他の観点で記載してください。</a:t>
            </a:r>
            <a:endParaRPr kumimoji="1" lang="en-US" altLang="ja-JP" sz="1000">
              <a:solidFill>
                <a:schemeClr val="tx2"/>
              </a:solidFill>
            </a:endParaRPr>
          </a:p>
          <a:p>
            <a:r>
              <a:rPr kumimoji="1" lang="ja-JP" altLang="en-US" sz="1000">
                <a:solidFill>
                  <a:schemeClr val="tx2"/>
                </a:solidFill>
              </a:rPr>
              <a:t>また、補助事業の実施及び商業化に向けた課題・リスクの記載を含めた上で、考えられる対応策を記載してください</a:t>
            </a:r>
          </a:p>
        </p:txBody>
      </p:sp>
      <p:sp>
        <p:nvSpPr>
          <p:cNvPr id="20" name="吹き出し: 四角形 19">
            <a:extLst>
              <a:ext uri="{FF2B5EF4-FFF2-40B4-BE49-F238E27FC236}">
                <a16:creationId xmlns:a16="http://schemas.microsoft.com/office/drawing/2014/main" id="{C88B8FEC-04C2-6ECB-C95C-7F41585C27BC}"/>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en-US" sz="1000">
                <a:solidFill>
                  <a:schemeClr val="tx2"/>
                </a:solidFill>
                <a:latin typeface="Meiryo UI"/>
                <a:ea typeface="Meiryo UI"/>
              </a:rPr>
              <a:t>例</a:t>
            </a:r>
            <a:r>
              <a:rPr kumimoji="1" lang="en-US" altLang="ja-JP" sz="1000">
                <a:solidFill>
                  <a:schemeClr val="tx2"/>
                </a:solidFill>
                <a:latin typeface="Meiryo UI"/>
                <a:ea typeface="Meiryo UI"/>
              </a:rPr>
              <a:t>】 XX政権交代可能性による規制強化・XX税率変更は資機材調達においてリスクであり、現地企業との連携を迅速に実施し、資材等の調達ルート構築を早期に図り対応する</a:t>
            </a:r>
            <a:endParaRPr lang="en-US" altLang="ja-JP" sz="1000">
              <a:solidFill>
                <a:schemeClr val="tx2"/>
              </a:solidFill>
              <a:latin typeface="Meiryo UI"/>
              <a:ea typeface="Meiryo UI"/>
            </a:endParaRPr>
          </a:p>
        </p:txBody>
      </p:sp>
      <p:sp>
        <p:nvSpPr>
          <p:cNvPr id="21" name="吹き出し: 四角形 20">
            <a:extLst>
              <a:ext uri="{FF2B5EF4-FFF2-40B4-BE49-F238E27FC236}">
                <a16:creationId xmlns:a16="http://schemas.microsoft.com/office/drawing/2014/main" id="{B8ED8515-45BD-B51E-E7EE-B9BF7228EAE7}"/>
              </a:ext>
            </a:extLst>
          </p:cNvPr>
          <p:cNvSpPr/>
          <p:nvPr/>
        </p:nvSpPr>
        <p:spPr>
          <a:xfrm>
            <a:off x="169491" y="538610"/>
            <a:ext cx="4234496" cy="424776"/>
          </a:xfrm>
          <a:prstGeom prst="wedgeRectCallout">
            <a:avLst>
              <a:gd name="adj1" fmla="val -34990"/>
              <a:gd name="adj2" fmla="val -6541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実施国が複数ある場合には、</a:t>
            </a:r>
            <a:r>
              <a:rPr kumimoji="1" lang="ja-JP" altLang="en-US" sz="1000" b="1">
                <a:solidFill>
                  <a:schemeClr val="tx2"/>
                </a:solidFill>
                <a:latin typeface="Meiryo UI" panose="020B0604030504040204" pitchFamily="50" charset="-128"/>
                <a:ea typeface="Meiryo UI" panose="020B0604030504040204" pitchFamily="50" charset="-128"/>
              </a:rPr>
              <a:t>必ず本スライドを複製し、各国の事業環境に対する理解を各スライドに記載</a:t>
            </a:r>
            <a:r>
              <a:rPr kumimoji="1" lang="ja-JP" altLang="en-US" sz="1000">
                <a:solidFill>
                  <a:schemeClr val="tx2"/>
                </a:solidFill>
                <a:latin typeface="Meiryo UI" panose="020B0604030504040204" pitchFamily="50" charset="-128"/>
                <a:ea typeface="Meiryo UI" panose="020B0604030504040204" pitchFamily="50" charset="-128"/>
              </a:rPr>
              <a:t>してください</a:t>
            </a:r>
            <a:endParaRPr kumimoji="1" lang="ja-JP" altLang="en-US" sz="1000">
              <a:solidFill>
                <a:schemeClr val="tx2"/>
              </a:solidFill>
            </a:endParaRPr>
          </a:p>
        </p:txBody>
      </p:sp>
      <p:sp>
        <p:nvSpPr>
          <p:cNvPr id="23" name="正方形/長方形 22">
            <a:extLst>
              <a:ext uri="{FF2B5EF4-FFF2-40B4-BE49-F238E27FC236}">
                <a16:creationId xmlns:a16="http://schemas.microsoft.com/office/drawing/2014/main" id="{311BF696-8D11-7066-B644-8863723365A1}"/>
              </a:ext>
            </a:extLst>
          </p:cNvPr>
          <p:cNvSpPr/>
          <p:nvPr/>
        </p:nvSpPr>
        <p:spPr>
          <a:xfrm>
            <a:off x="510773" y="2407622"/>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社会</a:t>
            </a:r>
          </a:p>
        </p:txBody>
      </p:sp>
      <p:sp>
        <p:nvSpPr>
          <p:cNvPr id="31" name="正方形/長方形 30">
            <a:extLst>
              <a:ext uri="{FF2B5EF4-FFF2-40B4-BE49-F238E27FC236}">
                <a16:creationId xmlns:a16="http://schemas.microsoft.com/office/drawing/2014/main" id="{A5A483F8-75B7-C3A8-E0FF-FAC423B03484}"/>
              </a:ext>
            </a:extLst>
          </p:cNvPr>
          <p:cNvSpPr/>
          <p:nvPr/>
        </p:nvSpPr>
        <p:spPr>
          <a:xfrm>
            <a:off x="510773" y="32355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自然災害</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7B20FFB0-31A1-FB5A-1B9C-6F869CD371C5}"/>
              </a:ext>
            </a:extLst>
          </p:cNvPr>
          <p:cNvSpPr/>
          <p:nvPr/>
        </p:nvSpPr>
        <p:spPr>
          <a:xfrm>
            <a:off x="510773" y="4063488"/>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政治</a:t>
            </a:r>
          </a:p>
        </p:txBody>
      </p:sp>
      <p:sp>
        <p:nvSpPr>
          <p:cNvPr id="33" name="正方形/長方形 32">
            <a:extLst>
              <a:ext uri="{FF2B5EF4-FFF2-40B4-BE49-F238E27FC236}">
                <a16:creationId xmlns:a16="http://schemas.microsoft.com/office/drawing/2014/main" id="{1B770C44-4417-2678-7E6F-EF9CC5D1FFC0}"/>
              </a:ext>
            </a:extLst>
          </p:cNvPr>
          <p:cNvSpPr/>
          <p:nvPr/>
        </p:nvSpPr>
        <p:spPr>
          <a:xfrm>
            <a:off x="510773" y="4891421"/>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法</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4" name="正方形/長方形 33">
            <a:extLst>
              <a:ext uri="{FF2B5EF4-FFF2-40B4-BE49-F238E27FC236}">
                <a16:creationId xmlns:a16="http://schemas.microsoft.com/office/drawing/2014/main" id="{C717217F-945C-E326-F793-2FE814C40947}"/>
              </a:ext>
            </a:extLst>
          </p:cNvPr>
          <p:cNvSpPr/>
          <p:nvPr/>
        </p:nvSpPr>
        <p:spPr>
          <a:xfrm>
            <a:off x="1650341"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5" name="正方形/長方形 34">
            <a:extLst>
              <a:ext uri="{FF2B5EF4-FFF2-40B4-BE49-F238E27FC236}">
                <a16:creationId xmlns:a16="http://schemas.microsoft.com/office/drawing/2014/main" id="{BB5BC3A1-2B63-87A7-8646-1CC53253DA86}"/>
              </a:ext>
            </a:extLst>
          </p:cNvPr>
          <p:cNvSpPr/>
          <p:nvPr/>
        </p:nvSpPr>
        <p:spPr>
          <a:xfrm>
            <a:off x="1650341"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6" name="正方形/長方形 35">
            <a:extLst>
              <a:ext uri="{FF2B5EF4-FFF2-40B4-BE49-F238E27FC236}">
                <a16:creationId xmlns:a16="http://schemas.microsoft.com/office/drawing/2014/main" id="{A5D3DE4F-4C6B-86E7-0F9F-FBF4426B07BC}"/>
              </a:ext>
            </a:extLst>
          </p:cNvPr>
          <p:cNvSpPr/>
          <p:nvPr/>
        </p:nvSpPr>
        <p:spPr>
          <a:xfrm>
            <a:off x="1650341"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7" name="正方形/長方形 36">
            <a:extLst>
              <a:ext uri="{FF2B5EF4-FFF2-40B4-BE49-F238E27FC236}">
                <a16:creationId xmlns:a16="http://schemas.microsoft.com/office/drawing/2014/main" id="{535CA681-CDEF-9A3E-4444-3D7C913AD520}"/>
              </a:ext>
            </a:extLst>
          </p:cNvPr>
          <p:cNvSpPr/>
          <p:nvPr/>
        </p:nvSpPr>
        <p:spPr>
          <a:xfrm>
            <a:off x="1650341"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8" name="正方形/長方形 37">
            <a:extLst>
              <a:ext uri="{FF2B5EF4-FFF2-40B4-BE49-F238E27FC236}">
                <a16:creationId xmlns:a16="http://schemas.microsoft.com/office/drawing/2014/main" id="{45139323-D818-92BD-C682-D0675DD6B03F}"/>
              </a:ext>
            </a:extLst>
          </p:cNvPr>
          <p:cNvSpPr/>
          <p:nvPr/>
        </p:nvSpPr>
        <p:spPr>
          <a:xfrm>
            <a:off x="5552365" y="2407622"/>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9" name="正方形/長方形 38">
            <a:extLst>
              <a:ext uri="{FF2B5EF4-FFF2-40B4-BE49-F238E27FC236}">
                <a16:creationId xmlns:a16="http://schemas.microsoft.com/office/drawing/2014/main" id="{5EB5F4F1-0132-C356-2DD3-9D5DCE46A070}"/>
              </a:ext>
            </a:extLst>
          </p:cNvPr>
          <p:cNvSpPr/>
          <p:nvPr/>
        </p:nvSpPr>
        <p:spPr>
          <a:xfrm>
            <a:off x="5552365" y="32355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0" name="正方形/長方形 39">
            <a:extLst>
              <a:ext uri="{FF2B5EF4-FFF2-40B4-BE49-F238E27FC236}">
                <a16:creationId xmlns:a16="http://schemas.microsoft.com/office/drawing/2014/main" id="{6822C8C8-DA43-1A36-B23E-F3EE8204E27A}"/>
              </a:ext>
            </a:extLst>
          </p:cNvPr>
          <p:cNvSpPr/>
          <p:nvPr/>
        </p:nvSpPr>
        <p:spPr>
          <a:xfrm>
            <a:off x="5552365" y="4063488"/>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1" name="正方形/長方形 40">
            <a:extLst>
              <a:ext uri="{FF2B5EF4-FFF2-40B4-BE49-F238E27FC236}">
                <a16:creationId xmlns:a16="http://schemas.microsoft.com/office/drawing/2014/main" id="{B3F407BF-BBCC-FA96-BBEB-6BA008102305}"/>
              </a:ext>
            </a:extLst>
          </p:cNvPr>
          <p:cNvSpPr/>
          <p:nvPr/>
        </p:nvSpPr>
        <p:spPr>
          <a:xfrm>
            <a:off x="5552365" y="4891421"/>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2" name="正方形/長方形 41">
            <a:extLst>
              <a:ext uri="{FF2B5EF4-FFF2-40B4-BE49-F238E27FC236}">
                <a16:creationId xmlns:a16="http://schemas.microsoft.com/office/drawing/2014/main" id="{42EFE19F-E92B-C1FD-F06A-0A74D2AC7437}"/>
              </a:ext>
            </a:extLst>
          </p:cNvPr>
          <p:cNvSpPr/>
          <p:nvPr/>
        </p:nvSpPr>
        <p:spPr>
          <a:xfrm>
            <a:off x="1650341"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外部環境の概要</a:t>
            </a:r>
            <a:br>
              <a:rPr kumimoji="1" lang="en-US" altLang="ja-JP" sz="1200">
                <a:solidFill>
                  <a:schemeClr val="bg1"/>
                </a:solidFill>
                <a:latin typeface="Meiryo UI" panose="020B0604030504040204" pitchFamily="50" charset="-128"/>
                <a:ea typeface="Meiryo UI" panose="020B0604030504040204" pitchFamily="50" charset="-128"/>
              </a:rPr>
            </a:br>
            <a:r>
              <a:rPr kumimoji="1" lang="en-US" altLang="ja-JP" sz="1200">
                <a:solidFill>
                  <a:schemeClr val="bg1"/>
                </a:solidFill>
                <a:latin typeface="Meiryo UI" panose="020B0604030504040204" pitchFamily="50" charset="-128"/>
                <a:ea typeface="Meiryo UI" panose="020B0604030504040204" pitchFamily="50" charset="-128"/>
              </a:rPr>
              <a:t>(</a:t>
            </a:r>
            <a:r>
              <a:rPr kumimoji="1" lang="ja-JP" altLang="en-US" sz="1200">
                <a:solidFill>
                  <a:schemeClr val="bg1"/>
                </a:solidFill>
                <a:latin typeface="Meiryo UI" panose="020B0604030504040204" pitchFamily="50" charset="-128"/>
                <a:ea typeface="Meiryo UI" panose="020B0604030504040204" pitchFamily="50" charset="-128"/>
              </a:rPr>
              <a:t>想定課題・リスク等を含む</a:t>
            </a:r>
            <a:r>
              <a:rPr kumimoji="1" lang="en-US" altLang="ja-JP" sz="1200">
                <a:solidFill>
                  <a:schemeClr val="bg1"/>
                </a:solidFill>
                <a:latin typeface="Meiryo UI" panose="020B0604030504040204" pitchFamily="50" charset="-128"/>
                <a:ea typeface="Meiryo UI" panose="020B0604030504040204" pitchFamily="50" charset="-128"/>
              </a:rPr>
              <a:t>)</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3" name="正方形/長方形 42">
            <a:extLst>
              <a:ext uri="{FF2B5EF4-FFF2-40B4-BE49-F238E27FC236}">
                <a16:creationId xmlns:a16="http://schemas.microsoft.com/office/drawing/2014/main" id="{C4AC4604-D613-2B7D-3101-8ACF9F1FB33E}"/>
              </a:ext>
            </a:extLst>
          </p:cNvPr>
          <p:cNvSpPr/>
          <p:nvPr/>
        </p:nvSpPr>
        <p:spPr>
          <a:xfrm>
            <a:off x="5552365" y="1888669"/>
            <a:ext cx="3842456" cy="45422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想定される課題・リスクへの対応策</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44" name="正方形/長方形 43">
            <a:extLst>
              <a:ext uri="{FF2B5EF4-FFF2-40B4-BE49-F238E27FC236}">
                <a16:creationId xmlns:a16="http://schemas.microsoft.com/office/drawing/2014/main" id="{B8591014-88AD-9E58-9CCB-7D294D48DB61}"/>
              </a:ext>
            </a:extLst>
          </p:cNvPr>
          <p:cNvSpPr/>
          <p:nvPr/>
        </p:nvSpPr>
        <p:spPr>
          <a:xfrm>
            <a:off x="510773" y="5719355"/>
            <a:ext cx="1080000" cy="7632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その他</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06889488-1A70-05E3-7EA6-F1EA325F6879}"/>
              </a:ext>
            </a:extLst>
          </p:cNvPr>
          <p:cNvSpPr/>
          <p:nvPr/>
        </p:nvSpPr>
        <p:spPr>
          <a:xfrm>
            <a:off x="1650341"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46" name="正方形/長方形 45">
            <a:extLst>
              <a:ext uri="{FF2B5EF4-FFF2-40B4-BE49-F238E27FC236}">
                <a16:creationId xmlns:a16="http://schemas.microsoft.com/office/drawing/2014/main" id="{19BD5F71-9E3C-B9CF-47CC-2D3CB4FDCAA0}"/>
              </a:ext>
            </a:extLst>
          </p:cNvPr>
          <p:cNvSpPr/>
          <p:nvPr/>
        </p:nvSpPr>
        <p:spPr>
          <a:xfrm>
            <a:off x="5552365" y="5719355"/>
            <a:ext cx="3842456" cy="763200"/>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 name="正方形/長方形 5">
            <a:extLst>
              <a:ext uri="{FF2B5EF4-FFF2-40B4-BE49-F238E27FC236}">
                <a16:creationId xmlns:a16="http://schemas.microsoft.com/office/drawing/2014/main" id="{95FDBBB3-FDF3-50A0-84A3-03802E74F3B1}"/>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5,9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9" name="吹き出し: 四角形 8">
            <a:extLst>
              <a:ext uri="{FF2B5EF4-FFF2-40B4-BE49-F238E27FC236}">
                <a16:creationId xmlns:a16="http://schemas.microsoft.com/office/drawing/2014/main" id="{DFC1F9F0-AAFB-8AB5-D536-66C042FEF85F}"/>
              </a:ext>
            </a:extLst>
          </p:cNvPr>
          <p:cNvSpPr/>
          <p:nvPr/>
        </p:nvSpPr>
        <p:spPr>
          <a:xfrm>
            <a:off x="2484520" y="264518"/>
            <a:ext cx="4597216"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3-5.</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Tree>
    <p:extLst>
      <p:ext uri="{BB962C8B-B14F-4D97-AF65-F5344CB8AC3E}">
        <p14:creationId xmlns:p14="http://schemas.microsoft.com/office/powerpoint/2010/main" val="199483262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E3E70B1-DB8C-C1ED-144B-2CAE53BCB504}"/>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F86D649-CDAE-9743-3FD9-04D3B11AB05A}"/>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5EC00AB7-405C-D89B-739B-E68DD33A7A56}"/>
              </a:ext>
            </a:extLst>
          </p:cNvPr>
          <p:cNvSpPr>
            <a:spLocks noGrp="1"/>
          </p:cNvSpPr>
          <p:nvPr>
            <p:ph type="body" sz="quarter" idx="17"/>
          </p:nvPr>
        </p:nvSpPr>
        <p:spPr/>
        <p:txBody>
          <a:bodyPr/>
          <a:lstStyle/>
          <a:p>
            <a:r>
              <a:rPr kumimoji="1" lang="en-GB" altLang="ja-JP"/>
              <a:t>3-6. </a:t>
            </a:r>
            <a:r>
              <a:rPr kumimoji="1" lang="ja-JP" altLang="en-US"/>
              <a:t>実施体制 </a:t>
            </a:r>
            <a:r>
              <a:rPr kumimoji="1" lang="en-US" altLang="ja-JP"/>
              <a:t>1/x</a:t>
            </a:r>
            <a:endParaRPr kumimoji="1" lang="en-GB" altLang="ja-JP"/>
          </a:p>
        </p:txBody>
      </p:sp>
      <p:sp>
        <p:nvSpPr>
          <p:cNvPr id="5" name="正方形/長方形 4">
            <a:extLst>
              <a:ext uri="{FF2B5EF4-FFF2-40B4-BE49-F238E27FC236}">
                <a16:creationId xmlns:a16="http://schemas.microsoft.com/office/drawing/2014/main" id="{FD1D955B-EA7A-EC36-3CA1-1E66499E0F25}"/>
              </a:ext>
            </a:extLst>
          </p:cNvPr>
          <p:cNvSpPr/>
          <p:nvPr/>
        </p:nvSpPr>
        <p:spPr>
          <a:xfrm>
            <a:off x="510777" y="1495322"/>
            <a:ext cx="12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実施体制概要</a:t>
            </a:r>
          </a:p>
        </p:txBody>
      </p:sp>
      <p:grpSp>
        <p:nvGrpSpPr>
          <p:cNvPr id="16" name="グループ化 15">
            <a:extLst>
              <a:ext uri="{FF2B5EF4-FFF2-40B4-BE49-F238E27FC236}">
                <a16:creationId xmlns:a16="http://schemas.microsoft.com/office/drawing/2014/main" id="{500F61B3-7E96-A7BE-9902-288651D37883}"/>
              </a:ext>
            </a:extLst>
          </p:cNvPr>
          <p:cNvGrpSpPr/>
          <p:nvPr/>
        </p:nvGrpSpPr>
        <p:grpSpPr>
          <a:xfrm>
            <a:off x="510777" y="1881455"/>
            <a:ext cx="8884050" cy="1547545"/>
            <a:chOff x="719963" y="1881455"/>
            <a:chExt cx="8596052" cy="1547545"/>
          </a:xfrm>
        </p:grpSpPr>
        <p:sp>
          <p:nvSpPr>
            <p:cNvPr id="56" name="テキスト プレースホルダー 2">
              <a:extLst>
                <a:ext uri="{FF2B5EF4-FFF2-40B4-BE49-F238E27FC236}">
                  <a16:creationId xmlns:a16="http://schemas.microsoft.com/office/drawing/2014/main" id="{27B3444D-E217-2661-3A56-A9575B68A148}"/>
                </a:ext>
              </a:extLst>
            </p:cNvPr>
            <p:cNvSpPr txBox="1">
              <a:spLocks/>
            </p:cNvSpPr>
            <p:nvPr/>
          </p:nvSpPr>
          <p:spPr>
            <a:xfrm>
              <a:off x="72006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補助事業者</a:t>
              </a:r>
              <a:endParaRPr kumimoji="1" lang="en-US" altLang="ja-JP" sz="1200" b="1"/>
            </a:p>
          </p:txBody>
        </p:sp>
        <p:sp>
          <p:nvSpPr>
            <p:cNvPr id="57" name="テキスト プレースホルダー 2">
              <a:extLst>
                <a:ext uri="{FF2B5EF4-FFF2-40B4-BE49-F238E27FC236}">
                  <a16:creationId xmlns:a16="http://schemas.microsoft.com/office/drawing/2014/main" id="{25A88F19-1CD9-BE43-3DD1-CB18CBA04E56}"/>
                </a:ext>
              </a:extLst>
            </p:cNvPr>
            <p:cNvSpPr txBox="1">
              <a:spLocks/>
            </p:cNvSpPr>
            <p:nvPr/>
          </p:nvSpPr>
          <p:spPr>
            <a:xfrm>
              <a:off x="2979384"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委託先</a:t>
              </a:r>
              <a:endParaRPr kumimoji="1" lang="en-US" altLang="ja-JP" sz="1200" b="1"/>
            </a:p>
          </p:txBody>
        </p:sp>
        <p:sp>
          <p:nvSpPr>
            <p:cNvPr id="58" name="テキスト プレースホルダー 2">
              <a:extLst>
                <a:ext uri="{FF2B5EF4-FFF2-40B4-BE49-F238E27FC236}">
                  <a16:creationId xmlns:a16="http://schemas.microsoft.com/office/drawing/2014/main" id="{3B9B0E45-EB6F-B65F-05F6-81E37C7F7C2D}"/>
                </a:ext>
              </a:extLst>
            </p:cNvPr>
            <p:cNvSpPr txBox="1">
              <a:spLocks/>
            </p:cNvSpPr>
            <p:nvPr/>
          </p:nvSpPr>
          <p:spPr>
            <a:xfrm>
              <a:off x="5238699"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再委託先</a:t>
              </a:r>
              <a:endParaRPr kumimoji="1" lang="en-US" altLang="ja-JP" sz="1200" b="1"/>
            </a:p>
          </p:txBody>
        </p:sp>
        <p:sp>
          <p:nvSpPr>
            <p:cNvPr id="59" name="テキスト プレースホルダー 2">
              <a:extLst>
                <a:ext uri="{FF2B5EF4-FFF2-40B4-BE49-F238E27FC236}">
                  <a16:creationId xmlns:a16="http://schemas.microsoft.com/office/drawing/2014/main" id="{87E9234E-FA13-7328-0B8F-F0AC9404F91C}"/>
                </a:ext>
              </a:extLst>
            </p:cNvPr>
            <p:cNvSpPr txBox="1">
              <a:spLocks/>
            </p:cNvSpPr>
            <p:nvPr/>
          </p:nvSpPr>
          <p:spPr>
            <a:xfrm>
              <a:off x="7498015" y="1881455"/>
              <a:ext cx="1818000" cy="206743"/>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ja-JP" altLang="en-US" sz="1200" b="1"/>
                <a:t>再々委託先</a:t>
              </a:r>
              <a:endParaRPr kumimoji="1" lang="en-US" altLang="ja-JP" sz="1200" b="1"/>
            </a:p>
          </p:txBody>
        </p:sp>
        <p:sp>
          <p:nvSpPr>
            <p:cNvPr id="27" name="正方形/長方形 26">
              <a:extLst>
                <a:ext uri="{FF2B5EF4-FFF2-40B4-BE49-F238E27FC236}">
                  <a16:creationId xmlns:a16="http://schemas.microsoft.com/office/drawing/2014/main" id="{398AAA71-9A05-96A3-2BC2-5A7ED29E9416}"/>
                </a:ext>
              </a:extLst>
            </p:cNvPr>
            <p:cNvSpPr/>
            <p:nvPr/>
          </p:nvSpPr>
          <p:spPr>
            <a:xfrm>
              <a:off x="719963" y="2147422"/>
              <a:ext cx="1818106" cy="362931"/>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A</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（幹事法人）</a:t>
              </a:r>
              <a:endParaRPr kumimoji="1" lang="en-US" altLang="ja-JP" sz="1200" b="1">
                <a:solidFill>
                  <a:schemeClr val="tx1"/>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67718900-E899-4308-DAE3-8AD6FA39EB44}"/>
                </a:ext>
              </a:extLst>
            </p:cNvPr>
            <p:cNvSpPr/>
            <p:nvPr/>
          </p:nvSpPr>
          <p:spPr>
            <a:xfrm>
              <a:off x="719963" y="3066069"/>
              <a:ext cx="1818000"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B</a:t>
              </a:r>
              <a:r>
                <a:rPr kumimoji="1" lang="ja-JP" altLang="en-US" sz="1200" b="1">
                  <a:solidFill>
                    <a:schemeClr val="tx1"/>
                  </a:solidFill>
                  <a:latin typeface="Meiryo UI" panose="020B0604030504040204" pitchFamily="50" charset="-128"/>
                  <a:ea typeface="Meiryo UI" panose="020B0604030504040204" pitchFamily="50" charset="-128"/>
                </a:rPr>
                <a:t>社</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（共同申請者）</a:t>
              </a:r>
            </a:p>
          </p:txBody>
        </p:sp>
        <p:sp>
          <p:nvSpPr>
            <p:cNvPr id="38" name="正方形/長方形 37">
              <a:extLst>
                <a:ext uri="{FF2B5EF4-FFF2-40B4-BE49-F238E27FC236}">
                  <a16:creationId xmlns:a16="http://schemas.microsoft.com/office/drawing/2014/main" id="{B442BA57-6A72-DB79-2A87-3C8FBE6C277C}"/>
                </a:ext>
              </a:extLst>
            </p:cNvPr>
            <p:cNvSpPr/>
            <p:nvPr/>
          </p:nvSpPr>
          <p:spPr>
            <a:xfrm>
              <a:off x="2979278"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C</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21" name="直線コネクタ 20">
              <a:extLst>
                <a:ext uri="{FF2B5EF4-FFF2-40B4-BE49-F238E27FC236}">
                  <a16:creationId xmlns:a16="http://schemas.microsoft.com/office/drawing/2014/main" id="{6DD5E0DD-F482-DC71-5069-B95317C7285C}"/>
                </a:ext>
              </a:extLst>
            </p:cNvPr>
            <p:cNvCxnSpPr>
              <a:cxnSpLocks/>
              <a:stCxn id="38" idx="1"/>
              <a:endCxn id="27" idx="3"/>
            </p:cNvCxnSpPr>
            <p:nvPr/>
          </p:nvCxnSpPr>
          <p:spPr>
            <a:xfrm flipH="1">
              <a:off x="2538069"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29" name="正方形/長方形 28">
              <a:extLst>
                <a:ext uri="{FF2B5EF4-FFF2-40B4-BE49-F238E27FC236}">
                  <a16:creationId xmlns:a16="http://schemas.microsoft.com/office/drawing/2014/main" id="{2410412D-10CD-C339-7601-171EA02545D5}"/>
                </a:ext>
              </a:extLst>
            </p:cNvPr>
            <p:cNvSpPr/>
            <p:nvPr/>
          </p:nvSpPr>
          <p:spPr>
            <a:xfrm>
              <a:off x="2979278"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D</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34" name="直線コネクタ 82">
              <a:extLst>
                <a:ext uri="{FF2B5EF4-FFF2-40B4-BE49-F238E27FC236}">
                  <a16:creationId xmlns:a16="http://schemas.microsoft.com/office/drawing/2014/main" id="{1A53C186-5D46-33AE-697E-A5CA544C6366}"/>
                </a:ext>
              </a:extLst>
            </p:cNvPr>
            <p:cNvCxnSpPr>
              <a:cxnSpLocks/>
              <a:stCxn id="27" idx="3"/>
              <a:endCxn id="29" idx="1"/>
            </p:cNvCxnSpPr>
            <p:nvPr/>
          </p:nvCxnSpPr>
          <p:spPr>
            <a:xfrm>
              <a:off x="2538069"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72" name="正方形/長方形 71">
              <a:extLst>
                <a:ext uri="{FF2B5EF4-FFF2-40B4-BE49-F238E27FC236}">
                  <a16:creationId xmlns:a16="http://schemas.microsoft.com/office/drawing/2014/main" id="{FD3F1DE0-8726-938A-BC8E-99401703BCF0}"/>
                </a:ext>
              </a:extLst>
            </p:cNvPr>
            <p:cNvSpPr/>
            <p:nvPr/>
          </p:nvSpPr>
          <p:spPr>
            <a:xfrm>
              <a:off x="5238593"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E</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5" name="正方形/長方形 74">
              <a:extLst>
                <a:ext uri="{FF2B5EF4-FFF2-40B4-BE49-F238E27FC236}">
                  <a16:creationId xmlns:a16="http://schemas.microsoft.com/office/drawing/2014/main" id="{190EC7EE-7E06-A790-A97F-530E06586488}"/>
                </a:ext>
              </a:extLst>
            </p:cNvPr>
            <p:cNvSpPr/>
            <p:nvPr/>
          </p:nvSpPr>
          <p:spPr>
            <a:xfrm>
              <a:off x="5238593" y="2606745"/>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F</a:t>
              </a:r>
              <a:r>
                <a:rPr kumimoji="1" lang="ja-JP" altLang="en-US" sz="1200" b="1">
                  <a:solidFill>
                    <a:schemeClr val="tx1"/>
                  </a:solidFill>
                  <a:latin typeface="Meiryo UI" panose="020B0604030504040204" pitchFamily="50" charset="-128"/>
                  <a:ea typeface="Meiryo UI" panose="020B0604030504040204" pitchFamily="50" charset="-128"/>
                </a:rPr>
                <a:t>社</a:t>
              </a:r>
            </a:p>
          </p:txBody>
        </p:sp>
        <p:sp>
          <p:nvSpPr>
            <p:cNvPr id="76" name="正方形/長方形 75">
              <a:extLst>
                <a:ext uri="{FF2B5EF4-FFF2-40B4-BE49-F238E27FC236}">
                  <a16:creationId xmlns:a16="http://schemas.microsoft.com/office/drawing/2014/main" id="{F4D1C2E9-F6CC-5575-4B97-F38588D43797}"/>
                </a:ext>
              </a:extLst>
            </p:cNvPr>
            <p:cNvSpPr/>
            <p:nvPr/>
          </p:nvSpPr>
          <p:spPr>
            <a:xfrm>
              <a:off x="7497909" y="2147422"/>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G</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04" name="直線コネクタ 103">
              <a:extLst>
                <a:ext uri="{FF2B5EF4-FFF2-40B4-BE49-F238E27FC236}">
                  <a16:creationId xmlns:a16="http://schemas.microsoft.com/office/drawing/2014/main" id="{6B239D06-B826-3DEB-2349-4613545423FA}"/>
                </a:ext>
              </a:extLst>
            </p:cNvPr>
            <p:cNvCxnSpPr>
              <a:cxnSpLocks/>
              <a:stCxn id="72" idx="1"/>
              <a:endCxn id="38" idx="3"/>
            </p:cNvCxnSpPr>
            <p:nvPr/>
          </p:nvCxnSpPr>
          <p:spPr>
            <a:xfrm flipH="1">
              <a:off x="4797384" y="2328888"/>
              <a:ext cx="441209"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08" name="直線コネクタ 107">
              <a:extLst>
                <a:ext uri="{FF2B5EF4-FFF2-40B4-BE49-F238E27FC236}">
                  <a16:creationId xmlns:a16="http://schemas.microsoft.com/office/drawing/2014/main" id="{BE75DCA4-5769-CE23-D302-50FE21FE7A48}"/>
                </a:ext>
              </a:extLst>
            </p:cNvPr>
            <p:cNvCxnSpPr>
              <a:cxnSpLocks/>
              <a:stCxn id="76" idx="1"/>
              <a:endCxn id="72" idx="3"/>
            </p:cNvCxnSpPr>
            <p:nvPr/>
          </p:nvCxnSpPr>
          <p:spPr>
            <a:xfrm flipH="1">
              <a:off x="7056699" y="2328888"/>
              <a:ext cx="441210"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cxnSp>
          <p:nvCxnSpPr>
            <p:cNvPr id="113" name="直線コネクタ 82">
              <a:extLst>
                <a:ext uri="{FF2B5EF4-FFF2-40B4-BE49-F238E27FC236}">
                  <a16:creationId xmlns:a16="http://schemas.microsoft.com/office/drawing/2014/main" id="{8D1D5145-8ABA-1DFF-3EC9-ADEA87204CCF}"/>
                </a:ext>
              </a:extLst>
            </p:cNvPr>
            <p:cNvCxnSpPr>
              <a:cxnSpLocks/>
              <a:stCxn id="38" idx="3"/>
              <a:endCxn id="75" idx="1"/>
            </p:cNvCxnSpPr>
            <p:nvPr/>
          </p:nvCxnSpPr>
          <p:spPr>
            <a:xfrm>
              <a:off x="4797384" y="2328888"/>
              <a:ext cx="441209" cy="459323"/>
            </a:xfrm>
            <a:prstGeom prst="bentConnector3">
              <a:avLst>
                <a:gd name="adj1" fmla="val 50000"/>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sp>
          <p:nvSpPr>
            <p:cNvPr id="118" name="正方形/長方形 117">
              <a:extLst>
                <a:ext uri="{FF2B5EF4-FFF2-40B4-BE49-F238E27FC236}">
                  <a16:creationId xmlns:a16="http://schemas.microsoft.com/office/drawing/2014/main" id="{A43B8AEB-EEBB-D6F1-D28A-A28348F24A17}"/>
                </a:ext>
              </a:extLst>
            </p:cNvPr>
            <p:cNvSpPr/>
            <p:nvPr/>
          </p:nvSpPr>
          <p:spPr>
            <a:xfrm>
              <a:off x="2979278" y="3066069"/>
              <a:ext cx="1818106" cy="362931"/>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H</a:t>
              </a:r>
              <a:r>
                <a:rPr kumimoji="1" lang="ja-JP" altLang="en-US" sz="1200" b="1">
                  <a:solidFill>
                    <a:schemeClr val="tx1"/>
                  </a:solidFill>
                  <a:latin typeface="Meiryo UI" panose="020B0604030504040204" pitchFamily="50" charset="-128"/>
                  <a:ea typeface="Meiryo UI" panose="020B0604030504040204" pitchFamily="50" charset="-128"/>
                </a:rPr>
                <a:t>社</a:t>
              </a:r>
            </a:p>
          </p:txBody>
        </p:sp>
        <p:cxnSp>
          <p:nvCxnSpPr>
            <p:cNvPr id="119" name="直線コネクタ 118">
              <a:extLst>
                <a:ext uri="{FF2B5EF4-FFF2-40B4-BE49-F238E27FC236}">
                  <a16:creationId xmlns:a16="http://schemas.microsoft.com/office/drawing/2014/main" id="{87A4D7DA-47F5-CF34-9725-87F20BE9A619}"/>
                </a:ext>
              </a:extLst>
            </p:cNvPr>
            <p:cNvCxnSpPr>
              <a:cxnSpLocks/>
              <a:stCxn id="118" idx="1"/>
              <a:endCxn id="33" idx="3"/>
            </p:cNvCxnSpPr>
            <p:nvPr/>
          </p:nvCxnSpPr>
          <p:spPr>
            <a:xfrm flipH="1">
              <a:off x="2537963" y="3247535"/>
              <a:ext cx="441315" cy="0"/>
            </a:xfrm>
            <a:prstGeom prst="line">
              <a:avLst/>
            </a:prstGeom>
            <a:ln w="12700">
              <a:solidFill>
                <a:schemeClr val="accent1"/>
              </a:solidFill>
              <a:tailEnd type="none"/>
            </a:ln>
          </p:spPr>
          <p:style>
            <a:lnRef idx="1">
              <a:schemeClr val="accent1"/>
            </a:lnRef>
            <a:fillRef idx="0">
              <a:schemeClr val="accent1"/>
            </a:fillRef>
            <a:effectRef idx="0">
              <a:schemeClr val="accent1"/>
            </a:effectRef>
            <a:fontRef idx="minor">
              <a:schemeClr val="tx1"/>
            </a:fontRef>
          </p:style>
        </p:cxnSp>
      </p:grpSp>
      <p:sp>
        <p:nvSpPr>
          <p:cNvPr id="7" name="吹き出し: 四角形 6">
            <a:extLst>
              <a:ext uri="{FF2B5EF4-FFF2-40B4-BE49-F238E27FC236}">
                <a16:creationId xmlns:a16="http://schemas.microsoft.com/office/drawing/2014/main" id="{821FF75D-5265-BA48-0CEF-26983368336A}"/>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社と共同申請者の</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社をはじめ、委託先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社、再委託先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社、再々委託先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社の計</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社の体制で実証を実施する</a:t>
            </a:r>
            <a:endParaRPr lang="en-US" altLang="ja-JP" sz="1000">
              <a:solidFill>
                <a:schemeClr val="tx2"/>
              </a:solidFill>
              <a:latin typeface="Meiryo UI"/>
              <a:ea typeface="Meiryo UI"/>
            </a:endParaRPr>
          </a:p>
        </p:txBody>
      </p:sp>
      <p:sp>
        <p:nvSpPr>
          <p:cNvPr id="3" name="正方形/長方形 2">
            <a:extLst>
              <a:ext uri="{FF2B5EF4-FFF2-40B4-BE49-F238E27FC236}">
                <a16:creationId xmlns:a16="http://schemas.microsoft.com/office/drawing/2014/main" id="{0825BF08-5B45-7A80-614C-FEA56C8C62AD}"/>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11,13,15</a:t>
            </a:r>
            <a:endParaRPr kumimoji="1" lang="ja-JP" altLang="en-US" sz="1200" b="1">
              <a:solidFill>
                <a:schemeClr val="bg1"/>
              </a:solidFill>
              <a:latin typeface="Meiryo UI" panose="020B0604030504040204" pitchFamily="50" charset="-128"/>
              <a:ea typeface="Meiryo UI" panose="020B0604030504040204" pitchFamily="50" charset="-128"/>
            </a:endParaRPr>
          </a:p>
        </p:txBody>
      </p:sp>
      <p:graphicFrame>
        <p:nvGraphicFramePr>
          <p:cNvPr id="14" name="Content Placeholder 20">
            <a:extLst>
              <a:ext uri="{FF2B5EF4-FFF2-40B4-BE49-F238E27FC236}">
                <a16:creationId xmlns:a16="http://schemas.microsoft.com/office/drawing/2014/main" id="{ED0846DB-E118-82AE-3985-0AFB80337A0E}"/>
              </a:ext>
            </a:extLst>
          </p:cNvPr>
          <p:cNvGraphicFramePr>
            <a:graphicFrameLocks/>
          </p:cNvGraphicFramePr>
          <p:nvPr>
            <p:extLst>
              <p:ext uri="{D42A27DB-BD31-4B8C-83A1-F6EECF244321}">
                <p14:modId xmlns:p14="http://schemas.microsoft.com/office/powerpoint/2010/main" val="2694316666"/>
              </p:ext>
            </p:extLst>
          </p:nvPr>
        </p:nvGraphicFramePr>
        <p:xfrm>
          <a:off x="512291" y="3567869"/>
          <a:ext cx="8891587" cy="3012588"/>
        </p:xfrm>
        <a:graphic>
          <a:graphicData uri="http://schemas.openxmlformats.org/drawingml/2006/table">
            <a:tbl>
              <a:tblPr firstRow="1" bandRow="1"/>
              <a:tblGrid>
                <a:gridCol w="358566">
                  <a:extLst>
                    <a:ext uri="{9D8B030D-6E8A-4147-A177-3AD203B41FA5}">
                      <a16:colId xmlns:a16="http://schemas.microsoft.com/office/drawing/2014/main" val="2929430388"/>
                    </a:ext>
                  </a:extLst>
                </a:gridCol>
                <a:gridCol w="1012372">
                  <a:extLst>
                    <a:ext uri="{9D8B030D-6E8A-4147-A177-3AD203B41FA5}">
                      <a16:colId xmlns:a16="http://schemas.microsoft.com/office/drawing/2014/main" val="20000"/>
                    </a:ext>
                  </a:extLst>
                </a:gridCol>
                <a:gridCol w="762000">
                  <a:extLst>
                    <a:ext uri="{9D8B030D-6E8A-4147-A177-3AD203B41FA5}">
                      <a16:colId xmlns:a16="http://schemas.microsoft.com/office/drawing/2014/main" val="2007320057"/>
                    </a:ext>
                  </a:extLst>
                </a:gridCol>
                <a:gridCol w="2252883">
                  <a:extLst>
                    <a:ext uri="{9D8B030D-6E8A-4147-A177-3AD203B41FA5}">
                      <a16:colId xmlns:a16="http://schemas.microsoft.com/office/drawing/2014/main" val="20001"/>
                    </a:ext>
                  </a:extLst>
                </a:gridCol>
                <a:gridCol w="2252883">
                  <a:extLst>
                    <a:ext uri="{9D8B030D-6E8A-4147-A177-3AD203B41FA5}">
                      <a16:colId xmlns:a16="http://schemas.microsoft.com/office/drawing/2014/main" val="3312083660"/>
                    </a:ext>
                  </a:extLst>
                </a:gridCol>
                <a:gridCol w="2252883">
                  <a:extLst>
                    <a:ext uri="{9D8B030D-6E8A-4147-A177-3AD203B41FA5}">
                      <a16:colId xmlns:a16="http://schemas.microsoft.com/office/drawing/2014/main" val="555952917"/>
                    </a:ext>
                  </a:extLst>
                </a:gridCol>
              </a:tblGrid>
              <a:tr h="324000">
                <a:tc>
                  <a:txBody>
                    <a:bodyPr/>
                    <a:lstStyle/>
                    <a:p>
                      <a:pPr algn="ctr"/>
                      <a:r>
                        <a:rPr lang="ja-JP" altLang="en-US" sz="1050" b="1" baseline="0">
                          <a:solidFill>
                            <a:schemeClr val="bg1"/>
                          </a:solidFill>
                          <a:latin typeface="+mn-ea"/>
                          <a:ea typeface="+mn-ea"/>
                        </a:rPr>
                        <a:t>項番</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幹事社との</a:t>
                      </a:r>
                      <a:br>
                        <a:rPr lang="en-US" altLang="ja-JP" sz="1050" b="1" baseline="0">
                          <a:solidFill>
                            <a:schemeClr val="bg1"/>
                          </a:solidFill>
                          <a:latin typeface="+mn-ea"/>
                          <a:ea typeface="+mn-ea"/>
                        </a:rPr>
                      </a:br>
                      <a:r>
                        <a:rPr lang="ja-JP" altLang="en-US" sz="1050" b="1" baseline="0">
                          <a:solidFill>
                            <a:schemeClr val="bg1"/>
                          </a:solidFill>
                          <a:latin typeface="+mn-ea"/>
                          <a:ea typeface="+mn-ea"/>
                        </a:rPr>
                        <a:t>関係</a:t>
                      </a:r>
                      <a:endParaRPr lang="en-GB"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所在国</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lvl1pPr marL="0" algn="l" defTabSz="914400" rtl="0" eaLnBrk="1" latinLnBrk="0" hangingPunct="1">
                        <a:defRPr sz="1800" b="1" kern="1200">
                          <a:solidFill>
                            <a:schemeClr val="lt1"/>
                          </a:solidFill>
                          <a:latin typeface="EYInterstate Light"/>
                        </a:defRPr>
                      </a:lvl1pPr>
                      <a:lvl2pPr marL="457200" algn="l" defTabSz="914400" rtl="0" eaLnBrk="1" latinLnBrk="0" hangingPunct="1">
                        <a:defRPr sz="1800" b="1" kern="1200">
                          <a:solidFill>
                            <a:schemeClr val="lt1"/>
                          </a:solidFill>
                          <a:latin typeface="EYInterstate Light"/>
                        </a:defRPr>
                      </a:lvl2pPr>
                      <a:lvl3pPr marL="914400" algn="l" defTabSz="914400" rtl="0" eaLnBrk="1" latinLnBrk="0" hangingPunct="1">
                        <a:defRPr sz="1800" b="1" kern="1200">
                          <a:solidFill>
                            <a:schemeClr val="lt1"/>
                          </a:solidFill>
                          <a:latin typeface="EYInterstate Light"/>
                        </a:defRPr>
                      </a:lvl3pPr>
                      <a:lvl4pPr marL="1371600" algn="l" defTabSz="914400" rtl="0" eaLnBrk="1" latinLnBrk="0" hangingPunct="1">
                        <a:defRPr sz="1800" b="1" kern="1200">
                          <a:solidFill>
                            <a:schemeClr val="lt1"/>
                          </a:solidFill>
                          <a:latin typeface="EYInterstate Light"/>
                        </a:defRPr>
                      </a:lvl4pPr>
                      <a:lvl5pPr marL="1828800" algn="l" defTabSz="914400" rtl="0" eaLnBrk="1" latinLnBrk="0" hangingPunct="1">
                        <a:defRPr sz="1800" b="1" kern="1200">
                          <a:solidFill>
                            <a:schemeClr val="lt1"/>
                          </a:solidFill>
                          <a:latin typeface="EYInterstate Light"/>
                        </a:defRPr>
                      </a:lvl5pPr>
                      <a:lvl6pPr marL="2286000" algn="l" defTabSz="914400" rtl="0" eaLnBrk="1" latinLnBrk="0" hangingPunct="1">
                        <a:defRPr sz="1800" b="1" kern="1200">
                          <a:solidFill>
                            <a:schemeClr val="lt1"/>
                          </a:solidFill>
                          <a:latin typeface="EYInterstate Light"/>
                        </a:defRPr>
                      </a:lvl6pPr>
                      <a:lvl7pPr marL="2743200" algn="l" defTabSz="914400" rtl="0" eaLnBrk="1" latinLnBrk="0" hangingPunct="1">
                        <a:defRPr sz="1800" b="1" kern="1200">
                          <a:solidFill>
                            <a:schemeClr val="lt1"/>
                          </a:solidFill>
                          <a:latin typeface="EYInterstate Light"/>
                        </a:defRPr>
                      </a:lvl7pPr>
                      <a:lvl8pPr marL="3200400" algn="l" defTabSz="914400" rtl="0" eaLnBrk="1" latinLnBrk="0" hangingPunct="1">
                        <a:defRPr sz="1800" b="1" kern="1200">
                          <a:solidFill>
                            <a:schemeClr val="lt1"/>
                          </a:solidFill>
                          <a:latin typeface="EYInterstate Light"/>
                        </a:defRPr>
                      </a:lvl8pPr>
                      <a:lvl9pPr marL="3657600" algn="l" defTabSz="914400" rtl="0" eaLnBrk="1" latinLnBrk="0" hangingPunct="1">
                        <a:defRPr sz="1800" b="1" kern="1200">
                          <a:solidFill>
                            <a:schemeClr val="lt1"/>
                          </a:solidFill>
                          <a:latin typeface="EYInterstate Light"/>
                        </a:defRPr>
                      </a:lvl9pPr>
                    </a:lstStyle>
                    <a:p>
                      <a:pPr algn="ctr"/>
                      <a:r>
                        <a:rPr lang="ja-JP" altLang="en-US" sz="1050" b="1" baseline="0">
                          <a:solidFill>
                            <a:schemeClr val="bg1"/>
                          </a:solidFill>
                          <a:latin typeface="+mn-ea"/>
                          <a:ea typeface="+mn-ea"/>
                        </a:rPr>
                        <a:t>業務の範囲</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algn="ctr"/>
                      <a:r>
                        <a:rPr lang="ja-JP" altLang="en-US" sz="1050" b="1" baseline="0">
                          <a:solidFill>
                            <a:schemeClr val="bg1"/>
                          </a:solidFill>
                          <a:latin typeface="+mn-ea"/>
                          <a:ea typeface="+mn-ea"/>
                        </a:rPr>
                        <a:t>事業者の専門性</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a:solidFill>
                            <a:schemeClr val="bg1"/>
                          </a:solidFill>
                          <a:latin typeface="+mn-ea"/>
                          <a:ea typeface="+mn-ea"/>
                        </a:rPr>
                        <a:t>現地法人の有無・</a:t>
                      </a:r>
                      <a:endParaRPr lang="en-US" altLang="ja-JP" sz="1050" b="1" baseline="0">
                        <a:solidFill>
                          <a:schemeClr val="bg1"/>
                        </a:solidFill>
                        <a:latin typeface="+mn-ea"/>
                        <a:ea typeface="+mn-ea"/>
                      </a:endParaRPr>
                    </a:p>
                    <a:p>
                      <a:pPr marL="0" marR="0" lvl="0" indent="0" algn="ctr" defTabSz="742950" rtl="0" eaLnBrk="1" fontAlgn="auto" latinLnBrk="0" hangingPunct="1">
                        <a:lnSpc>
                          <a:spcPct val="100000"/>
                        </a:lnSpc>
                        <a:spcBef>
                          <a:spcPts val="0"/>
                        </a:spcBef>
                        <a:spcAft>
                          <a:spcPts val="0"/>
                        </a:spcAft>
                        <a:buClrTx/>
                        <a:buSzTx/>
                        <a:buFontTx/>
                        <a:buNone/>
                        <a:tabLst/>
                        <a:defRPr/>
                      </a:pPr>
                      <a:r>
                        <a:rPr lang="ja-JP" altLang="en-US" sz="1050" b="1" baseline="0">
                          <a:solidFill>
                            <a:schemeClr val="bg1"/>
                          </a:solidFill>
                          <a:latin typeface="+mn-ea"/>
                          <a:ea typeface="+mn-ea"/>
                        </a:rPr>
                        <a:t>現地事情に精通した人材</a:t>
                      </a:r>
                      <a:endParaRPr lang="en-US" altLang="ja-JP" sz="1050" b="1" baseline="0">
                        <a:solidFill>
                          <a:schemeClr val="bg1"/>
                        </a:solidFill>
                        <a:latin typeface="+mn-ea"/>
                        <a:ea typeface="+mn-ea"/>
                      </a:endParaRPr>
                    </a:p>
                  </a:txBody>
                  <a:tcPr marL="0" marR="0" marT="0" marB="0" anchor="ctr">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solidFill>
                      <a:schemeClr val="accent1"/>
                    </a:solidFill>
                  </a:tcPr>
                </a:tc>
                <a:extLst>
                  <a:ext uri="{0D108BD9-81ED-4DB2-BD59-A6C34878D82A}">
                    <a16:rowId xmlns:a16="http://schemas.microsoft.com/office/drawing/2014/main" val="10000"/>
                  </a:ext>
                </a:extLst>
              </a:tr>
              <a:tr h="420588">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幹事法人</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fontAlgn="base">
                        <a:spcBef>
                          <a:spcPct val="20000"/>
                        </a:spcBef>
                        <a:spcAft>
                          <a:spcPct val="0"/>
                        </a:spcAft>
                        <a:buClr>
                          <a:schemeClr val="accent1"/>
                        </a:buClr>
                        <a:buSzPct val="100000"/>
                        <a:buFont typeface="Arial" panose="020B0604020202020204" pitchFamily="34" charset="0"/>
                        <a:buChar char="•"/>
                        <a:tabLst/>
                        <a:defRPr/>
                      </a:pPr>
                      <a:r>
                        <a:rPr kumimoji="1" lang="ja-JP" altLang="en-US" sz="1050" kern="1200" baseline="0">
                          <a:solidFill>
                            <a:schemeClr val="tx2"/>
                          </a:solidFill>
                          <a:latin typeface="+mn-ea"/>
                          <a:ea typeface="+mn-ea"/>
                          <a:cs typeface="+mn-cs"/>
                        </a:rPr>
                        <a:t>プロジェクトの最終意思決定</a:t>
                      </a:r>
                      <a:endParaRPr kumimoji="1" lang="en-US" altLang="ja-JP" sz="1050" kern="1200" baseline="0">
                        <a:solidFill>
                          <a:schemeClr val="tx2"/>
                        </a:solidFill>
                        <a:latin typeface="+mn-ea"/>
                        <a:ea typeface="+mn-ea"/>
                        <a:cs typeface="+mn-cs"/>
                      </a:endParaRPr>
                    </a:p>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ja-JP" altLang="en-US" sz="1050" kern="1200" baseline="0">
                          <a:solidFill>
                            <a:schemeClr val="tx2"/>
                          </a:solidFill>
                          <a:latin typeface="+mn-ea"/>
                          <a:ea typeface="+mn-ea"/>
                          <a:cs typeface="+mn-cs"/>
                        </a:rPr>
                        <a:t>プロジェクトの実行責任者</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共同申請者</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2"/>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324000">
                <a:tc>
                  <a:txBody>
                    <a:bodyPr/>
                    <a:lstStyle/>
                    <a:p>
                      <a:pPr algn="ct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99895732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algn="ctr"/>
                      <a:r>
                        <a:rPr lang="ja-JP" altLang="en-US" sz="1050" b="0" baseline="0">
                          <a:solidFill>
                            <a:schemeClr val="tx2"/>
                          </a:solidFill>
                          <a:latin typeface="+mn-ea"/>
                          <a:ea typeface="+mn-ea"/>
                        </a:rPr>
                        <a:t>再委託先</a:t>
                      </a:r>
                      <a:endParaRPr lang="en-US" altLang="ja-JP" sz="1050" b="0" baseline="0">
                        <a:solidFill>
                          <a:schemeClr val="tx2"/>
                        </a:solidFill>
                        <a:latin typeface="+mn-ea"/>
                        <a:ea typeface="+mn-ea"/>
                      </a:endParaRPr>
                    </a:p>
                    <a:p>
                      <a:pPr algn="ctr"/>
                      <a:r>
                        <a:rPr lang="ja-JP" altLang="en-US" sz="1050" b="0" baseline="0">
                          <a:solidFill>
                            <a:schemeClr val="tx2"/>
                          </a:solidFill>
                          <a:latin typeface="+mn-ea"/>
                          <a:ea typeface="+mn-ea"/>
                        </a:rPr>
                        <a:t>（</a:t>
                      </a:r>
                      <a:r>
                        <a:rPr lang="en-US" altLang="ja-JP" sz="1050" b="0" baseline="0">
                          <a:solidFill>
                            <a:schemeClr val="tx2"/>
                          </a:solidFill>
                          <a:latin typeface="+mn-ea"/>
                          <a:ea typeface="+mn-ea"/>
                        </a:rPr>
                        <a:t>C</a:t>
                      </a:r>
                      <a:r>
                        <a:rPr lang="ja-JP" altLang="en-US" sz="1050" b="0" baseline="0">
                          <a:solidFill>
                            <a:schemeClr val="tx2"/>
                          </a:solidFill>
                          <a:latin typeface="+mn-ea"/>
                          <a:ea typeface="+mn-ea"/>
                        </a:rPr>
                        <a:t>社の委託先）</a:t>
                      </a:r>
                      <a:endParaRPr lang="en-GB"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sz="1800" kern="1200">
                          <a:solidFill>
                            <a:schemeClr val="dk1"/>
                          </a:solidFill>
                          <a:latin typeface="EYInterstate Light"/>
                        </a:defRPr>
                      </a:lvl1pPr>
                      <a:lvl2pPr marL="457200" algn="l" defTabSz="914400" rtl="0" eaLnBrk="1" latinLnBrk="0" hangingPunct="1">
                        <a:defRPr sz="1800" kern="1200">
                          <a:solidFill>
                            <a:schemeClr val="dk1"/>
                          </a:solidFill>
                          <a:latin typeface="EYInterstate Light"/>
                        </a:defRPr>
                      </a:lvl2pPr>
                      <a:lvl3pPr marL="914400" algn="l" defTabSz="914400" rtl="0" eaLnBrk="1" latinLnBrk="0" hangingPunct="1">
                        <a:defRPr sz="1800" kern="1200">
                          <a:solidFill>
                            <a:schemeClr val="dk1"/>
                          </a:solidFill>
                          <a:latin typeface="EYInterstate Light"/>
                        </a:defRPr>
                      </a:lvl3pPr>
                      <a:lvl4pPr marL="1371600" algn="l" defTabSz="914400" rtl="0" eaLnBrk="1" latinLnBrk="0" hangingPunct="1">
                        <a:defRPr sz="1800" kern="1200">
                          <a:solidFill>
                            <a:schemeClr val="dk1"/>
                          </a:solidFill>
                          <a:latin typeface="EYInterstate Light"/>
                        </a:defRPr>
                      </a:lvl4pPr>
                      <a:lvl5pPr marL="1828800" algn="l" defTabSz="914400" rtl="0" eaLnBrk="1" latinLnBrk="0" hangingPunct="1">
                        <a:defRPr sz="1800" kern="1200">
                          <a:solidFill>
                            <a:schemeClr val="dk1"/>
                          </a:solidFill>
                          <a:latin typeface="EYInterstate Light"/>
                        </a:defRPr>
                      </a:lvl5pPr>
                      <a:lvl6pPr marL="2286000" algn="l" defTabSz="914400" rtl="0" eaLnBrk="1" latinLnBrk="0" hangingPunct="1">
                        <a:defRPr sz="1800" kern="1200">
                          <a:solidFill>
                            <a:schemeClr val="dk1"/>
                          </a:solidFill>
                          <a:latin typeface="EYInterstate Light"/>
                        </a:defRPr>
                      </a:lvl6pPr>
                      <a:lvl7pPr marL="2743200" algn="l" defTabSz="914400" rtl="0" eaLnBrk="1" latinLnBrk="0" hangingPunct="1">
                        <a:defRPr sz="1800" kern="1200">
                          <a:solidFill>
                            <a:schemeClr val="dk1"/>
                          </a:solidFill>
                          <a:latin typeface="EYInterstate Light"/>
                        </a:defRPr>
                      </a:lvl7pPr>
                      <a:lvl8pPr marL="3200400" algn="l" defTabSz="914400" rtl="0" eaLnBrk="1" latinLnBrk="0" hangingPunct="1">
                        <a:defRPr sz="1800" kern="1200">
                          <a:solidFill>
                            <a:schemeClr val="dk1"/>
                          </a:solidFill>
                          <a:latin typeface="EYInterstate Light"/>
                        </a:defRPr>
                      </a:lvl8pPr>
                      <a:lvl9pPr marL="3657600" algn="l" defTabSz="914400" rtl="0" eaLnBrk="1" latinLnBrk="0" hangingPunct="1">
                        <a:defRPr sz="1800" kern="1200">
                          <a:solidFill>
                            <a:schemeClr val="dk1"/>
                          </a:solidFill>
                          <a:latin typeface="EYInterstate Light"/>
                        </a:defRPr>
                      </a:lvl9p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zh-CN" sz="1050" kern="1200" baseline="0">
                          <a:solidFill>
                            <a:schemeClr val="tx2"/>
                          </a:solidFill>
                          <a:latin typeface="+mn-ea"/>
                          <a:ea typeface="+mn-ea"/>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a:ea typeface="Meiryo UI"/>
                          <a:cs typeface="+mn-cs"/>
                        </a:rPr>
                        <a:t>XXXXX</a:t>
                      </a: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4"/>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再委託先</a:t>
                      </a:r>
                      <a:endParaRPr lang="en-US" altLang="ja-JP" sz="1050" b="0" baseline="0">
                        <a:solidFill>
                          <a:schemeClr val="tx2"/>
                        </a:solidFill>
                        <a:latin typeface="+mn-ea"/>
                        <a:ea typeface="+mn-ea"/>
                      </a:endParaRPr>
                    </a:p>
                    <a:p>
                      <a:pPr algn="ctr"/>
                      <a:r>
                        <a:rPr lang="ja-JP" altLang="en-US" sz="1050" b="0" baseline="0">
                          <a:solidFill>
                            <a:schemeClr val="tx2"/>
                          </a:solidFill>
                          <a:latin typeface="+mn-ea"/>
                          <a:ea typeface="+mn-ea"/>
                        </a:rPr>
                        <a:t>（</a:t>
                      </a:r>
                      <a:r>
                        <a:rPr lang="en-US" altLang="ja-JP" sz="1050" b="0" baseline="0">
                          <a:solidFill>
                            <a:schemeClr val="tx2"/>
                          </a:solidFill>
                          <a:latin typeface="+mn-ea"/>
                          <a:ea typeface="+mn-ea"/>
                        </a:rPr>
                        <a:t>C</a:t>
                      </a:r>
                      <a:r>
                        <a:rPr lang="ja-JP" altLang="en-US" sz="1050" b="0" baseline="0">
                          <a:solidFill>
                            <a:schemeClr val="tx2"/>
                          </a:solidFill>
                          <a:latin typeface="+mn-ea"/>
                          <a:ea typeface="+mn-ea"/>
                        </a:rPr>
                        <a:t>社の委託先）</a:t>
                      </a:r>
                      <a:endParaRPr lang="en-GB"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011451456"/>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再々委託先</a:t>
                      </a:r>
                      <a:endParaRPr lang="en-US" altLang="ja-JP" sz="1050" b="0" baseline="0">
                        <a:solidFill>
                          <a:schemeClr val="tx2"/>
                        </a:solidFill>
                        <a:latin typeface="+mn-ea"/>
                        <a:ea typeface="+mn-ea"/>
                      </a:endParaRPr>
                    </a:p>
                    <a:p>
                      <a:pPr algn="ctr"/>
                      <a:r>
                        <a:rPr lang="ja-JP" altLang="en-US" sz="1050" b="0" baseline="0">
                          <a:solidFill>
                            <a:schemeClr val="tx2"/>
                          </a:solidFill>
                          <a:latin typeface="+mn-ea"/>
                          <a:ea typeface="+mn-ea"/>
                        </a:rPr>
                        <a:t>（</a:t>
                      </a:r>
                      <a:r>
                        <a:rPr lang="en-US" altLang="ja-JP" sz="1050" b="0" baseline="0">
                          <a:solidFill>
                            <a:schemeClr val="tx2"/>
                          </a:solidFill>
                          <a:latin typeface="+mn-ea"/>
                          <a:ea typeface="+mn-ea"/>
                        </a:rPr>
                        <a:t>E</a:t>
                      </a:r>
                      <a:r>
                        <a:rPr lang="ja-JP" altLang="en-US" sz="1050" b="0" baseline="0">
                          <a:solidFill>
                            <a:schemeClr val="tx2"/>
                          </a:solidFill>
                          <a:latin typeface="+mn-ea"/>
                          <a:ea typeface="+mn-ea"/>
                        </a:rPr>
                        <a:t>社の委託先）</a:t>
                      </a:r>
                      <a:endParaRPr lang="en-GB"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728920017"/>
                  </a:ext>
                </a:extLst>
              </a:tr>
              <a:tr h="324000">
                <a:tc>
                  <a:txBody>
                    <a:bodyPr/>
                    <a:lstStyle/>
                    <a:p>
                      <a:pPr algn="ctr"/>
                      <a:endParaRPr lang="en-GB"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a:r>
                        <a:rPr lang="ja-JP" altLang="en-US" sz="1050" b="0" baseline="0">
                          <a:solidFill>
                            <a:schemeClr val="tx2"/>
                          </a:solidFill>
                          <a:latin typeface="+mn-ea"/>
                          <a:ea typeface="+mn-ea"/>
                        </a:rPr>
                        <a:t>共同申請者の</a:t>
                      </a:r>
                      <a:br>
                        <a:rPr lang="en-US" altLang="ja-JP" sz="1050" b="0" baseline="0">
                          <a:solidFill>
                            <a:schemeClr val="tx2"/>
                          </a:solidFill>
                          <a:latin typeface="+mn-ea"/>
                          <a:ea typeface="+mn-ea"/>
                        </a:rPr>
                      </a:br>
                      <a:r>
                        <a:rPr lang="ja-JP" altLang="en-US" sz="1050" b="0" baseline="0">
                          <a:solidFill>
                            <a:schemeClr val="tx2"/>
                          </a:solidFill>
                          <a:latin typeface="+mn-ea"/>
                          <a:ea typeface="+mn-ea"/>
                        </a:rPr>
                        <a:t>委託先</a:t>
                      </a:r>
                      <a:endParaRPr lang="en-US" altLang="ja-JP" sz="1050" b="0" baseline="0">
                        <a:solidFill>
                          <a:schemeClr val="tx2"/>
                        </a:solidFill>
                        <a:latin typeface="+mn-ea"/>
                        <a:ea typeface="+mn-ea"/>
                      </a:endParaRPr>
                    </a:p>
                  </a:txBody>
                  <a:tcPr marL="0" marR="0" marT="0" marB="0" anchor="ctr">
                    <a:lnL w="1270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635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177800" marR="0" lvl="0" indent="-177800" algn="l" defTabSz="1043056" rtl="0" eaLnBrk="1" fontAlgn="base" latinLnBrk="0" hangingPunct="1">
                        <a:lnSpc>
                          <a:spcPct val="100000"/>
                        </a:lnSpc>
                        <a:spcBef>
                          <a:spcPct val="20000"/>
                        </a:spcBef>
                        <a:spcAft>
                          <a:spcPct val="0"/>
                        </a:spcAft>
                        <a:buClr>
                          <a:schemeClr val="accent1"/>
                        </a:buClr>
                        <a:buSzPct val="100000"/>
                        <a:buFont typeface="Arial" panose="020B0604020202020204" pitchFamily="34" charset="0"/>
                        <a:buChar char="•"/>
                        <a:tabLst/>
                        <a:defRPr/>
                      </a:pPr>
                      <a:endParaRPr kumimoji="1" lang="zh-CN" altLang="en-US" sz="1050" kern="1200" baseline="0">
                        <a:solidFill>
                          <a:schemeClr val="tx2"/>
                        </a:solidFill>
                        <a:latin typeface="+mn-ea"/>
                        <a:ea typeface="+mn-ea"/>
                        <a:cs typeface="+mn-cs"/>
                      </a:endParaRPr>
                    </a:p>
                  </a:txBody>
                  <a:tcPr marL="0" marR="0" marT="0" marB="0" anchor="ctr">
                    <a:lnL w="6350" cap="flat" cmpd="sng" algn="ctr">
                      <a:noFill/>
                      <a:prstDash val="solid"/>
                      <a:round/>
                      <a:headEnd type="none" w="med" len="med"/>
                      <a:tailEnd type="none" w="med" len="med"/>
                    </a:lnL>
                    <a:lnR w="12700" cap="flat" cmpd="sng" algn="ctr">
                      <a:no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90333726"/>
                  </a:ext>
                </a:extLst>
              </a:tr>
            </a:tbl>
          </a:graphicData>
        </a:graphic>
      </p:graphicFrame>
      <p:sp>
        <p:nvSpPr>
          <p:cNvPr id="17" name="吹き出し: 四角形 16">
            <a:extLst>
              <a:ext uri="{FF2B5EF4-FFF2-40B4-BE49-F238E27FC236}">
                <a16:creationId xmlns:a16="http://schemas.microsoft.com/office/drawing/2014/main" id="{910FC51F-F0B9-CC33-AD3F-780753B5CEF5}"/>
              </a:ext>
            </a:extLst>
          </p:cNvPr>
          <p:cNvSpPr/>
          <p:nvPr/>
        </p:nvSpPr>
        <p:spPr>
          <a:xfrm>
            <a:off x="3151215" y="5726613"/>
            <a:ext cx="4035372" cy="645535"/>
          </a:xfrm>
          <a:prstGeom prst="wedgeRectCallout">
            <a:avLst>
              <a:gd name="adj1" fmla="val -26684"/>
              <a:gd name="adj2" fmla="val -861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取引先が多数あり全て記載しきれないなどの場合、「装置メーカー」といった集合として記載いただくか、代表企業名 他〇〇社（〇〇には数字が入る）などで記載を工夫いただいても構いません</a:t>
            </a:r>
          </a:p>
        </p:txBody>
      </p:sp>
      <p:sp>
        <p:nvSpPr>
          <p:cNvPr id="18" name="吹き出し: 四角形 17">
            <a:extLst>
              <a:ext uri="{FF2B5EF4-FFF2-40B4-BE49-F238E27FC236}">
                <a16:creationId xmlns:a16="http://schemas.microsoft.com/office/drawing/2014/main" id="{10A3087C-4762-E2F2-C08A-1F0C76890E86}"/>
              </a:ext>
            </a:extLst>
          </p:cNvPr>
          <p:cNvSpPr/>
          <p:nvPr/>
        </p:nvSpPr>
        <p:spPr>
          <a:xfrm>
            <a:off x="5935218" y="2854110"/>
            <a:ext cx="3459607" cy="695226"/>
          </a:xfrm>
          <a:prstGeom prst="wedgeRectCallout">
            <a:avLst>
              <a:gd name="adj1" fmla="val -524"/>
              <a:gd name="adj2" fmla="val 696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該当事業者が現地法人を有する場合はその国名と企業・団体名を、現地事情に精通した人材を有する場合はその氏名</a:t>
            </a:r>
            <a:r>
              <a:rPr kumimoji="1" lang="en-US" altLang="ja-JP" sz="1000">
                <a:solidFill>
                  <a:schemeClr val="tx2"/>
                </a:solidFill>
              </a:rPr>
              <a:t>※</a:t>
            </a:r>
            <a:r>
              <a:rPr kumimoji="1" lang="ja-JP" altLang="en-US" sz="1000">
                <a:solidFill>
                  <a:schemeClr val="tx2"/>
                </a:solidFill>
              </a:rPr>
              <a:t>を「現地法人の有無・現地事情に精通した人材」欄に記載してください</a:t>
            </a:r>
            <a:endParaRPr kumimoji="1" lang="en-US" altLang="ja-JP" sz="1000">
              <a:solidFill>
                <a:schemeClr val="tx2"/>
              </a:solidFill>
            </a:endParaRPr>
          </a:p>
          <a:p>
            <a:r>
              <a:rPr kumimoji="1" lang="en-US" altLang="ja-JP" sz="1000">
                <a:solidFill>
                  <a:schemeClr val="tx2"/>
                </a:solidFill>
              </a:rPr>
              <a:t>※</a:t>
            </a:r>
            <a:r>
              <a:rPr kumimoji="1" lang="ja-JP" altLang="en-US" sz="1000">
                <a:solidFill>
                  <a:schemeClr val="tx2"/>
                </a:solidFill>
              </a:rPr>
              <a:t>氏名以外の具体的な経歴は次スライドに記載してください</a:t>
            </a:r>
            <a:endParaRPr kumimoji="1" lang="en-US" altLang="ja-JP" sz="1000">
              <a:solidFill>
                <a:schemeClr val="tx2"/>
              </a:solidFill>
            </a:endParaRPr>
          </a:p>
        </p:txBody>
      </p:sp>
      <p:sp>
        <p:nvSpPr>
          <p:cNvPr id="20" name="吹き出し: 四角形 19">
            <a:extLst>
              <a:ext uri="{FF2B5EF4-FFF2-40B4-BE49-F238E27FC236}">
                <a16:creationId xmlns:a16="http://schemas.microsoft.com/office/drawing/2014/main" id="{A2BC2474-8E4F-E66B-D6B0-0528DD1D0E5C}"/>
              </a:ext>
            </a:extLst>
          </p:cNvPr>
          <p:cNvSpPr/>
          <p:nvPr/>
        </p:nvSpPr>
        <p:spPr>
          <a:xfrm>
            <a:off x="5484441" y="4199403"/>
            <a:ext cx="1702146" cy="1404000"/>
          </a:xfrm>
          <a:prstGeom prst="wedgeRectCallout">
            <a:avLst>
              <a:gd name="adj1" fmla="val -32545"/>
              <a:gd name="adj2" fmla="val -7357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特筆すべき専門性がある場合は「事業者の専門性」欄に明記してください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特に機器等の製造・輸出・販売</a:t>
            </a:r>
            <a:r>
              <a:rPr kumimoji="1" lang="en-US" altLang="ja-JP" sz="1000">
                <a:solidFill>
                  <a:schemeClr val="tx2"/>
                </a:solidFill>
              </a:rPr>
              <a:t>､EPC</a:t>
            </a:r>
            <a:r>
              <a:rPr kumimoji="1" lang="ja-JP" altLang="en-US" sz="1000">
                <a:solidFill>
                  <a:schemeClr val="tx2"/>
                </a:solidFill>
              </a:rPr>
              <a:t>や</a:t>
            </a:r>
            <a:r>
              <a:rPr kumimoji="1" lang="en-US" altLang="ja-JP" sz="1000">
                <a:solidFill>
                  <a:schemeClr val="tx2"/>
                </a:solidFill>
              </a:rPr>
              <a:t>O&amp;M</a:t>
            </a:r>
            <a:r>
              <a:rPr kumimoji="1" lang="ja-JP" altLang="en-US" sz="1000">
                <a:solidFill>
                  <a:schemeClr val="tx2"/>
                </a:solidFill>
              </a:rPr>
              <a:t>の実施</a:t>
            </a:r>
            <a:r>
              <a:rPr kumimoji="1" lang="en-US" altLang="ja-JP" sz="1000">
                <a:solidFill>
                  <a:schemeClr val="tx2"/>
                </a:solidFill>
              </a:rPr>
              <a:t>､</a:t>
            </a:r>
            <a:r>
              <a:rPr kumimoji="1" lang="ja-JP" altLang="en-US" sz="1000">
                <a:solidFill>
                  <a:schemeClr val="tx2"/>
                </a:solidFill>
              </a:rPr>
              <a:t>投資等を行うことが想定される企業についてはこの欄にその旨を明記ください</a:t>
            </a:r>
          </a:p>
        </p:txBody>
      </p:sp>
      <p:sp>
        <p:nvSpPr>
          <p:cNvPr id="22" name="吹き出し: 四角形 21">
            <a:extLst>
              <a:ext uri="{FF2B5EF4-FFF2-40B4-BE49-F238E27FC236}">
                <a16:creationId xmlns:a16="http://schemas.microsoft.com/office/drawing/2014/main" id="{EE6CA774-F181-A155-722C-B374F3879301}"/>
              </a:ext>
            </a:extLst>
          </p:cNvPr>
          <p:cNvSpPr/>
          <p:nvPr/>
        </p:nvSpPr>
        <p:spPr>
          <a:xfrm>
            <a:off x="3151215" y="4199402"/>
            <a:ext cx="1801586" cy="1404000"/>
          </a:xfrm>
          <a:prstGeom prst="wedgeRectCallout">
            <a:avLst>
              <a:gd name="adj1" fmla="val 1174"/>
              <a:gd name="adj2" fmla="val -7367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事業全体の企画及び立案並びに根幹に関わる部分は、委託・外注することができませんので、ご留意ください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保有技術等の情報を適切に管理するための体制が構築されていることを明記してください</a:t>
            </a:r>
          </a:p>
        </p:txBody>
      </p:sp>
      <p:sp>
        <p:nvSpPr>
          <p:cNvPr id="19" name="吹き出し: 四角形 18">
            <a:extLst>
              <a:ext uri="{FF2B5EF4-FFF2-40B4-BE49-F238E27FC236}">
                <a16:creationId xmlns:a16="http://schemas.microsoft.com/office/drawing/2014/main" id="{5A38E452-6D12-9FEA-B337-734FA1AA9DE8}"/>
              </a:ext>
            </a:extLst>
          </p:cNvPr>
          <p:cNvSpPr/>
          <p:nvPr/>
        </p:nvSpPr>
        <p:spPr>
          <a:xfrm>
            <a:off x="2148117" y="1264812"/>
            <a:ext cx="6914789" cy="581055"/>
          </a:xfrm>
          <a:prstGeom prst="wedgeRectCallout">
            <a:avLst>
              <a:gd name="adj1" fmla="val -52982"/>
              <a:gd name="adj2" fmla="val 1982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請負または委託契約については、再々委託先まで記載ください（ただし、税込み</a:t>
            </a:r>
            <a:r>
              <a:rPr kumimoji="1" lang="en-US" altLang="ja-JP" sz="1000">
                <a:solidFill>
                  <a:schemeClr val="tx2"/>
                </a:solidFill>
              </a:rPr>
              <a:t>100</a:t>
            </a:r>
            <a:r>
              <a:rPr kumimoji="1" lang="ja-JP" altLang="en-US" sz="1000">
                <a:solidFill>
                  <a:schemeClr val="tx2"/>
                </a:solidFill>
              </a:rPr>
              <a:t>万円以上の取引を行う予定の事業者に限る）</a:t>
            </a:r>
            <a:endParaRPr kumimoji="1" lang="en-US" altLang="ja-JP" sz="1000">
              <a:solidFill>
                <a:schemeClr val="tx2"/>
              </a:solidFill>
            </a:endParaRPr>
          </a:p>
          <a:p>
            <a:r>
              <a:rPr kumimoji="1" lang="en-US" altLang="ja-JP" sz="1000">
                <a:solidFill>
                  <a:schemeClr val="tx2"/>
                </a:solidFill>
              </a:rPr>
              <a:t>※</a:t>
            </a:r>
            <a:r>
              <a:rPr kumimoji="1" lang="ja-JP" altLang="en-US" sz="1000">
                <a:solidFill>
                  <a:schemeClr val="tx2"/>
                </a:solidFill>
              </a:rPr>
              <a:t>グループ企業</a:t>
            </a:r>
            <a:r>
              <a:rPr kumimoji="1" lang="en-US" altLang="ja-JP" sz="1000">
                <a:solidFill>
                  <a:schemeClr val="tx2"/>
                </a:solidFill>
              </a:rPr>
              <a:t>(</a:t>
            </a:r>
            <a:r>
              <a:rPr kumimoji="1" lang="ja-JP" altLang="en-US" sz="1000">
                <a:solidFill>
                  <a:schemeClr val="tx2"/>
                </a:solidFill>
              </a:rPr>
              <a:t>補助事業事務処理マニュアル</a:t>
            </a:r>
            <a:r>
              <a:rPr kumimoji="1" lang="en-US" altLang="ja-JP" sz="1000">
                <a:solidFill>
                  <a:schemeClr val="tx2"/>
                </a:solidFill>
              </a:rPr>
              <a:t>34</a:t>
            </a:r>
            <a:r>
              <a:rPr kumimoji="1" lang="ja-JP" altLang="en-US" sz="1000">
                <a:solidFill>
                  <a:schemeClr val="tx2"/>
                </a:solidFill>
              </a:rPr>
              <a:t>ページに記載のグループ企業をいう。</a:t>
            </a:r>
            <a:r>
              <a:rPr kumimoji="1" lang="en-US" altLang="ja-JP" sz="1000">
                <a:solidFill>
                  <a:schemeClr val="tx2"/>
                </a:solidFill>
              </a:rPr>
              <a:t>)</a:t>
            </a:r>
            <a:r>
              <a:rPr kumimoji="1" lang="ja-JP" altLang="en-US" sz="1000">
                <a:solidFill>
                  <a:schemeClr val="tx2"/>
                </a:solidFill>
              </a:rPr>
              <a:t>との取引であることのみを選定理由とする委託、外注（再委託及びそれ以下の委託を含む）は認められません</a:t>
            </a:r>
          </a:p>
        </p:txBody>
      </p:sp>
      <p:sp>
        <p:nvSpPr>
          <p:cNvPr id="8" name="吹き出し: 四角形 7">
            <a:extLst>
              <a:ext uri="{FF2B5EF4-FFF2-40B4-BE49-F238E27FC236}">
                <a16:creationId xmlns:a16="http://schemas.microsoft.com/office/drawing/2014/main" id="{C8085E3F-7200-1720-185D-AFC325355D1E}"/>
              </a:ext>
            </a:extLst>
          </p:cNvPr>
          <p:cNvSpPr/>
          <p:nvPr/>
        </p:nvSpPr>
        <p:spPr>
          <a:xfrm>
            <a:off x="2261055" y="97475"/>
            <a:ext cx="4524058" cy="390114"/>
          </a:xfrm>
          <a:prstGeom prst="wedgeRectCallout">
            <a:avLst>
              <a:gd name="adj1" fmla="val -55170"/>
              <a:gd name="adj2" fmla="val 2596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3-6.</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en-US" altLang="ja-JP" sz="1000">
              <a:solidFill>
                <a:schemeClr val="tx2"/>
              </a:solidFill>
              <a:latin typeface="Meiryo UI" panose="020B0604030504040204" pitchFamily="50" charset="-128"/>
              <a:ea typeface="Meiryo UI" panose="020B0604030504040204" pitchFamily="50" charset="-128"/>
            </a:endParaRPr>
          </a:p>
          <a:p>
            <a:r>
              <a:rPr kumimoji="1" lang="en-US" altLang="ja-JP" sz="1000" b="1">
                <a:solidFill>
                  <a:schemeClr val="tx2"/>
                </a:solidFill>
                <a:latin typeface="Meiryo UI" panose="020B0604030504040204" pitchFamily="50" charset="-128"/>
                <a:ea typeface="Meiryo UI" panose="020B0604030504040204" pitchFamily="50" charset="-128"/>
              </a:rPr>
              <a:t>※</a:t>
            </a:r>
            <a:r>
              <a:rPr kumimoji="1" lang="ja-JP" altLang="en-US" sz="1000" b="1">
                <a:solidFill>
                  <a:schemeClr val="tx2"/>
                </a:solidFill>
                <a:latin typeface="Meiryo UI" panose="020B0604030504040204" pitchFamily="50" charset="-128"/>
                <a:ea typeface="Meiryo UI" panose="020B0604030504040204" pitchFamily="50" charset="-128"/>
              </a:rPr>
              <a:t>次スライドは複製可能ですが、本スライドの複製は認められません</a:t>
            </a:r>
            <a:endParaRPr kumimoji="1" lang="ja-JP" altLang="en-US" sz="1000" b="1">
              <a:solidFill>
                <a:schemeClr val="tx2"/>
              </a:solidFill>
            </a:endParaRPr>
          </a:p>
        </p:txBody>
      </p:sp>
      <p:sp>
        <p:nvSpPr>
          <p:cNvPr id="9" name="フローチャート: 結合子 8">
            <a:extLst>
              <a:ext uri="{FF2B5EF4-FFF2-40B4-BE49-F238E27FC236}">
                <a16:creationId xmlns:a16="http://schemas.microsoft.com/office/drawing/2014/main" id="{5A9C6CE0-6F4D-7FF6-C408-C3797C45A89D}"/>
              </a:ext>
            </a:extLst>
          </p:cNvPr>
          <p:cNvSpPr/>
          <p:nvPr/>
        </p:nvSpPr>
        <p:spPr>
          <a:xfrm>
            <a:off x="3960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0" name="フローチャート: 結合子 9">
            <a:extLst>
              <a:ext uri="{FF2B5EF4-FFF2-40B4-BE49-F238E27FC236}">
                <a16:creationId xmlns:a16="http://schemas.microsoft.com/office/drawing/2014/main" id="{6DDE50D4-5957-417C-D7EC-D29D875145ED}"/>
              </a:ext>
            </a:extLst>
          </p:cNvPr>
          <p:cNvSpPr/>
          <p:nvPr/>
        </p:nvSpPr>
        <p:spPr>
          <a:xfrm>
            <a:off x="272609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1" name="フローチャート: 結合子 10">
            <a:extLst>
              <a:ext uri="{FF2B5EF4-FFF2-40B4-BE49-F238E27FC236}">
                <a16:creationId xmlns:a16="http://schemas.microsoft.com/office/drawing/2014/main" id="{4632ABCE-52A7-3A50-1A34-057EF1F68CB9}"/>
              </a:ext>
            </a:extLst>
          </p:cNvPr>
          <p:cNvSpPr/>
          <p:nvPr/>
        </p:nvSpPr>
        <p:spPr>
          <a:xfrm>
            <a:off x="506110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3" name="フローチャート: 結合子 12">
            <a:extLst>
              <a:ext uri="{FF2B5EF4-FFF2-40B4-BE49-F238E27FC236}">
                <a16:creationId xmlns:a16="http://schemas.microsoft.com/office/drawing/2014/main" id="{FF58CB69-2B96-5F81-440B-2B32280927EF}"/>
              </a:ext>
            </a:extLst>
          </p:cNvPr>
          <p:cNvSpPr/>
          <p:nvPr/>
        </p:nvSpPr>
        <p:spPr>
          <a:xfrm>
            <a:off x="7396110" y="203793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15" name="フローチャート: 結合子 14">
            <a:extLst>
              <a:ext uri="{FF2B5EF4-FFF2-40B4-BE49-F238E27FC236}">
                <a16:creationId xmlns:a16="http://schemas.microsoft.com/office/drawing/2014/main" id="{860E45E3-17FE-EA4B-849B-B2C9481FB8F6}"/>
              </a:ext>
            </a:extLst>
          </p:cNvPr>
          <p:cNvSpPr/>
          <p:nvPr/>
        </p:nvSpPr>
        <p:spPr>
          <a:xfrm>
            <a:off x="272609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3" name="フローチャート: 結合子 22">
            <a:extLst>
              <a:ext uri="{FF2B5EF4-FFF2-40B4-BE49-F238E27FC236}">
                <a16:creationId xmlns:a16="http://schemas.microsoft.com/office/drawing/2014/main" id="{0E46BDA6-8329-773D-703A-B13A778057E4}"/>
              </a:ext>
            </a:extLst>
          </p:cNvPr>
          <p:cNvSpPr/>
          <p:nvPr/>
        </p:nvSpPr>
        <p:spPr>
          <a:xfrm>
            <a:off x="5061100" y="24870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4" name="フローチャート: 結合子 23">
            <a:extLst>
              <a:ext uri="{FF2B5EF4-FFF2-40B4-BE49-F238E27FC236}">
                <a16:creationId xmlns:a16="http://schemas.microsoft.com/office/drawing/2014/main" id="{E37998A8-FBB1-5303-6EB5-A40032E63521}"/>
              </a:ext>
            </a:extLst>
          </p:cNvPr>
          <p:cNvSpPr/>
          <p:nvPr/>
        </p:nvSpPr>
        <p:spPr>
          <a:xfrm>
            <a:off x="272609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5" name="フローチャート: 結合子 24">
            <a:extLst>
              <a:ext uri="{FF2B5EF4-FFF2-40B4-BE49-F238E27FC236}">
                <a16:creationId xmlns:a16="http://schemas.microsoft.com/office/drawing/2014/main" id="{F828392B-6471-2D15-702F-BD7B39A91ED8}"/>
              </a:ext>
            </a:extLst>
          </p:cNvPr>
          <p:cNvSpPr/>
          <p:nvPr/>
        </p:nvSpPr>
        <p:spPr>
          <a:xfrm>
            <a:off x="391080" y="294637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6" name="フローチャート: 結合子 25">
            <a:extLst>
              <a:ext uri="{FF2B5EF4-FFF2-40B4-BE49-F238E27FC236}">
                <a16:creationId xmlns:a16="http://schemas.microsoft.com/office/drawing/2014/main" id="{86D30CDF-7BB0-0F62-87CA-EC1672EE2371}"/>
              </a:ext>
            </a:extLst>
          </p:cNvPr>
          <p:cNvSpPr/>
          <p:nvPr/>
        </p:nvSpPr>
        <p:spPr>
          <a:xfrm>
            <a:off x="559287" y="399996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0" name="フローチャート: 結合子 29">
            <a:extLst>
              <a:ext uri="{FF2B5EF4-FFF2-40B4-BE49-F238E27FC236}">
                <a16:creationId xmlns:a16="http://schemas.microsoft.com/office/drawing/2014/main" id="{C2453838-B66D-0848-260E-8460BC7591C8}"/>
              </a:ext>
            </a:extLst>
          </p:cNvPr>
          <p:cNvSpPr/>
          <p:nvPr/>
        </p:nvSpPr>
        <p:spPr>
          <a:xfrm>
            <a:off x="559287" y="4372783"/>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1" name="フローチャート: 結合子 30">
            <a:extLst>
              <a:ext uri="{FF2B5EF4-FFF2-40B4-BE49-F238E27FC236}">
                <a16:creationId xmlns:a16="http://schemas.microsoft.com/office/drawing/2014/main" id="{B207E4F1-A43C-7C36-1D03-DCE01E068B14}"/>
              </a:ext>
            </a:extLst>
          </p:cNvPr>
          <p:cNvSpPr/>
          <p:nvPr/>
        </p:nvSpPr>
        <p:spPr>
          <a:xfrm>
            <a:off x="559287" y="469311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2" name="フローチャート: 結合子 31">
            <a:extLst>
              <a:ext uri="{FF2B5EF4-FFF2-40B4-BE49-F238E27FC236}">
                <a16:creationId xmlns:a16="http://schemas.microsoft.com/office/drawing/2014/main" id="{D6298162-476E-8871-63C8-67AD4BBAE3C4}"/>
              </a:ext>
            </a:extLst>
          </p:cNvPr>
          <p:cNvSpPr/>
          <p:nvPr/>
        </p:nvSpPr>
        <p:spPr>
          <a:xfrm>
            <a:off x="559287" y="5013449"/>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4</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5" name="フローチャート: 結合子 34">
            <a:extLst>
              <a:ext uri="{FF2B5EF4-FFF2-40B4-BE49-F238E27FC236}">
                <a16:creationId xmlns:a16="http://schemas.microsoft.com/office/drawing/2014/main" id="{70EA5E83-32EA-8B1F-28D7-F03DA09F9770}"/>
              </a:ext>
            </a:extLst>
          </p:cNvPr>
          <p:cNvSpPr/>
          <p:nvPr/>
        </p:nvSpPr>
        <p:spPr>
          <a:xfrm>
            <a:off x="559287" y="5333782"/>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5</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6" name="フローチャート: 結合子 35">
            <a:extLst>
              <a:ext uri="{FF2B5EF4-FFF2-40B4-BE49-F238E27FC236}">
                <a16:creationId xmlns:a16="http://schemas.microsoft.com/office/drawing/2014/main" id="{C60D3AA6-B2E5-DF21-A55B-9454141193BA}"/>
              </a:ext>
            </a:extLst>
          </p:cNvPr>
          <p:cNvSpPr/>
          <p:nvPr/>
        </p:nvSpPr>
        <p:spPr>
          <a:xfrm>
            <a:off x="559287" y="5654115"/>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6</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7" name="フローチャート: 結合子 36">
            <a:extLst>
              <a:ext uri="{FF2B5EF4-FFF2-40B4-BE49-F238E27FC236}">
                <a16:creationId xmlns:a16="http://schemas.microsoft.com/office/drawing/2014/main" id="{A43C44EC-990B-ADDE-5071-129068F6EF37}"/>
              </a:ext>
            </a:extLst>
          </p:cNvPr>
          <p:cNvSpPr/>
          <p:nvPr/>
        </p:nvSpPr>
        <p:spPr>
          <a:xfrm>
            <a:off x="559287" y="597444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7</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9" name="フローチャート: 結合子 38">
            <a:extLst>
              <a:ext uri="{FF2B5EF4-FFF2-40B4-BE49-F238E27FC236}">
                <a16:creationId xmlns:a16="http://schemas.microsoft.com/office/drawing/2014/main" id="{37291DD6-C0E6-431E-B3A8-51923E35ACD3}"/>
              </a:ext>
            </a:extLst>
          </p:cNvPr>
          <p:cNvSpPr/>
          <p:nvPr/>
        </p:nvSpPr>
        <p:spPr>
          <a:xfrm>
            <a:off x="559287" y="6294781"/>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8</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40" name="吹き出し: 四角形 39">
            <a:extLst>
              <a:ext uri="{FF2B5EF4-FFF2-40B4-BE49-F238E27FC236}">
                <a16:creationId xmlns:a16="http://schemas.microsoft.com/office/drawing/2014/main" id="{9ED61FF4-D906-0858-9A2F-AE64D1EF72A6}"/>
              </a:ext>
            </a:extLst>
          </p:cNvPr>
          <p:cNvSpPr/>
          <p:nvPr/>
        </p:nvSpPr>
        <p:spPr>
          <a:xfrm>
            <a:off x="314941" y="5612387"/>
            <a:ext cx="967480" cy="522228"/>
          </a:xfrm>
          <a:prstGeom prst="wedgeRectCallout">
            <a:avLst>
              <a:gd name="adj1" fmla="val 1174"/>
              <a:gd name="adj2" fmla="val -7367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上記の体制表と対応する番号を記載してください</a:t>
            </a:r>
          </a:p>
        </p:txBody>
      </p:sp>
      <p:sp>
        <p:nvSpPr>
          <p:cNvPr id="6" name="正方形/長方形 5">
            <a:extLst>
              <a:ext uri="{FF2B5EF4-FFF2-40B4-BE49-F238E27FC236}">
                <a16:creationId xmlns:a16="http://schemas.microsoft.com/office/drawing/2014/main" id="{F16C80F6-C249-0513-2D0A-465D2FB635CA}"/>
              </a:ext>
            </a:extLst>
          </p:cNvPr>
          <p:cNvSpPr>
            <a:spLocks noChangeAspect="1"/>
          </p:cNvSpPr>
          <p:nvPr/>
        </p:nvSpPr>
        <p:spPr bwMode="white">
          <a:xfrm>
            <a:off x="1751673" y="2981792"/>
            <a:ext cx="738422" cy="191260"/>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ja-JP" altLang="en-US" sz="1050" b="1">
                <a:solidFill>
                  <a:schemeClr val="bg1"/>
                </a:solidFill>
              </a:rPr>
              <a:t>未設立法人</a:t>
            </a:r>
            <a:endParaRPr kumimoji="1" lang="ja-JP" altLang="en-US" sz="1000" b="1">
              <a:solidFill>
                <a:schemeClr val="bg1"/>
              </a:solidFill>
            </a:endParaRPr>
          </a:p>
        </p:txBody>
      </p:sp>
      <p:sp>
        <p:nvSpPr>
          <p:cNvPr id="28" name="吹き出し: 四角形 27">
            <a:extLst>
              <a:ext uri="{FF2B5EF4-FFF2-40B4-BE49-F238E27FC236}">
                <a16:creationId xmlns:a16="http://schemas.microsoft.com/office/drawing/2014/main" id="{F0D1DE8F-C0D6-0E40-DF0F-57CF0632D149}"/>
              </a:ext>
            </a:extLst>
          </p:cNvPr>
          <p:cNvSpPr/>
          <p:nvPr/>
        </p:nvSpPr>
        <p:spPr>
          <a:xfrm>
            <a:off x="2533002" y="2730571"/>
            <a:ext cx="2335009" cy="569072"/>
          </a:xfrm>
          <a:prstGeom prst="wedgeRectCallout">
            <a:avLst>
              <a:gd name="adj1" fmla="val -54801"/>
              <a:gd name="adj2" fmla="val -227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実施体制に未設立の法人を含む場合には、該当の事業者の右上に「未設立法人」のオブジェクトを貼付してください</a:t>
            </a:r>
            <a:endParaRPr kumimoji="1" lang="en-US" altLang="ja-JP" sz="1000">
              <a:solidFill>
                <a:schemeClr val="tx2"/>
              </a:solidFill>
            </a:endParaRPr>
          </a:p>
        </p:txBody>
      </p:sp>
    </p:spTree>
    <p:extLst>
      <p:ext uri="{BB962C8B-B14F-4D97-AF65-F5344CB8AC3E}">
        <p14:creationId xmlns:p14="http://schemas.microsoft.com/office/powerpoint/2010/main" val="400988381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8BCDF6C-3DE0-76DF-BFEA-62ABB3C9AFF9}"/>
              </a:ext>
            </a:extLst>
          </p:cNvPr>
          <p:cNvSpPr>
            <a:spLocks noGrp="1"/>
          </p:cNvSpPr>
          <p:nvPr>
            <p:ph type="body" sz="quarter" idx="15"/>
          </p:nvPr>
        </p:nvSpPr>
        <p:spPr/>
        <p:txBody>
          <a:bodyPr/>
          <a:lstStyle/>
          <a:p>
            <a:r>
              <a:rPr kumimoji="1" lang="ja-JP" altLang="en-US"/>
              <a:t>様式２ 事業計画書作成における留意事項</a:t>
            </a:r>
            <a:endParaRPr kumimoji="1" lang="en-US" altLang="ja-JP"/>
          </a:p>
          <a:p>
            <a:r>
              <a:rPr kumimoji="1" lang="en-US" altLang="ja-JP" b="1">
                <a:solidFill>
                  <a:srgbClr val="C00000"/>
                </a:solidFill>
              </a:rPr>
              <a:t>【</a:t>
            </a:r>
            <a:r>
              <a:rPr kumimoji="1" lang="ja-JP" altLang="en-US" b="1">
                <a:solidFill>
                  <a:srgbClr val="C00000"/>
                </a:solidFill>
              </a:rPr>
              <a:t>本スライドは提出前に削除してください</a:t>
            </a:r>
            <a:r>
              <a:rPr kumimoji="1" lang="en-US" altLang="ja-JP" b="1">
                <a:solidFill>
                  <a:srgbClr val="C00000"/>
                </a:solidFill>
              </a:rPr>
              <a:t>】</a:t>
            </a:r>
            <a:endParaRPr kumimoji="1" lang="ja-JP" altLang="en-US" b="1">
              <a:solidFill>
                <a:srgbClr val="C00000"/>
              </a:solidFill>
            </a:endParaRPr>
          </a:p>
        </p:txBody>
      </p:sp>
      <p:sp>
        <p:nvSpPr>
          <p:cNvPr id="7" name="テキスト プレースホルダー 7">
            <a:extLst>
              <a:ext uri="{FF2B5EF4-FFF2-40B4-BE49-F238E27FC236}">
                <a16:creationId xmlns:a16="http://schemas.microsoft.com/office/drawing/2014/main" id="{F196E1EB-D344-1B1A-003D-A4587127DD3A}"/>
              </a:ext>
            </a:extLst>
          </p:cNvPr>
          <p:cNvSpPr txBox="1">
            <a:spLocks/>
          </p:cNvSpPr>
          <p:nvPr/>
        </p:nvSpPr>
        <p:spPr>
          <a:xfrm>
            <a:off x="512291" y="1723292"/>
            <a:ext cx="8891587" cy="4530576"/>
          </a:xfrm>
          <a:prstGeom prst="rect">
            <a:avLst/>
          </a:prstGeom>
        </p:spPr>
        <p:txBody>
          <a:bodyPr/>
          <a:lstStyle>
            <a:defPPr>
              <a:defRPr lang="en-US"/>
            </a:defPPr>
            <a:lvl1pPr marL="0" indent="0" algn="l" defTabSz="742950" rtl="0" eaLnBrk="1" latinLnBrk="0" hangingPunct="1">
              <a:lnSpc>
                <a:spcPct val="110000"/>
              </a:lnSpc>
              <a:spcBef>
                <a:spcPts val="488"/>
              </a:spcBef>
              <a:spcAft>
                <a:spcPts val="244"/>
              </a:spcAft>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1"/>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78606" indent="-278606">
              <a:lnSpc>
                <a:spcPct val="100000"/>
              </a:lnSpc>
              <a:spcBef>
                <a:spcPts val="0"/>
              </a:spcBef>
              <a:spcAft>
                <a:spcPts val="600"/>
              </a:spcAft>
              <a:buFont typeface="Arial" panose="020B0604020202020204" pitchFamily="34" charset="0"/>
              <a:buChar char="•"/>
            </a:pPr>
            <a:r>
              <a:rPr kumimoji="1" lang="ja-JP" altLang="en-US" sz="1400"/>
              <a:t>本資料に記載している項目に必要情報を入力し、「様式２ 事業計画書」を作成してください。</a:t>
            </a:r>
            <a:endParaRPr kumimoji="1" lang="en-US" altLang="ja-JP" sz="1400"/>
          </a:p>
          <a:p>
            <a:pPr marL="278606" indent="-278606">
              <a:lnSpc>
                <a:spcPct val="100000"/>
              </a:lnSpc>
              <a:spcBef>
                <a:spcPts val="0"/>
              </a:spcBef>
              <a:spcAft>
                <a:spcPts val="600"/>
              </a:spcAft>
              <a:buFont typeface="Arial" panose="020B0604020202020204" pitchFamily="34" charset="0"/>
              <a:buChar char="•"/>
            </a:pPr>
            <a:r>
              <a:rPr kumimoji="1" lang="ja-JP" altLang="en-US" sz="1400" b="1">
                <a:solidFill>
                  <a:srgbClr val="C00000"/>
                </a:solidFill>
              </a:rPr>
              <a:t>申請にあたっては、</a:t>
            </a:r>
            <a:r>
              <a:rPr kumimoji="1" lang="en-US" altLang="ja-JP" sz="1400" b="1">
                <a:solidFill>
                  <a:srgbClr val="C00000"/>
                </a:solidFill>
              </a:rPr>
              <a:t>PDF</a:t>
            </a:r>
            <a:r>
              <a:rPr kumimoji="1" lang="ja-JP" altLang="en-US" sz="1400" b="1">
                <a:solidFill>
                  <a:srgbClr val="C00000"/>
                </a:solidFill>
              </a:rPr>
              <a:t>形式に変換した上で提出してください</a:t>
            </a:r>
            <a:r>
              <a:rPr kumimoji="1" lang="ja-JP" altLang="en-US" sz="1400">
                <a:solidFill>
                  <a:srgbClr val="C00000"/>
                </a:solidFill>
              </a:rPr>
              <a:t>。</a:t>
            </a:r>
            <a:endParaRPr kumimoji="1" lang="en-US" altLang="ja-JP" sz="1400">
              <a:solidFill>
                <a:srgbClr val="C00000"/>
              </a:solidFill>
            </a:endParaRPr>
          </a:p>
          <a:p>
            <a:pPr marL="278606" indent="-278606">
              <a:lnSpc>
                <a:spcPct val="100000"/>
              </a:lnSpc>
              <a:spcBef>
                <a:spcPts val="0"/>
              </a:spcBef>
              <a:spcAft>
                <a:spcPts val="600"/>
              </a:spcAft>
              <a:buFont typeface="Arial" panose="020B0604020202020204" pitchFamily="34" charset="0"/>
              <a:buChar char="•"/>
            </a:pPr>
            <a:r>
              <a:rPr kumimoji="1" lang="ja-JP" altLang="en-US" sz="1400" b="1">
                <a:solidFill>
                  <a:srgbClr val="C00000"/>
                </a:solidFill>
              </a:rPr>
              <a:t>目次に示した各スライドのタイトル・順番の変更はできません。</a:t>
            </a:r>
            <a:endParaRPr kumimoji="1" lang="ja-JP" altLang="en-US" sz="1400">
              <a:solidFill>
                <a:srgbClr val="C00000"/>
              </a:solidFill>
            </a:endParaRPr>
          </a:p>
          <a:p>
            <a:pPr marL="278606" indent="-278606">
              <a:lnSpc>
                <a:spcPct val="100000"/>
              </a:lnSpc>
              <a:spcBef>
                <a:spcPts val="0"/>
              </a:spcBef>
              <a:spcAft>
                <a:spcPts val="600"/>
              </a:spcAft>
              <a:buFont typeface="Arial" panose="020B0604020202020204" pitchFamily="34" charset="0"/>
              <a:buChar char="•"/>
            </a:pPr>
            <a:r>
              <a:rPr kumimoji="1" lang="ja-JP" altLang="en-US" sz="1400" b="1">
                <a:solidFill>
                  <a:srgbClr val="C00000"/>
                </a:solidFill>
              </a:rPr>
              <a:t>原則として、各記載項目のスライドを増やすことは認められません</a:t>
            </a:r>
            <a:r>
              <a:rPr kumimoji="1" lang="ja-JP" altLang="en-US" sz="1400" b="1">
                <a:solidFill>
                  <a:srgbClr val="FF0000"/>
                </a:solidFill>
              </a:rPr>
              <a:t>。</a:t>
            </a:r>
            <a:r>
              <a:rPr kumimoji="1" lang="ja-JP" altLang="en-US" sz="1400">
                <a:solidFill>
                  <a:schemeClr val="tx2"/>
                </a:solidFill>
              </a:rPr>
              <a:t>ただし、記載ガイド（ピンク色の吹き出し）に特記されている場合には、その記載に基づいてスライドを増やすことができます。</a:t>
            </a:r>
          </a:p>
          <a:p>
            <a:pPr marL="278606" indent="-278606">
              <a:lnSpc>
                <a:spcPct val="100000"/>
              </a:lnSpc>
              <a:spcBef>
                <a:spcPts val="0"/>
              </a:spcBef>
              <a:spcAft>
                <a:spcPts val="600"/>
              </a:spcAft>
              <a:buFont typeface="Arial" panose="020B0604020202020204" pitchFamily="34" charset="0"/>
              <a:buChar char="•"/>
            </a:pPr>
            <a:r>
              <a:rPr kumimoji="1" lang="ja-JP" altLang="en-US" sz="1400"/>
              <a:t>各スライドにおいて、資料の体裁（文字サイズ、図の大きさ）・分量を変えること（既存の中期経営計画・経営ビジョン等の引用・挿入等を含む）は可能です。具体的な例として、</a:t>
            </a:r>
            <a:r>
              <a:rPr kumimoji="1" lang="en-US" altLang="ja-JP" sz="1400"/>
              <a:t>17</a:t>
            </a:r>
            <a:r>
              <a:rPr kumimoji="1" lang="ja-JP" altLang="en-US" sz="1400"/>
              <a:t>ページに市場分析に係るグラフをフォーマットとして記載しておりますが、このグラフは整理方法の一例として掲載しておりますので、各象限・軸等を加筆・変更したり、別の形式で整理したりしても構いません。ただし、</a:t>
            </a:r>
            <a:r>
              <a:rPr kumimoji="1" lang="ja-JP" altLang="en-US" sz="1400" b="1">
                <a:solidFill>
                  <a:srgbClr val="C00000"/>
                </a:solidFill>
              </a:rPr>
              <a:t>各スライドの記載ガイドについて十分な言及がない場合や、各スライドの記載項目を変更・削除された場合は、審査において十分に評価されない可能性があります。ご留意ください。</a:t>
            </a:r>
            <a:r>
              <a:rPr kumimoji="1" lang="ja-JP" altLang="en-US" sz="1400"/>
              <a:t>なお、事実・データ等の記載は、その出典を明記してください。</a:t>
            </a:r>
            <a:endParaRPr kumimoji="1" lang="en-US" altLang="ja-JP" sz="1400"/>
          </a:p>
          <a:p>
            <a:pPr marL="278606" indent="-278606">
              <a:lnSpc>
                <a:spcPct val="100000"/>
              </a:lnSpc>
              <a:spcBef>
                <a:spcPts val="0"/>
              </a:spcBef>
              <a:spcAft>
                <a:spcPts val="600"/>
              </a:spcAft>
              <a:buFont typeface="Arial" panose="020B0604020202020204" pitchFamily="34" charset="0"/>
              <a:buChar char="•"/>
            </a:pPr>
            <a:r>
              <a:rPr kumimoji="1" lang="ja-JP" altLang="en-US" sz="1400"/>
              <a:t>記載する数字は、様式２別添２事業計画書（別紙・</a:t>
            </a:r>
            <a:r>
              <a:rPr kumimoji="1" lang="en-GB" altLang="ja-JP" sz="1400"/>
              <a:t>Excel</a:t>
            </a:r>
            <a:r>
              <a:rPr kumimoji="1" lang="ja-JP" altLang="en-GB" sz="1400"/>
              <a:t>）</a:t>
            </a:r>
            <a:r>
              <a:rPr kumimoji="1" lang="ja-JP" altLang="en-US" sz="1400">
                <a:solidFill>
                  <a:schemeClr val="tx1"/>
                </a:solidFill>
                <a:latin typeface="Meiryo UI" panose="020B0604030504040204" pitchFamily="50" charset="-128"/>
                <a:ea typeface="Meiryo UI" panose="020B0604030504040204" pitchFamily="50" charset="-128"/>
              </a:rPr>
              <a:t>と整合させてください。</a:t>
            </a:r>
            <a:endParaRPr kumimoji="1" lang="ja-JP" altLang="en-US" sz="1400"/>
          </a:p>
          <a:p>
            <a:pPr marL="278606" indent="-278606">
              <a:lnSpc>
                <a:spcPct val="100000"/>
              </a:lnSpc>
              <a:spcBef>
                <a:spcPts val="0"/>
              </a:spcBef>
              <a:spcAft>
                <a:spcPts val="600"/>
              </a:spcAft>
              <a:buFont typeface="Arial" panose="020B0604020202020204" pitchFamily="34" charset="0"/>
              <a:buChar char="•"/>
            </a:pPr>
            <a:r>
              <a:rPr kumimoji="1" lang="ja-JP" altLang="en-US" sz="1400"/>
              <a:t>応募にあたっては、募集要領及び交付規程をご覧下さい。</a:t>
            </a:r>
            <a:r>
              <a:rPr kumimoji="1" lang="ja-JP" altLang="en-US" sz="1400" b="1">
                <a:solidFill>
                  <a:srgbClr val="C00000"/>
                </a:solidFill>
              </a:rPr>
              <a:t>審査の結果、採択された事業の実施にあたっては、募集要領及び交付規程の内容に従っていただくことが必要</a:t>
            </a:r>
            <a:r>
              <a:rPr kumimoji="1" lang="ja-JP" altLang="en-US" sz="1400"/>
              <a:t>です。</a:t>
            </a:r>
          </a:p>
          <a:p>
            <a:pPr>
              <a:spcBef>
                <a:spcPts val="0"/>
              </a:spcBef>
              <a:spcAft>
                <a:spcPts val="600"/>
              </a:spcAft>
            </a:pPr>
            <a:endParaRPr lang="ja-JP" altLang="en-US" sz="1400"/>
          </a:p>
        </p:txBody>
      </p:sp>
    </p:spTree>
    <p:extLst>
      <p:ext uri="{BB962C8B-B14F-4D97-AF65-F5344CB8AC3E}">
        <p14:creationId xmlns:p14="http://schemas.microsoft.com/office/powerpoint/2010/main" val="77115374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FE7C7E0B-9AFC-ADD3-F7C3-2BD46F1DE6C4}"/>
            </a:ext>
          </a:extLst>
        </p:cNvPr>
        <p:cNvGrpSpPr/>
        <p:nvPr/>
      </p:nvGrpSpPr>
      <p:grpSpPr>
        <a:xfrm>
          <a:off x="0" y="0"/>
          <a:ext cx="0" cy="0"/>
          <a:chOff x="0" y="0"/>
          <a:chExt cx="0" cy="0"/>
        </a:xfrm>
      </p:grpSpPr>
      <p:grpSp>
        <p:nvGrpSpPr>
          <p:cNvPr id="93" name="グループ化 92">
            <a:extLst>
              <a:ext uri="{FF2B5EF4-FFF2-40B4-BE49-F238E27FC236}">
                <a16:creationId xmlns:a16="http://schemas.microsoft.com/office/drawing/2014/main" id="{5257E849-A971-6B84-3AA6-D2C12892EA0D}"/>
              </a:ext>
            </a:extLst>
          </p:cNvPr>
          <p:cNvGrpSpPr/>
          <p:nvPr/>
        </p:nvGrpSpPr>
        <p:grpSpPr>
          <a:xfrm>
            <a:off x="812131" y="5335054"/>
            <a:ext cx="8582694" cy="1152005"/>
            <a:chOff x="812131" y="4634362"/>
            <a:chExt cx="8582694" cy="1152005"/>
          </a:xfrm>
        </p:grpSpPr>
        <p:grpSp>
          <p:nvGrpSpPr>
            <p:cNvPr id="94" name="グループ化 93">
              <a:extLst>
                <a:ext uri="{FF2B5EF4-FFF2-40B4-BE49-F238E27FC236}">
                  <a16:creationId xmlns:a16="http://schemas.microsoft.com/office/drawing/2014/main" id="{40241EF3-CD16-E34F-0468-4A12A28F75D2}"/>
                </a:ext>
              </a:extLst>
            </p:cNvPr>
            <p:cNvGrpSpPr/>
            <p:nvPr/>
          </p:nvGrpSpPr>
          <p:grpSpPr>
            <a:xfrm>
              <a:off x="812131" y="4634362"/>
              <a:ext cx="8582694" cy="1152005"/>
              <a:chOff x="812131" y="3425689"/>
              <a:chExt cx="8582694" cy="1341951"/>
            </a:xfrm>
          </p:grpSpPr>
          <p:sp>
            <p:nvSpPr>
              <p:cNvPr id="96" name="AutoShape 48">
                <a:extLst>
                  <a:ext uri="{FF2B5EF4-FFF2-40B4-BE49-F238E27FC236}">
                    <a16:creationId xmlns:a16="http://schemas.microsoft.com/office/drawing/2014/main" id="{3A251660-BBA4-C84B-36F8-50FF21AD678A}"/>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r>
                  <a:rPr kumimoji="1" lang="ja-JP" altLang="en-US" sz="1050" u="sng">
                    <a:solidFill>
                      <a:prstClr val="black"/>
                    </a:solidFill>
                    <a:latin typeface="+mn-ea"/>
                    <a:cs typeface="Meiryo UI" pitchFamily="50" charset="-128"/>
                  </a:rPr>
                  <a:t>事業部 </a:t>
                </a:r>
                <a:r>
                  <a:rPr kumimoji="1" lang="en-US" altLang="ja-JP" sz="1050" u="sng">
                    <a:solidFill>
                      <a:prstClr val="black"/>
                    </a:solidFill>
                    <a:latin typeface="+mn-ea"/>
                    <a:cs typeface="Meiryo UI" pitchFamily="50" charset="-128"/>
                  </a:rPr>
                  <a:t>XXX</a:t>
                </a:r>
                <a:r>
                  <a:rPr kumimoji="1" lang="ja-JP" altLang="en-US" sz="1050" u="sng">
                    <a:solidFill>
                      <a:prstClr val="black"/>
                    </a:solidFill>
                    <a:latin typeface="+mn-ea"/>
                    <a:cs typeface="Meiryo UI" pitchFamily="50" charset="-128"/>
                  </a:rPr>
                  <a:t>アドバイザー</a:t>
                </a:r>
                <a:endParaRPr kumimoji="1" lang="en-US" altLang="ja-JP" sz="1050" u="sng">
                  <a:solidFill>
                    <a:prstClr val="black"/>
                  </a:solidFill>
                  <a:latin typeface="+mn-ea"/>
                  <a:cs typeface="Meiryo UI" pitchFamily="50" charset="-128"/>
                </a:endParaRP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b="0" i="0" u="none" strike="noStrike" kern="1200" cap="none" spc="0" normalizeH="0" baseline="0" noProof="0">
                    <a:ln>
                      <a:noFill/>
                    </a:ln>
                    <a:solidFill>
                      <a:prstClr val="black"/>
                    </a:solidFill>
                    <a:effectLst/>
                    <a:uLnTx/>
                    <a:uFillTx/>
                    <a:latin typeface="+mn-ea"/>
                    <a:cs typeface="Arial"/>
                  </a:rPr>
                  <a:t>・・・</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a:solidFill>
                      <a:prstClr val="black"/>
                    </a:solidFill>
                    <a:latin typeface="+mn-ea"/>
                    <a:cs typeface="Arial"/>
                  </a:rPr>
                  <a:t>現地</a:t>
                </a:r>
                <a:r>
                  <a:rPr kumimoji="1" lang="en-US" altLang="ja-JP" sz="1050">
                    <a:solidFill>
                      <a:prstClr val="black"/>
                    </a:solidFill>
                    <a:latin typeface="+mn-ea"/>
                    <a:cs typeface="Arial"/>
                  </a:rPr>
                  <a:t>X</a:t>
                </a:r>
                <a:r>
                  <a:rPr kumimoji="1" lang="ja-JP" altLang="en-US" sz="1050">
                    <a:solidFill>
                      <a:prstClr val="black"/>
                    </a:solidFill>
                    <a:latin typeface="+mn-ea"/>
                    <a:cs typeface="Arial"/>
                  </a:rPr>
                  <a:t>国の</a:t>
                </a:r>
                <a:r>
                  <a:rPr kumimoji="1" lang="en-US" altLang="ja-JP" sz="1050">
                    <a:solidFill>
                      <a:prstClr val="black"/>
                    </a:solidFill>
                    <a:latin typeface="+mn-ea"/>
                    <a:cs typeface="Arial"/>
                  </a:rPr>
                  <a:t>XXX</a:t>
                </a:r>
                <a:r>
                  <a:rPr kumimoji="1" lang="ja-JP" altLang="en-US" sz="1050">
                    <a:solidFill>
                      <a:prstClr val="black"/>
                    </a:solidFill>
                    <a:latin typeface="+mn-ea"/>
                    <a:cs typeface="Arial"/>
                  </a:rPr>
                  <a:t>会社において、</a:t>
                </a: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97" name="AutoShape 48">
                <a:extLst>
                  <a:ext uri="{FF2B5EF4-FFF2-40B4-BE49-F238E27FC236}">
                    <a16:creationId xmlns:a16="http://schemas.microsoft.com/office/drawing/2014/main" id="{C1A4681E-83ED-FC3B-629A-11D259AFF7DB}"/>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lang="ja-JP" altLang="en-US" sz="1050" kern="0">
                    <a:solidFill>
                      <a:schemeClr val="tx2"/>
                    </a:solidFill>
                    <a:latin typeface="+mn-ea"/>
                    <a:cs typeface="Arial" pitchFamily="34" charset="0"/>
                  </a:rPr>
                  <a:t>田中</a:t>
                </a:r>
                <a:r>
                  <a:rPr kumimoji="0" lang="ja-JP" altLang="en-US" sz="1050" b="0" i="0" u="none" strike="noStrike" kern="0" cap="none" spc="0" normalizeH="0" baseline="0" noProof="0">
                    <a:ln>
                      <a:noFill/>
                    </a:ln>
                    <a:solidFill>
                      <a:schemeClr val="tx2"/>
                    </a:solidFill>
                    <a:effectLst/>
                    <a:uLnTx/>
                    <a:uFillTx/>
                    <a:latin typeface="+mn-ea"/>
                    <a:cs typeface="Arial" pitchFamily="34" charset="0"/>
                  </a:rPr>
                  <a:t> 四郎</a:t>
                </a:r>
              </a:p>
            </p:txBody>
          </p:sp>
          <p:sp>
            <p:nvSpPr>
              <p:cNvPr id="98" name="正方形/長方形 97">
                <a:extLst>
                  <a:ext uri="{FF2B5EF4-FFF2-40B4-BE49-F238E27FC236}">
                    <a16:creationId xmlns:a16="http://schemas.microsoft.com/office/drawing/2014/main" id="{B5151603-62CA-2070-994A-CE97B0E1849B}"/>
                  </a:ext>
                </a:extLst>
              </p:cNvPr>
              <p:cNvSpPr/>
              <p:nvPr/>
            </p:nvSpPr>
            <p:spPr>
              <a:xfrm>
                <a:off x="812131" y="3425694"/>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Ｘ担当要員</a:t>
                </a:r>
                <a:endParaRPr kumimoji="1" lang="en-US" altLang="ja-JP" sz="1050">
                  <a:solidFill>
                    <a:schemeClr val="tx1"/>
                  </a:solidFill>
                  <a:latin typeface="+mn-ea"/>
                </a:endParaRPr>
              </a:p>
            </p:txBody>
          </p:sp>
        </p:grpSp>
        <p:sp>
          <p:nvSpPr>
            <p:cNvPr id="95" name="正方形/長方形 94">
              <a:extLst>
                <a:ext uri="{FF2B5EF4-FFF2-40B4-BE49-F238E27FC236}">
                  <a16:creationId xmlns:a16="http://schemas.microsoft.com/office/drawing/2014/main" id="{70929CEB-3016-325D-49EA-00E0E463BF3B}"/>
                </a:ext>
              </a:extLst>
            </p:cNvPr>
            <p:cNvSpPr>
              <a:spLocks noChangeAspect="1"/>
            </p:cNvSpPr>
            <p:nvPr/>
          </p:nvSpPr>
          <p:spPr bwMode="white">
            <a:xfrm>
              <a:off x="1448728" y="4885751"/>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sp>
        <p:nvSpPr>
          <p:cNvPr id="2" name="テキスト プレースホルダー 1">
            <a:extLst>
              <a:ext uri="{FF2B5EF4-FFF2-40B4-BE49-F238E27FC236}">
                <a16:creationId xmlns:a16="http://schemas.microsoft.com/office/drawing/2014/main" id="{78504683-8E12-F806-DACD-90B2005A213C}"/>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716F71D-3827-D33D-01C2-5E2846100F49}"/>
              </a:ext>
            </a:extLst>
          </p:cNvPr>
          <p:cNvSpPr>
            <a:spLocks noGrp="1"/>
          </p:cNvSpPr>
          <p:nvPr>
            <p:ph type="body" sz="quarter" idx="17"/>
          </p:nvPr>
        </p:nvSpPr>
        <p:spPr/>
        <p:txBody>
          <a:bodyPr/>
          <a:lstStyle/>
          <a:p>
            <a:r>
              <a:rPr kumimoji="1" lang="en-GB"/>
              <a:t>3-6. </a:t>
            </a:r>
            <a:r>
              <a:rPr kumimoji="1" lang="ja-JP" altLang="en-US"/>
              <a:t>実施体制 </a:t>
            </a:r>
            <a:r>
              <a:rPr kumimoji="1" lang="en-US" altLang="ja-JP"/>
              <a:t>x/x</a:t>
            </a:r>
            <a:endParaRPr kumimoji="1" lang="en-GB"/>
          </a:p>
        </p:txBody>
      </p:sp>
      <p:sp>
        <p:nvSpPr>
          <p:cNvPr id="27" name="正方形/長方形 26">
            <a:extLst>
              <a:ext uri="{FF2B5EF4-FFF2-40B4-BE49-F238E27FC236}">
                <a16:creationId xmlns:a16="http://schemas.microsoft.com/office/drawing/2014/main" id="{6E8ED582-8CB6-149F-B033-46528928AD55}"/>
              </a:ext>
            </a:extLst>
          </p:cNvPr>
          <p:cNvSpPr/>
          <p:nvPr/>
        </p:nvSpPr>
        <p:spPr>
          <a:xfrm>
            <a:off x="510777" y="1495322"/>
            <a:ext cx="2052809"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主要メンバー概要 </a:t>
            </a:r>
            <a:r>
              <a:rPr kumimoji="1" lang="en-US" altLang="ja-JP" sz="1200" b="1">
                <a:solidFill>
                  <a:schemeClr val="tx2"/>
                </a:solidFill>
                <a:latin typeface="Meiryo UI" panose="020B0604030504040204" pitchFamily="50" charset="-128"/>
                <a:ea typeface="Meiryo UI" panose="020B0604030504040204" pitchFamily="50" charset="-128"/>
              </a:rPr>
              <a:t>(1/x)</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29" name="吹き出し: 四角形 28">
            <a:extLst>
              <a:ext uri="{FF2B5EF4-FFF2-40B4-BE49-F238E27FC236}">
                <a16:creationId xmlns:a16="http://schemas.microsoft.com/office/drawing/2014/main" id="{ADEC7ED8-A511-4545-7427-71244630B0DA}"/>
              </a:ext>
            </a:extLst>
          </p:cNvPr>
          <p:cNvSpPr/>
          <p:nvPr/>
        </p:nvSpPr>
        <p:spPr>
          <a:xfrm>
            <a:off x="792000" y="977189"/>
            <a:ext cx="1872000" cy="413410"/>
          </a:xfrm>
          <a:prstGeom prst="wedgeRectCallout">
            <a:avLst>
              <a:gd name="adj1" fmla="val 20582"/>
              <a:gd name="adj2" fmla="val 872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chemeClr val="tx2"/>
                </a:solidFill>
                <a:latin typeface="Meiryo UI" panose="020B0604030504040204" pitchFamily="50" charset="-128"/>
                <a:ea typeface="Meiryo UI" panose="020B0604030504040204" pitchFamily="50" charset="-128"/>
              </a:rPr>
              <a:t>複数スライドの作成が可能です。</a:t>
            </a:r>
            <a:r>
              <a:rPr kumimoji="1" lang="ja-JP" altLang="en-US" sz="1000">
                <a:solidFill>
                  <a:schemeClr val="tx2"/>
                </a:solidFill>
                <a:latin typeface="Meiryo UI" panose="020B0604030504040204" pitchFamily="50" charset="-128"/>
                <a:ea typeface="Meiryo UI" panose="020B0604030504040204" pitchFamily="50" charset="-128"/>
              </a:rPr>
              <a:t>スライド数に応じて変更してください</a:t>
            </a:r>
            <a:endParaRPr kumimoji="1" lang="ja-JP" altLang="en-US" sz="1000">
              <a:solidFill>
                <a:schemeClr val="tx2"/>
              </a:solidFill>
            </a:endParaRPr>
          </a:p>
        </p:txBody>
      </p:sp>
      <p:sp>
        <p:nvSpPr>
          <p:cNvPr id="5" name="吹き出し: 四角形 4">
            <a:extLst>
              <a:ext uri="{FF2B5EF4-FFF2-40B4-BE49-F238E27FC236}">
                <a16:creationId xmlns:a16="http://schemas.microsoft.com/office/drawing/2014/main" id="{38020BBA-6AEA-9C20-0A43-86470BBE8E19}"/>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a:t>
            </a:r>
            <a:r>
              <a:rPr kumimoji="1" lang="ja-JP" altLang="en-US" sz="1000">
                <a:solidFill>
                  <a:schemeClr val="tx2"/>
                </a:solidFill>
                <a:latin typeface="Meiryo UI" panose="020B0604030504040204" pitchFamily="50" charset="-128"/>
                <a:ea typeface="Meiryo UI" panose="020B0604030504040204" pitchFamily="50" charset="-128"/>
              </a:rPr>
              <a:t>の経験を有する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が全体統括リーダーを務め、</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の実績を有する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担当チームを牽引することで、現地事情に即した</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を可能とし、円滑に本事業を推進する</a:t>
            </a:r>
            <a:endParaRPr lang="en-US" altLang="ja-JP" sz="1000">
              <a:solidFill>
                <a:schemeClr val="tx2"/>
              </a:solidFill>
              <a:latin typeface="Meiryo UI"/>
              <a:ea typeface="Meiryo UI"/>
            </a:endParaRPr>
          </a:p>
        </p:txBody>
      </p:sp>
      <p:sp>
        <p:nvSpPr>
          <p:cNvPr id="38" name="吹き出し: 四角形 37">
            <a:extLst>
              <a:ext uri="{FF2B5EF4-FFF2-40B4-BE49-F238E27FC236}">
                <a16:creationId xmlns:a16="http://schemas.microsoft.com/office/drawing/2014/main" id="{7E38AC0F-1F0F-50E9-BA57-95B23585B0C3}"/>
              </a:ext>
            </a:extLst>
          </p:cNvPr>
          <p:cNvSpPr/>
          <p:nvPr/>
        </p:nvSpPr>
        <p:spPr>
          <a:xfrm>
            <a:off x="2893093" y="1149982"/>
            <a:ext cx="6501732" cy="662772"/>
          </a:xfrm>
          <a:prstGeom prst="wedgeRectCallout">
            <a:avLst>
              <a:gd name="adj1" fmla="val -55062"/>
              <a:gd name="adj2" fmla="val 236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前ページ「実施体制概要」に記載された全ての法人について、それぞれの</a:t>
            </a:r>
            <a:r>
              <a:rPr kumimoji="1" lang="ja-JP" altLang="en-US" sz="1000" b="1">
                <a:solidFill>
                  <a:srgbClr val="C00000"/>
                </a:solidFill>
              </a:rPr>
              <a:t>法人の代表者や責任者、又はチームリーダー等</a:t>
            </a:r>
            <a:r>
              <a:rPr kumimoji="1" lang="ja-JP" altLang="en-US" sz="1000">
                <a:solidFill>
                  <a:schemeClr val="tx2"/>
                </a:solidFill>
              </a:rPr>
              <a:t>の経歴、過去の実績等を記載してください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上記に加え、前ページ「実施体制概要」欄に記載した</a:t>
            </a:r>
            <a:r>
              <a:rPr kumimoji="1" lang="ja-JP" altLang="en-US" sz="1000" b="1">
                <a:solidFill>
                  <a:srgbClr val="C00000"/>
                </a:solidFill>
              </a:rPr>
              <a:t>「現地事情に精通した人材」についても</a:t>
            </a:r>
            <a:r>
              <a:rPr kumimoji="1" lang="ja-JP" altLang="en-US" sz="1000">
                <a:solidFill>
                  <a:schemeClr val="tx2"/>
                </a:solidFill>
              </a:rPr>
              <a:t>、具体的な経歴、過去の実績等を記載してください</a:t>
            </a:r>
          </a:p>
        </p:txBody>
      </p:sp>
      <p:sp>
        <p:nvSpPr>
          <p:cNvPr id="7" name="正方形/長方形 6">
            <a:extLst>
              <a:ext uri="{FF2B5EF4-FFF2-40B4-BE49-F238E27FC236}">
                <a16:creationId xmlns:a16="http://schemas.microsoft.com/office/drawing/2014/main" id="{31282BE6-55EF-3ACD-03DB-754A1FB4A603}"/>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11,13</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40" name="吹き出し: 四角形 39">
            <a:extLst>
              <a:ext uri="{FF2B5EF4-FFF2-40B4-BE49-F238E27FC236}">
                <a16:creationId xmlns:a16="http://schemas.microsoft.com/office/drawing/2014/main" id="{E0A5E93B-8B84-48D5-0995-0C0EDFE33993}"/>
              </a:ext>
            </a:extLst>
          </p:cNvPr>
          <p:cNvSpPr/>
          <p:nvPr/>
        </p:nvSpPr>
        <p:spPr>
          <a:xfrm>
            <a:off x="2261055" y="264518"/>
            <a:ext cx="4537310"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a:t>
            </a:r>
            <a:r>
              <a:rPr kumimoji="1" lang="en-US" altLang="ja-JP" sz="1000">
                <a:solidFill>
                  <a:schemeClr val="tx2"/>
                </a:solidFill>
                <a:latin typeface="Meiryo UI" panose="020B0604030504040204" pitchFamily="50" charset="-128"/>
                <a:ea typeface="Meiryo UI" panose="020B0604030504040204" pitchFamily="50" charset="-128"/>
              </a:rPr>
              <a:t>3-6.</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53" name="正方形/長方形 52">
            <a:extLst>
              <a:ext uri="{FF2B5EF4-FFF2-40B4-BE49-F238E27FC236}">
                <a16:creationId xmlns:a16="http://schemas.microsoft.com/office/drawing/2014/main" id="{6FD40682-A257-20E4-4B14-D9F21D87B0C4}"/>
              </a:ext>
            </a:extLst>
          </p:cNvPr>
          <p:cNvSpPr/>
          <p:nvPr/>
        </p:nvSpPr>
        <p:spPr>
          <a:xfrm>
            <a:off x="510778" y="1812995"/>
            <a:ext cx="263433" cy="2326019"/>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b="1">
                <a:solidFill>
                  <a:schemeClr val="tx1"/>
                </a:solidFill>
                <a:latin typeface="+mn-ea"/>
              </a:rPr>
              <a:t>　Ａ社</a:t>
            </a:r>
            <a:endParaRPr kumimoji="1" lang="en-US" altLang="ja-JP" sz="1050" b="1">
              <a:solidFill>
                <a:schemeClr val="tx1"/>
              </a:solidFill>
              <a:latin typeface="+mn-ea"/>
            </a:endParaRPr>
          </a:p>
        </p:txBody>
      </p:sp>
      <p:grpSp>
        <p:nvGrpSpPr>
          <p:cNvPr id="91" name="グループ化 90">
            <a:extLst>
              <a:ext uri="{FF2B5EF4-FFF2-40B4-BE49-F238E27FC236}">
                <a16:creationId xmlns:a16="http://schemas.microsoft.com/office/drawing/2014/main" id="{F00C540D-A45C-4B58-33D4-71B9844CE3C8}"/>
              </a:ext>
            </a:extLst>
          </p:cNvPr>
          <p:cNvGrpSpPr/>
          <p:nvPr/>
        </p:nvGrpSpPr>
        <p:grpSpPr>
          <a:xfrm>
            <a:off x="812131" y="2987015"/>
            <a:ext cx="8582694" cy="1152005"/>
            <a:chOff x="812131" y="3425692"/>
            <a:chExt cx="8582694" cy="1152005"/>
          </a:xfrm>
        </p:grpSpPr>
        <p:grpSp>
          <p:nvGrpSpPr>
            <p:cNvPr id="75" name="グループ化 74">
              <a:extLst>
                <a:ext uri="{FF2B5EF4-FFF2-40B4-BE49-F238E27FC236}">
                  <a16:creationId xmlns:a16="http://schemas.microsoft.com/office/drawing/2014/main" id="{DF49A53C-A175-B423-8950-F72C98EF2761}"/>
                </a:ext>
              </a:extLst>
            </p:cNvPr>
            <p:cNvGrpSpPr/>
            <p:nvPr/>
          </p:nvGrpSpPr>
          <p:grpSpPr>
            <a:xfrm>
              <a:off x="812131" y="3425692"/>
              <a:ext cx="8582694" cy="1152005"/>
              <a:chOff x="812131" y="3425689"/>
              <a:chExt cx="8582694" cy="1341951"/>
            </a:xfrm>
          </p:grpSpPr>
          <p:sp>
            <p:nvSpPr>
              <p:cNvPr id="60" name="AutoShape 48">
                <a:extLst>
                  <a:ext uri="{FF2B5EF4-FFF2-40B4-BE49-F238E27FC236}">
                    <a16:creationId xmlns:a16="http://schemas.microsoft.com/office/drawing/2014/main" id="{A7CF4D4C-34E1-C577-F740-A98CDF89B274}"/>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r>
                  <a:rPr kumimoji="1" lang="ja-JP" altLang="en-US" sz="1050" u="sng">
                    <a:solidFill>
                      <a:prstClr val="black"/>
                    </a:solidFill>
                    <a:latin typeface="+mn-ea"/>
                    <a:cs typeface="Meiryo UI" pitchFamily="50" charset="-128"/>
                  </a:rPr>
                  <a:t>事業部 </a:t>
                </a:r>
                <a:r>
                  <a:rPr kumimoji="1" lang="en-US" altLang="ja-JP" sz="1050" u="sng">
                    <a:solidFill>
                      <a:prstClr val="black"/>
                    </a:solidFill>
                    <a:latin typeface="+mn-ea"/>
                    <a:cs typeface="Meiryo UI" pitchFamily="50" charset="-128"/>
                  </a:rPr>
                  <a:t>XXX</a:t>
                </a:r>
                <a:r>
                  <a:rPr kumimoji="1" lang="ja-JP" altLang="en-US" sz="1050" u="sng">
                    <a:solidFill>
                      <a:prstClr val="black"/>
                    </a:solidFill>
                    <a:latin typeface="+mn-ea"/>
                    <a:cs typeface="Meiryo UI" pitchFamily="50" charset="-128"/>
                  </a:rPr>
                  <a:t>長</a:t>
                </a:r>
                <a:endParaRPr kumimoji="1" lang="en-US" altLang="ja-JP" sz="1050" u="sng">
                  <a:solidFill>
                    <a:prstClr val="black"/>
                  </a:solidFill>
                  <a:latin typeface="+mn-ea"/>
                  <a:cs typeface="Meiryo UI" pitchFamily="50" charset="-128"/>
                </a:endParaRP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a:solidFill>
                      <a:prstClr val="black"/>
                    </a:solidFill>
                    <a:latin typeface="+mn-ea"/>
                    <a:cs typeface="Arial"/>
                  </a:rPr>
                  <a:t>メーカーで</a:t>
                </a:r>
                <a:r>
                  <a:rPr kumimoji="1" lang="en-US" altLang="ja-JP" sz="1050">
                    <a:solidFill>
                      <a:prstClr val="black"/>
                    </a:solidFill>
                    <a:latin typeface="+mn-ea"/>
                    <a:cs typeface="Arial"/>
                  </a:rPr>
                  <a:t>XXX</a:t>
                </a:r>
                <a:r>
                  <a:rPr kumimoji="1" lang="ja-JP" altLang="en-US" sz="1050">
                    <a:solidFill>
                      <a:prstClr val="black"/>
                    </a:solidFill>
                    <a:latin typeface="+mn-ea"/>
                    <a:cs typeface="Arial"/>
                  </a:rPr>
                  <a:t>に従事した後、</a:t>
                </a:r>
                <a:r>
                  <a:rPr kumimoji="1" lang="en-US" altLang="ja-JP" sz="1050">
                    <a:solidFill>
                      <a:prstClr val="black"/>
                    </a:solidFill>
                    <a:latin typeface="+mn-ea"/>
                    <a:cs typeface="Arial"/>
                  </a:rPr>
                  <a:t>2019</a:t>
                </a:r>
                <a:r>
                  <a:rPr kumimoji="1" lang="ja-JP" altLang="en-US" sz="1050">
                    <a:solidFill>
                      <a:prstClr val="black"/>
                    </a:solidFill>
                    <a:latin typeface="+mn-ea"/>
                    <a:cs typeface="Arial"/>
                  </a:rPr>
                  <a:t>年に当社入社</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メーカーにおいて、</a:t>
                </a: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65" name="AutoShape 48">
                <a:extLst>
                  <a:ext uri="{FF2B5EF4-FFF2-40B4-BE49-F238E27FC236}">
                    <a16:creationId xmlns:a16="http://schemas.microsoft.com/office/drawing/2014/main" id="{C031639C-A92C-776D-82D4-B1B528BE55D7}"/>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kumimoji="0" lang="ja-JP" altLang="en-US" sz="1050" b="0" i="0" u="none" strike="noStrike" kern="0" cap="none" spc="0" normalizeH="0" baseline="0" noProof="0">
                    <a:ln>
                      <a:noFill/>
                    </a:ln>
                    <a:solidFill>
                      <a:schemeClr val="tx2"/>
                    </a:solidFill>
                    <a:effectLst/>
                    <a:uLnTx/>
                    <a:uFillTx/>
                    <a:latin typeface="+mn-ea"/>
                    <a:cs typeface="Arial" pitchFamily="34" charset="0"/>
                  </a:rPr>
                  <a:t>鈴木 次郎</a:t>
                </a:r>
              </a:p>
            </p:txBody>
          </p:sp>
          <p:sp>
            <p:nvSpPr>
              <p:cNvPr id="62" name="正方形/長方形 61">
                <a:extLst>
                  <a:ext uri="{FF2B5EF4-FFF2-40B4-BE49-F238E27FC236}">
                    <a16:creationId xmlns:a16="http://schemas.microsoft.com/office/drawing/2014/main" id="{DA25D0AF-FF88-5465-A857-EF2F49FA8BF8}"/>
                  </a:ext>
                </a:extLst>
              </p:cNvPr>
              <p:cNvSpPr/>
              <p:nvPr/>
            </p:nvSpPr>
            <p:spPr>
              <a:xfrm>
                <a:off x="812131" y="3425689"/>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現場リーダー</a:t>
                </a:r>
                <a:endParaRPr kumimoji="1" lang="en-US" altLang="ja-JP" sz="1050">
                  <a:solidFill>
                    <a:schemeClr val="tx1"/>
                  </a:solidFill>
                  <a:latin typeface="+mn-ea"/>
                </a:endParaRPr>
              </a:p>
            </p:txBody>
          </p:sp>
        </p:grpSp>
        <p:sp>
          <p:nvSpPr>
            <p:cNvPr id="64" name="正方形/長方形 63">
              <a:extLst>
                <a:ext uri="{FF2B5EF4-FFF2-40B4-BE49-F238E27FC236}">
                  <a16:creationId xmlns:a16="http://schemas.microsoft.com/office/drawing/2014/main" id="{4D333DAB-46ED-AA43-4FE5-5C9885595490}"/>
                </a:ext>
              </a:extLst>
            </p:cNvPr>
            <p:cNvSpPr>
              <a:spLocks noChangeAspect="1"/>
            </p:cNvSpPr>
            <p:nvPr/>
          </p:nvSpPr>
          <p:spPr bwMode="white">
            <a:xfrm>
              <a:off x="1448728" y="3677081"/>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grpSp>
        <p:nvGrpSpPr>
          <p:cNvPr id="92" name="グループ化 91">
            <a:extLst>
              <a:ext uri="{FF2B5EF4-FFF2-40B4-BE49-F238E27FC236}">
                <a16:creationId xmlns:a16="http://schemas.microsoft.com/office/drawing/2014/main" id="{D3C04A81-48A8-643A-6970-E7ACE317BE8F}"/>
              </a:ext>
            </a:extLst>
          </p:cNvPr>
          <p:cNvGrpSpPr/>
          <p:nvPr/>
        </p:nvGrpSpPr>
        <p:grpSpPr>
          <a:xfrm>
            <a:off x="812131" y="4161034"/>
            <a:ext cx="8582694" cy="1152005"/>
            <a:chOff x="812131" y="4634362"/>
            <a:chExt cx="8582694" cy="1152005"/>
          </a:xfrm>
        </p:grpSpPr>
        <p:grpSp>
          <p:nvGrpSpPr>
            <p:cNvPr id="76" name="グループ化 75">
              <a:extLst>
                <a:ext uri="{FF2B5EF4-FFF2-40B4-BE49-F238E27FC236}">
                  <a16:creationId xmlns:a16="http://schemas.microsoft.com/office/drawing/2014/main" id="{3ACF842E-2376-FEFB-586F-ACAAB302116C}"/>
                </a:ext>
              </a:extLst>
            </p:cNvPr>
            <p:cNvGrpSpPr/>
            <p:nvPr/>
          </p:nvGrpSpPr>
          <p:grpSpPr>
            <a:xfrm>
              <a:off x="812131" y="4634362"/>
              <a:ext cx="8582694" cy="1152005"/>
              <a:chOff x="812131" y="3425689"/>
              <a:chExt cx="8582694" cy="1341951"/>
            </a:xfrm>
          </p:grpSpPr>
          <p:sp>
            <p:nvSpPr>
              <p:cNvPr id="77" name="AutoShape 48">
                <a:extLst>
                  <a:ext uri="{FF2B5EF4-FFF2-40B4-BE49-F238E27FC236}">
                    <a16:creationId xmlns:a16="http://schemas.microsoft.com/office/drawing/2014/main" id="{AA302D0B-6DAD-96DC-12D4-26A9E063DCD2}"/>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r>
                  <a:rPr kumimoji="1" lang="ja-JP" altLang="en-US" sz="1050" u="sng">
                    <a:solidFill>
                      <a:prstClr val="black"/>
                    </a:solidFill>
                    <a:latin typeface="+mn-ea"/>
                    <a:cs typeface="Meiryo UI" pitchFamily="50" charset="-128"/>
                  </a:rPr>
                  <a:t>事業部 </a:t>
                </a:r>
                <a:r>
                  <a:rPr kumimoji="1" lang="en-US" altLang="ja-JP" sz="1050" u="sng">
                    <a:solidFill>
                      <a:prstClr val="black"/>
                    </a:solidFill>
                    <a:latin typeface="+mn-ea"/>
                    <a:cs typeface="Meiryo UI" pitchFamily="50" charset="-128"/>
                  </a:rPr>
                  <a:t>XXX</a:t>
                </a:r>
                <a:r>
                  <a:rPr kumimoji="1" lang="ja-JP" altLang="en-US" sz="1050" u="sng">
                    <a:solidFill>
                      <a:prstClr val="black"/>
                    </a:solidFill>
                    <a:latin typeface="+mn-ea"/>
                    <a:cs typeface="Meiryo UI" pitchFamily="50" charset="-128"/>
                  </a:rPr>
                  <a:t>補佐</a:t>
                </a:r>
                <a:endParaRPr kumimoji="1" lang="en-US" altLang="ja-JP" sz="1050" u="sng">
                  <a:solidFill>
                    <a:prstClr val="black"/>
                  </a:solidFill>
                  <a:latin typeface="+mn-ea"/>
                  <a:cs typeface="Meiryo UI" pitchFamily="50" charset="-128"/>
                </a:endParaRP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b="0" i="0" u="none" strike="noStrike" kern="1200" cap="none" spc="0" normalizeH="0" baseline="0" noProof="0">
                    <a:ln>
                      <a:noFill/>
                    </a:ln>
                    <a:solidFill>
                      <a:prstClr val="black"/>
                    </a:solidFill>
                    <a:effectLst/>
                    <a:uLnTx/>
                    <a:uFillTx/>
                    <a:latin typeface="+mn-ea"/>
                    <a:cs typeface="Arial"/>
                  </a:rPr>
                  <a:t>・・・</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メーカーにおいて、</a:t>
                </a: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78" name="AutoShape 48">
                <a:extLst>
                  <a:ext uri="{FF2B5EF4-FFF2-40B4-BE49-F238E27FC236}">
                    <a16:creationId xmlns:a16="http://schemas.microsoft.com/office/drawing/2014/main" id="{F4DF4A01-8BBF-A28C-5CCF-BA41197F9ACC}"/>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lang="ja-JP" altLang="en-US" sz="1050" kern="0">
                    <a:solidFill>
                      <a:schemeClr val="tx2"/>
                    </a:solidFill>
                    <a:latin typeface="+mn-ea"/>
                    <a:cs typeface="Arial" pitchFamily="34" charset="0"/>
                  </a:rPr>
                  <a:t>佐藤</a:t>
                </a:r>
                <a:r>
                  <a:rPr kumimoji="0" lang="ja-JP" altLang="en-US" sz="1050" b="0" i="0" u="none" strike="noStrike" kern="0" cap="none" spc="0" normalizeH="0" baseline="0" noProof="0">
                    <a:ln>
                      <a:noFill/>
                    </a:ln>
                    <a:solidFill>
                      <a:schemeClr val="tx2"/>
                    </a:solidFill>
                    <a:effectLst/>
                    <a:uLnTx/>
                    <a:uFillTx/>
                    <a:latin typeface="+mn-ea"/>
                    <a:cs typeface="Arial" pitchFamily="34" charset="0"/>
                  </a:rPr>
                  <a:t> 三郎</a:t>
                </a:r>
              </a:p>
            </p:txBody>
          </p:sp>
          <p:sp>
            <p:nvSpPr>
              <p:cNvPr id="79" name="正方形/長方形 78">
                <a:extLst>
                  <a:ext uri="{FF2B5EF4-FFF2-40B4-BE49-F238E27FC236}">
                    <a16:creationId xmlns:a16="http://schemas.microsoft.com/office/drawing/2014/main" id="{1FB2188C-F8C5-6CB9-5BBC-E040DAA6CB33}"/>
                  </a:ext>
                </a:extLst>
              </p:cNvPr>
              <p:cNvSpPr/>
              <p:nvPr/>
            </p:nvSpPr>
            <p:spPr>
              <a:xfrm>
                <a:off x="812131" y="3425694"/>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Ｘ担当リーダー</a:t>
                </a:r>
                <a:endParaRPr kumimoji="1" lang="en-US" altLang="ja-JP" sz="1050">
                  <a:solidFill>
                    <a:schemeClr val="tx1"/>
                  </a:solidFill>
                  <a:latin typeface="+mn-ea"/>
                </a:endParaRPr>
              </a:p>
            </p:txBody>
          </p:sp>
        </p:grpSp>
        <p:sp>
          <p:nvSpPr>
            <p:cNvPr id="80" name="正方形/長方形 79">
              <a:extLst>
                <a:ext uri="{FF2B5EF4-FFF2-40B4-BE49-F238E27FC236}">
                  <a16:creationId xmlns:a16="http://schemas.microsoft.com/office/drawing/2014/main" id="{53E6799A-CAF1-D17A-390D-81E66B3B348D}"/>
                </a:ext>
              </a:extLst>
            </p:cNvPr>
            <p:cNvSpPr>
              <a:spLocks noChangeAspect="1"/>
            </p:cNvSpPr>
            <p:nvPr/>
          </p:nvSpPr>
          <p:spPr bwMode="white">
            <a:xfrm>
              <a:off x="1448728" y="4885751"/>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grpSp>
        <p:nvGrpSpPr>
          <p:cNvPr id="90" name="グループ化 89">
            <a:extLst>
              <a:ext uri="{FF2B5EF4-FFF2-40B4-BE49-F238E27FC236}">
                <a16:creationId xmlns:a16="http://schemas.microsoft.com/office/drawing/2014/main" id="{D9BC2A20-B2FD-A1D7-F7A7-B7AF3AFD0F3F}"/>
              </a:ext>
            </a:extLst>
          </p:cNvPr>
          <p:cNvGrpSpPr/>
          <p:nvPr/>
        </p:nvGrpSpPr>
        <p:grpSpPr>
          <a:xfrm>
            <a:off x="812131" y="1812996"/>
            <a:ext cx="8582694" cy="1152005"/>
            <a:chOff x="812131" y="1859683"/>
            <a:chExt cx="8582694" cy="1152005"/>
          </a:xfrm>
        </p:grpSpPr>
        <p:grpSp>
          <p:nvGrpSpPr>
            <p:cNvPr id="85" name="グループ化 84">
              <a:extLst>
                <a:ext uri="{FF2B5EF4-FFF2-40B4-BE49-F238E27FC236}">
                  <a16:creationId xmlns:a16="http://schemas.microsoft.com/office/drawing/2014/main" id="{005B510A-5E64-555E-787B-3BC367B17DA2}"/>
                </a:ext>
              </a:extLst>
            </p:cNvPr>
            <p:cNvGrpSpPr/>
            <p:nvPr/>
          </p:nvGrpSpPr>
          <p:grpSpPr>
            <a:xfrm>
              <a:off x="812131" y="1859683"/>
              <a:ext cx="8582694" cy="1152005"/>
              <a:chOff x="812131" y="3425689"/>
              <a:chExt cx="8582694" cy="1341951"/>
            </a:xfrm>
          </p:grpSpPr>
          <p:sp>
            <p:nvSpPr>
              <p:cNvPr id="86" name="AutoShape 48">
                <a:extLst>
                  <a:ext uri="{FF2B5EF4-FFF2-40B4-BE49-F238E27FC236}">
                    <a16:creationId xmlns:a16="http://schemas.microsoft.com/office/drawing/2014/main" id="{DD023D99-23C6-E7C4-292A-EBE18038430B}"/>
                  </a:ext>
                </a:extLst>
              </p:cNvPr>
              <p:cNvSpPr>
                <a:spLocks noChangeArrowheads="1"/>
              </p:cNvSpPr>
              <p:nvPr/>
            </p:nvSpPr>
            <p:spPr bwMode="auto">
              <a:xfrm>
                <a:off x="2363484" y="3425694"/>
                <a:ext cx="7031341" cy="1341946"/>
              </a:xfrm>
              <a:prstGeom prst="roundRect">
                <a:avLst>
                  <a:gd name="adj" fmla="val 0"/>
                </a:avLst>
              </a:prstGeom>
              <a:solidFill>
                <a:schemeClr val="bg1"/>
              </a:solidFill>
              <a:ln w="6350" algn="ctr">
                <a:solidFill>
                  <a:schemeClr val="accent1"/>
                </a:solidFill>
                <a:round/>
                <a:headEnd/>
                <a:tailEnd/>
              </a:ln>
              <a:effectLst/>
            </p:spPr>
            <p:txBody>
              <a:bodyPr wrap="none" anchor="ctr"/>
              <a:lstStyle/>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u="sng">
                    <a:solidFill>
                      <a:prstClr val="black"/>
                    </a:solidFill>
                    <a:latin typeface="+mn-ea"/>
                    <a:cs typeface="Meiryo UI" pitchFamily="50" charset="-128"/>
                  </a:rPr>
                  <a:t>【</a:t>
                </a:r>
                <a:r>
                  <a:rPr kumimoji="1" lang="ja-JP" altLang="en-US" sz="1050" u="sng">
                    <a:solidFill>
                      <a:prstClr val="black"/>
                    </a:solidFill>
                    <a:latin typeface="+mn-ea"/>
                    <a:cs typeface="Meiryo UI" pitchFamily="50" charset="-128"/>
                  </a:rPr>
                  <a:t>現在の所属・役職</a:t>
                </a:r>
                <a:r>
                  <a:rPr kumimoji="1" lang="en-US" altLang="ja-JP" sz="1050" u="sng">
                    <a:solidFill>
                      <a:prstClr val="black"/>
                    </a:solidFill>
                    <a:latin typeface="+mn-ea"/>
                    <a:cs typeface="Meiryo UI" pitchFamily="50" charset="-128"/>
                  </a:rPr>
                  <a:t>】 XXX</a:t>
                </a:r>
                <a:r>
                  <a:rPr kumimoji="1" lang="ja-JP" altLang="en-US" sz="1050" u="sng">
                    <a:solidFill>
                      <a:prstClr val="black"/>
                    </a:solidFill>
                    <a:latin typeface="+mn-ea"/>
                    <a:cs typeface="Meiryo UI" pitchFamily="50" charset="-128"/>
                  </a:rPr>
                  <a:t>事業部 </a:t>
                </a:r>
                <a:r>
                  <a:rPr kumimoji="1" lang="en-US" altLang="ja-JP" sz="1050" u="sng">
                    <a:solidFill>
                      <a:prstClr val="black"/>
                    </a:solidFill>
                    <a:latin typeface="+mn-ea"/>
                    <a:cs typeface="Meiryo UI" pitchFamily="50" charset="-128"/>
                  </a:rPr>
                  <a:t>XXX</a:t>
                </a:r>
                <a:r>
                  <a:rPr kumimoji="1" lang="ja-JP" altLang="en-US" sz="1050" u="sng">
                    <a:solidFill>
                      <a:prstClr val="black"/>
                    </a:solidFill>
                    <a:latin typeface="+mn-ea"/>
                    <a:cs typeface="Meiryo UI" pitchFamily="50" charset="-128"/>
                  </a:rPr>
                  <a:t>長</a:t>
                </a:r>
                <a:endParaRPr kumimoji="1" lang="en-US" altLang="ja-JP" sz="1050" u="sng">
                  <a:solidFill>
                    <a:prstClr val="black"/>
                  </a:solidFill>
                  <a:latin typeface="+mn-ea"/>
                  <a:cs typeface="Meiryo UI" pitchFamily="50" charset="-128"/>
                </a:endParaRPr>
              </a:p>
              <a:p>
                <a:pPr marL="0" marR="0" lvl="0" indent="0" algn="l" defTabSz="914400" rtl="0" eaLnBrk="1" fontAlgn="auto" latinLnBrk="0" hangingPunct="1">
                  <a:lnSpc>
                    <a:spcPct val="100000"/>
                  </a:lnSpc>
                  <a:spcBef>
                    <a:spcPts val="300"/>
                  </a:spcBef>
                  <a:spcAft>
                    <a:spcPts val="0"/>
                  </a:spcAft>
                  <a:buClrTx/>
                  <a:buSzTx/>
                  <a:buFontTx/>
                  <a:buNone/>
                  <a:tabLst/>
                  <a:defRPr/>
                </a:pPr>
                <a:r>
                  <a:rPr kumimoji="1" lang="en-US" altLang="ja-JP" sz="1050">
                    <a:solidFill>
                      <a:prstClr val="black"/>
                    </a:solidFill>
                    <a:latin typeface="+mn-ea"/>
                    <a:cs typeface="Arial"/>
                  </a:rPr>
                  <a:t>【</a:t>
                </a:r>
                <a:r>
                  <a:rPr kumimoji="1" lang="ja-JP" altLang="en-US" sz="1050">
                    <a:solidFill>
                      <a:prstClr val="black"/>
                    </a:solidFill>
                    <a:latin typeface="+mn-ea"/>
                    <a:cs typeface="Arial"/>
                  </a:rPr>
                  <a:t>主な経歴</a:t>
                </a:r>
                <a:r>
                  <a:rPr kumimoji="1" lang="en-US" altLang="ja-JP" sz="1050">
                    <a:solidFill>
                      <a:prstClr val="black"/>
                    </a:solidFill>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prstClr val="black"/>
                    </a:solidFill>
                    <a:effectLst/>
                    <a:uLnTx/>
                    <a:uFillTx/>
                    <a:latin typeface="+mn-ea"/>
                    <a:cs typeface="Arial"/>
                  </a:rPr>
                  <a:t>XXX</a:t>
                </a:r>
                <a:r>
                  <a:rPr kumimoji="1" lang="ja-JP" altLang="en-US" sz="1050">
                    <a:solidFill>
                      <a:prstClr val="black"/>
                    </a:solidFill>
                    <a:latin typeface="+mn-ea"/>
                    <a:cs typeface="Arial"/>
                  </a:rPr>
                  <a:t>金融機関で</a:t>
                </a:r>
                <a:r>
                  <a:rPr kumimoji="1" lang="en-US" altLang="ja-JP" sz="1050">
                    <a:solidFill>
                      <a:prstClr val="black"/>
                    </a:solidFill>
                    <a:latin typeface="+mn-ea"/>
                    <a:cs typeface="Arial"/>
                  </a:rPr>
                  <a:t>XXX</a:t>
                </a:r>
                <a:r>
                  <a:rPr kumimoji="1" lang="ja-JP" altLang="en-US" sz="1050">
                    <a:solidFill>
                      <a:prstClr val="black"/>
                    </a:solidFill>
                    <a:latin typeface="+mn-ea"/>
                    <a:cs typeface="Arial"/>
                  </a:rPr>
                  <a:t>担当</a:t>
                </a:r>
                <a:endParaRPr kumimoji="1" lang="en-US" altLang="ja-JP" sz="1050">
                  <a:solidFill>
                    <a:prstClr val="black"/>
                  </a:solidFill>
                  <a:latin typeface="+mn-ea"/>
                  <a:cs typeface="Arial"/>
                </a:endParaRP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会社で</a:t>
                </a:r>
                <a:r>
                  <a:rPr kumimoji="1" lang="en-US" altLang="ja-JP" sz="1050">
                    <a:solidFill>
                      <a:prstClr val="black"/>
                    </a:solidFill>
                    <a:latin typeface="+mn-ea"/>
                    <a:cs typeface="Arial"/>
                  </a:rPr>
                  <a:t>XXX</a:t>
                </a:r>
                <a:r>
                  <a:rPr kumimoji="1" lang="ja-JP" altLang="en-US" sz="1050">
                    <a:solidFill>
                      <a:prstClr val="black"/>
                    </a:solidFill>
                    <a:latin typeface="+mn-ea"/>
                    <a:cs typeface="Arial"/>
                  </a:rPr>
                  <a:t>に従事した後、</a:t>
                </a:r>
                <a:r>
                  <a:rPr kumimoji="1" lang="en-US" altLang="ja-JP" sz="1050">
                    <a:solidFill>
                      <a:prstClr val="black"/>
                    </a:solidFill>
                    <a:latin typeface="+mn-ea"/>
                    <a:cs typeface="Arial"/>
                  </a:rPr>
                  <a:t>2018</a:t>
                </a:r>
                <a:r>
                  <a:rPr kumimoji="1" lang="ja-JP" altLang="en-US" sz="1050">
                    <a:solidFill>
                      <a:prstClr val="black"/>
                    </a:solidFill>
                    <a:latin typeface="+mn-ea"/>
                    <a:cs typeface="Arial"/>
                  </a:rPr>
                  <a:t>年に当社入社</a:t>
                </a:r>
                <a:endParaRPr kumimoji="1" lang="en-US" altLang="ja-JP" sz="1050">
                  <a:solidFill>
                    <a:prstClr val="black"/>
                  </a:solidFill>
                  <a:latin typeface="+mn-ea"/>
                  <a:cs typeface="Arial"/>
                </a:endParaRPr>
              </a:p>
              <a:p>
                <a:pPr marR="0" lvl="0" algn="l" defTabSz="914400" rtl="0" eaLnBrk="1" fontAlgn="auto" latinLnBrk="0" hangingPunct="1">
                  <a:lnSpc>
                    <a:spcPct val="100000"/>
                  </a:lnSpc>
                  <a:spcBef>
                    <a:spcPts val="300"/>
                  </a:spcBef>
                  <a:spcAft>
                    <a:spcPts val="0"/>
                  </a:spcAft>
                  <a:buClrTx/>
                  <a:buSzTx/>
                  <a:tabLst/>
                  <a:defRPr/>
                </a:pPr>
                <a:r>
                  <a:rPr kumimoji="1" lang="en-US" altLang="ja-JP" sz="1050" b="0" i="0" u="none" strike="noStrike" kern="1200" cap="none" spc="0" normalizeH="0" baseline="0" noProof="0">
                    <a:ln>
                      <a:noFill/>
                    </a:ln>
                    <a:solidFill>
                      <a:prstClr val="black"/>
                    </a:solidFill>
                    <a:effectLst/>
                    <a:uLnTx/>
                    <a:uFillTx/>
                    <a:latin typeface="+mn-ea"/>
                    <a:cs typeface="Arial"/>
                  </a:rPr>
                  <a:t>【</a:t>
                </a:r>
                <a:r>
                  <a:rPr kumimoji="1" lang="ja-JP" altLang="en-US" sz="1050" b="0" i="0" u="none" strike="noStrike" kern="1200" cap="none" spc="0" normalizeH="0" baseline="0" noProof="0">
                    <a:ln>
                      <a:noFill/>
                    </a:ln>
                    <a:solidFill>
                      <a:prstClr val="black"/>
                    </a:solidFill>
                    <a:effectLst/>
                    <a:uLnTx/>
                    <a:uFillTx/>
                    <a:latin typeface="+mn-ea"/>
                    <a:cs typeface="Arial"/>
                  </a:rPr>
                  <a:t>主な実績</a:t>
                </a:r>
                <a:r>
                  <a:rPr kumimoji="1" lang="en-US" altLang="ja-JP" sz="1050" b="0" i="0" u="none" strike="noStrike" kern="1200" cap="none" spc="0" normalizeH="0" baseline="0" noProof="0">
                    <a:ln>
                      <a:noFill/>
                    </a:ln>
                    <a:solidFill>
                      <a:prstClr val="black"/>
                    </a:solidFill>
                    <a:effectLst/>
                    <a:uLnTx/>
                    <a:uFillTx/>
                    <a:latin typeface="+mn-ea"/>
                    <a:cs typeface="Arial"/>
                  </a:rPr>
                  <a:t>】</a:t>
                </a:r>
              </a:p>
              <a:p>
                <a:pPr marL="171450" marR="0" lvl="0" indent="-1714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solidFill>
                      <a:prstClr val="black"/>
                    </a:solidFill>
                    <a:latin typeface="+mn-ea"/>
                    <a:cs typeface="Arial"/>
                  </a:rPr>
                  <a:t>XXX</a:t>
                </a:r>
                <a:r>
                  <a:rPr kumimoji="1" lang="ja-JP" altLang="en-US" sz="1050">
                    <a:solidFill>
                      <a:prstClr val="black"/>
                    </a:solidFill>
                    <a:latin typeface="+mn-ea"/>
                    <a:cs typeface="Arial"/>
                  </a:rPr>
                  <a:t>金融機関において、</a:t>
                </a:r>
                <a:r>
                  <a:rPr kumimoji="1" lang="en-US" altLang="ja-JP" sz="1050">
                    <a:solidFill>
                      <a:prstClr val="black"/>
                    </a:solidFill>
                    <a:latin typeface="+mn-ea"/>
                    <a:cs typeface="Arial"/>
                  </a:rPr>
                  <a:t>XXX</a:t>
                </a:r>
                <a:r>
                  <a:rPr kumimoji="1" lang="ja-JP" altLang="en-US" sz="1050">
                    <a:solidFill>
                      <a:prstClr val="black"/>
                    </a:solidFill>
                    <a:latin typeface="+mn-ea"/>
                    <a:cs typeface="Arial"/>
                  </a:rPr>
                  <a:t>・・・</a:t>
                </a:r>
              </a:p>
            </p:txBody>
          </p:sp>
          <p:sp>
            <p:nvSpPr>
              <p:cNvPr id="87" name="AutoShape 48">
                <a:extLst>
                  <a:ext uri="{FF2B5EF4-FFF2-40B4-BE49-F238E27FC236}">
                    <a16:creationId xmlns:a16="http://schemas.microsoft.com/office/drawing/2014/main" id="{7A1DFEC7-1ED5-DC53-3BF8-27F97F455F55}"/>
                  </a:ext>
                </a:extLst>
              </p:cNvPr>
              <p:cNvSpPr>
                <a:spLocks noChangeArrowheads="1"/>
              </p:cNvSpPr>
              <p:nvPr/>
            </p:nvSpPr>
            <p:spPr bwMode="auto">
              <a:xfrm>
                <a:off x="1260091" y="3425689"/>
                <a:ext cx="1065474" cy="1341945"/>
              </a:xfrm>
              <a:prstGeom prst="roundRect">
                <a:avLst>
                  <a:gd name="adj" fmla="val 0"/>
                </a:avLst>
              </a:prstGeom>
              <a:solidFill>
                <a:schemeClr val="bg1"/>
              </a:solidFill>
              <a:ln w="6350" algn="ctr">
                <a:solidFill>
                  <a:schemeClr val="accent1"/>
                </a:solidFill>
                <a:round/>
                <a:headEnd/>
                <a:tailEnd/>
              </a:ln>
              <a:effectLst/>
            </p:spPr>
            <p:txBody>
              <a:bodyPr wrap="none" anchor="t"/>
              <a:lstStyle/>
              <a:p>
                <a:pPr marL="0" marR="0" lvl="0" indent="0" algn="ctr" defTabSz="914400" rtl="0" eaLnBrk="1" fontAlgn="auto" latinLnBrk="0" hangingPunct="1">
                  <a:lnSpc>
                    <a:spcPct val="100000"/>
                  </a:lnSpc>
                  <a:spcBef>
                    <a:spcPct val="50000"/>
                  </a:spcBef>
                  <a:spcAft>
                    <a:spcPts val="0"/>
                  </a:spcAft>
                  <a:buClrTx/>
                  <a:buSzTx/>
                  <a:buFontTx/>
                  <a:buNone/>
                  <a:tabLst/>
                  <a:defRPr/>
                </a:pPr>
                <a:r>
                  <a:rPr lang="ja-JP" altLang="en-US" sz="1050" kern="0">
                    <a:solidFill>
                      <a:schemeClr val="tx2"/>
                    </a:solidFill>
                    <a:latin typeface="+mn-ea"/>
                    <a:cs typeface="Arial" pitchFamily="34" charset="0"/>
                  </a:rPr>
                  <a:t>山田</a:t>
                </a:r>
                <a:r>
                  <a:rPr kumimoji="0" lang="ja-JP" altLang="en-US" sz="1050" b="0" i="0" u="none" strike="noStrike" kern="0" cap="none" spc="0" normalizeH="0" baseline="0" noProof="0">
                    <a:ln>
                      <a:noFill/>
                    </a:ln>
                    <a:solidFill>
                      <a:schemeClr val="tx2"/>
                    </a:solidFill>
                    <a:effectLst/>
                    <a:uLnTx/>
                    <a:uFillTx/>
                    <a:latin typeface="+mn-ea"/>
                    <a:cs typeface="Arial" pitchFamily="34" charset="0"/>
                  </a:rPr>
                  <a:t> 太郎</a:t>
                </a:r>
              </a:p>
            </p:txBody>
          </p:sp>
          <p:sp>
            <p:nvSpPr>
              <p:cNvPr id="88" name="正方形/長方形 87">
                <a:extLst>
                  <a:ext uri="{FF2B5EF4-FFF2-40B4-BE49-F238E27FC236}">
                    <a16:creationId xmlns:a16="http://schemas.microsoft.com/office/drawing/2014/main" id="{7736A959-CCFC-C696-5FCA-91ADFED42C57}"/>
                  </a:ext>
                </a:extLst>
              </p:cNvPr>
              <p:cNvSpPr/>
              <p:nvPr/>
            </p:nvSpPr>
            <p:spPr>
              <a:xfrm>
                <a:off x="812131" y="3425694"/>
                <a:ext cx="410040" cy="1341946"/>
              </a:xfrm>
              <a:prstGeom prst="rect">
                <a:avLst/>
              </a:prstGeom>
              <a:solidFill>
                <a:schemeClr val="accent3">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a:solidFill>
                      <a:schemeClr val="tx1"/>
                    </a:solidFill>
                    <a:latin typeface="+mn-ea"/>
                  </a:rPr>
                  <a:t>ＸＸＸチーム</a:t>
                </a:r>
                <a:br>
                  <a:rPr kumimoji="1" lang="en-US" altLang="ja-JP" sz="1050">
                    <a:solidFill>
                      <a:schemeClr val="tx1"/>
                    </a:solidFill>
                    <a:latin typeface="+mn-ea"/>
                  </a:rPr>
                </a:br>
                <a:r>
                  <a:rPr kumimoji="1" lang="ja-JP" altLang="en-US" sz="1050">
                    <a:solidFill>
                      <a:schemeClr val="tx1"/>
                    </a:solidFill>
                    <a:latin typeface="+mn-ea"/>
                  </a:rPr>
                  <a:t>全体統括リーダー</a:t>
                </a:r>
                <a:endParaRPr kumimoji="1" lang="en-US" altLang="ja-JP" sz="1050">
                  <a:solidFill>
                    <a:schemeClr val="tx1"/>
                  </a:solidFill>
                  <a:latin typeface="+mn-ea"/>
                </a:endParaRPr>
              </a:p>
            </p:txBody>
          </p:sp>
        </p:grpSp>
        <p:sp>
          <p:nvSpPr>
            <p:cNvPr id="89" name="正方形/長方形 88">
              <a:extLst>
                <a:ext uri="{FF2B5EF4-FFF2-40B4-BE49-F238E27FC236}">
                  <a16:creationId xmlns:a16="http://schemas.microsoft.com/office/drawing/2014/main" id="{F068AA0B-5364-F30D-730E-8FEFE657BA84}"/>
                </a:ext>
              </a:extLst>
            </p:cNvPr>
            <p:cNvSpPr>
              <a:spLocks noChangeAspect="1"/>
            </p:cNvSpPr>
            <p:nvPr/>
          </p:nvSpPr>
          <p:spPr bwMode="white">
            <a:xfrm>
              <a:off x="1448728" y="2106982"/>
              <a:ext cx="688200" cy="860250"/>
            </a:xfrm>
            <a:prstGeom prst="rect">
              <a:avLst/>
            </a:prstGeom>
            <a:noFill/>
            <a:ln w="952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nchorCtr="0"/>
            <a:lstStyle/>
            <a:p>
              <a:pPr algn="ctr" defTabSz="829361">
                <a:spcBef>
                  <a:spcPct val="0"/>
                </a:spcBef>
                <a:spcAft>
                  <a:spcPts val="544"/>
                </a:spcAft>
                <a:defRPr/>
              </a:pPr>
              <a:r>
                <a:rPr kumimoji="1" lang="ja-JP" altLang="en-US" sz="1050">
                  <a:solidFill>
                    <a:srgbClr val="2E2E38"/>
                  </a:solidFill>
                  <a:latin typeface="+mn-ea"/>
                </a:rPr>
                <a:t>顔写真</a:t>
              </a:r>
              <a:endParaRPr kumimoji="1" lang="en-US" altLang="ja-JP" sz="1050">
                <a:solidFill>
                  <a:srgbClr val="2E2E38"/>
                </a:solidFill>
                <a:latin typeface="+mn-ea"/>
              </a:endParaRPr>
            </a:p>
          </p:txBody>
        </p:sp>
      </p:grpSp>
      <p:sp>
        <p:nvSpPr>
          <p:cNvPr id="37" name="吹き出し: 四角形 36">
            <a:extLst>
              <a:ext uri="{FF2B5EF4-FFF2-40B4-BE49-F238E27FC236}">
                <a16:creationId xmlns:a16="http://schemas.microsoft.com/office/drawing/2014/main" id="{FCCFD084-36CE-5980-C604-0C47761A22F8}"/>
              </a:ext>
            </a:extLst>
          </p:cNvPr>
          <p:cNvSpPr/>
          <p:nvPr/>
        </p:nvSpPr>
        <p:spPr>
          <a:xfrm>
            <a:off x="6101502" y="5335054"/>
            <a:ext cx="2118310" cy="521495"/>
          </a:xfrm>
          <a:prstGeom prst="wedgeRectCallout">
            <a:avLst>
              <a:gd name="adj1" fmla="val 55975"/>
              <a:gd name="adj2" fmla="val -2571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現地事情に精通した人材に関する説明であることが分かるよう、該当する場合はこのオブジェクトを貼付してください</a:t>
            </a:r>
          </a:p>
        </p:txBody>
      </p:sp>
      <p:sp>
        <p:nvSpPr>
          <p:cNvPr id="21" name="正方形/長方形 20">
            <a:extLst>
              <a:ext uri="{FF2B5EF4-FFF2-40B4-BE49-F238E27FC236}">
                <a16:creationId xmlns:a16="http://schemas.microsoft.com/office/drawing/2014/main" id="{E4E45ED4-4A80-904C-5B9B-CF3988999FA5}"/>
              </a:ext>
            </a:extLst>
          </p:cNvPr>
          <p:cNvSpPr>
            <a:spLocks noChangeAspect="1"/>
          </p:cNvSpPr>
          <p:nvPr/>
        </p:nvSpPr>
        <p:spPr bwMode="white">
          <a:xfrm>
            <a:off x="8385629" y="5335055"/>
            <a:ext cx="1009196" cy="191260"/>
          </a:xfrm>
          <a:prstGeom prst="rect">
            <a:avLst/>
          </a:prstGeom>
          <a:solidFill>
            <a:schemeClr val="accent2"/>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ja-JP" altLang="en-US" sz="1050" b="1">
                <a:solidFill>
                  <a:schemeClr val="bg1"/>
                </a:solidFill>
              </a:rPr>
              <a:t>現地事情に精通</a:t>
            </a:r>
            <a:endParaRPr kumimoji="1" lang="ja-JP" altLang="en-US" sz="1000" b="1">
              <a:solidFill>
                <a:schemeClr val="bg1"/>
              </a:solidFill>
            </a:endParaRPr>
          </a:p>
        </p:txBody>
      </p:sp>
      <p:sp>
        <p:nvSpPr>
          <p:cNvPr id="36" name="吹き出し: 四角形 35">
            <a:extLst>
              <a:ext uri="{FF2B5EF4-FFF2-40B4-BE49-F238E27FC236}">
                <a16:creationId xmlns:a16="http://schemas.microsoft.com/office/drawing/2014/main" id="{C883E44B-47FD-2A81-28D7-E0A828946289}"/>
              </a:ext>
            </a:extLst>
          </p:cNvPr>
          <p:cNvSpPr/>
          <p:nvPr/>
        </p:nvSpPr>
        <p:spPr>
          <a:xfrm>
            <a:off x="90757" y="3752493"/>
            <a:ext cx="1065474" cy="377107"/>
          </a:xfrm>
          <a:prstGeom prst="wedgeRectCallout">
            <a:avLst>
              <a:gd name="adj1" fmla="val -1117"/>
              <a:gd name="adj2" fmla="val 6224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どの企業の所属かを記載してください</a:t>
            </a:r>
          </a:p>
        </p:txBody>
      </p:sp>
      <p:sp>
        <p:nvSpPr>
          <p:cNvPr id="99" name="吹き出し: 四角形 98">
            <a:extLst>
              <a:ext uri="{FF2B5EF4-FFF2-40B4-BE49-F238E27FC236}">
                <a16:creationId xmlns:a16="http://schemas.microsoft.com/office/drawing/2014/main" id="{31AFC10B-E638-66D9-5CBB-2842C00718C6}"/>
              </a:ext>
            </a:extLst>
          </p:cNvPr>
          <p:cNvSpPr/>
          <p:nvPr/>
        </p:nvSpPr>
        <p:spPr>
          <a:xfrm>
            <a:off x="1260090" y="3338950"/>
            <a:ext cx="1065474" cy="554055"/>
          </a:xfrm>
          <a:prstGeom prst="wedgeRectCallout">
            <a:avLst>
              <a:gd name="adj1" fmla="val -58331"/>
              <a:gd name="adj2" fmla="val 1312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事業実施体制における役割を記載してください</a:t>
            </a:r>
          </a:p>
        </p:txBody>
      </p:sp>
      <p:sp>
        <p:nvSpPr>
          <p:cNvPr id="101" name="正方形/長方形 100">
            <a:extLst>
              <a:ext uri="{FF2B5EF4-FFF2-40B4-BE49-F238E27FC236}">
                <a16:creationId xmlns:a16="http://schemas.microsoft.com/office/drawing/2014/main" id="{6C83669B-98CF-CCF2-6F88-23DB559A9B16}"/>
              </a:ext>
            </a:extLst>
          </p:cNvPr>
          <p:cNvSpPr/>
          <p:nvPr/>
        </p:nvSpPr>
        <p:spPr>
          <a:xfrm>
            <a:off x="510778" y="4161035"/>
            <a:ext cx="263433" cy="115200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b="1">
                <a:solidFill>
                  <a:schemeClr val="tx1"/>
                </a:solidFill>
                <a:latin typeface="+mn-ea"/>
              </a:rPr>
              <a:t>　Ｂ社</a:t>
            </a:r>
            <a:endParaRPr kumimoji="1" lang="en-US" altLang="ja-JP" sz="1050" b="1">
              <a:solidFill>
                <a:schemeClr val="tx1"/>
              </a:solidFill>
              <a:latin typeface="+mn-ea"/>
            </a:endParaRPr>
          </a:p>
        </p:txBody>
      </p:sp>
      <p:sp>
        <p:nvSpPr>
          <p:cNvPr id="102" name="正方形/長方形 101">
            <a:extLst>
              <a:ext uri="{FF2B5EF4-FFF2-40B4-BE49-F238E27FC236}">
                <a16:creationId xmlns:a16="http://schemas.microsoft.com/office/drawing/2014/main" id="{4DDA183A-BC40-1922-26AD-EBC0ED245339}"/>
              </a:ext>
            </a:extLst>
          </p:cNvPr>
          <p:cNvSpPr/>
          <p:nvPr/>
        </p:nvSpPr>
        <p:spPr>
          <a:xfrm>
            <a:off x="510778" y="5335054"/>
            <a:ext cx="263433" cy="1152000"/>
          </a:xfrm>
          <a:prstGeom prst="rect">
            <a:avLst/>
          </a:prstGeom>
          <a:solidFill>
            <a:schemeClr val="accent3"/>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0" tIns="0" rIns="0" bIns="0" numCol="1" spcCol="0" rtlCol="0" fromWordArt="0" anchor="ctr" anchorCtr="0" forceAA="0" compatLnSpc="1">
            <a:prstTxWarp prst="textNoShape">
              <a:avLst/>
            </a:prstTxWarp>
            <a:noAutofit/>
          </a:bodyPr>
          <a:lstStyle/>
          <a:p>
            <a:pPr algn="ctr" defTabSz="742950"/>
            <a:r>
              <a:rPr kumimoji="1" lang="ja-JP" altLang="en-US" sz="1050" b="1">
                <a:solidFill>
                  <a:schemeClr val="tx1"/>
                </a:solidFill>
                <a:latin typeface="+mn-ea"/>
              </a:rPr>
              <a:t>　ＸＸ社</a:t>
            </a:r>
            <a:endParaRPr kumimoji="1" lang="en-US" altLang="ja-JP" sz="1050" b="1">
              <a:solidFill>
                <a:schemeClr val="tx1"/>
              </a:solidFill>
              <a:latin typeface="+mn-ea"/>
            </a:endParaRPr>
          </a:p>
        </p:txBody>
      </p:sp>
      <p:sp>
        <p:nvSpPr>
          <p:cNvPr id="3" name="フローチャート: 結合子 2">
            <a:extLst>
              <a:ext uri="{FF2B5EF4-FFF2-40B4-BE49-F238E27FC236}">
                <a16:creationId xmlns:a16="http://schemas.microsoft.com/office/drawing/2014/main" id="{279BA50C-B91F-5586-56A4-B3EA4993D17F}"/>
              </a:ext>
            </a:extLst>
          </p:cNvPr>
          <p:cNvSpPr/>
          <p:nvPr/>
        </p:nvSpPr>
        <p:spPr>
          <a:xfrm>
            <a:off x="518981" y="2544190"/>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1</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6" name="フローチャート: 結合子 5">
            <a:extLst>
              <a:ext uri="{FF2B5EF4-FFF2-40B4-BE49-F238E27FC236}">
                <a16:creationId xmlns:a16="http://schemas.microsoft.com/office/drawing/2014/main" id="{D95FF23F-29B0-8164-AD1B-764DA06B7763}"/>
              </a:ext>
            </a:extLst>
          </p:cNvPr>
          <p:cNvSpPr/>
          <p:nvPr/>
        </p:nvSpPr>
        <p:spPr>
          <a:xfrm>
            <a:off x="518981" y="4292726"/>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2</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 name="フローチャート: 結合子 7">
            <a:extLst>
              <a:ext uri="{FF2B5EF4-FFF2-40B4-BE49-F238E27FC236}">
                <a16:creationId xmlns:a16="http://schemas.microsoft.com/office/drawing/2014/main" id="{0E43EC25-E2A1-6E50-2805-BDF0F916C5F1}"/>
              </a:ext>
            </a:extLst>
          </p:cNvPr>
          <p:cNvSpPr/>
          <p:nvPr/>
        </p:nvSpPr>
        <p:spPr>
          <a:xfrm>
            <a:off x="518981" y="5437258"/>
            <a:ext cx="239394" cy="239394"/>
          </a:xfrm>
          <a:prstGeom prst="flowChartConnector">
            <a:avLst/>
          </a:prstGeom>
          <a:solidFill>
            <a:schemeClr val="accent2">
              <a:lumMod val="40000"/>
              <a:lumOff val="60000"/>
            </a:schemeClr>
          </a:solidFill>
          <a:ln w="952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3</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9" name="吹き出し: 四角形 8">
            <a:extLst>
              <a:ext uri="{FF2B5EF4-FFF2-40B4-BE49-F238E27FC236}">
                <a16:creationId xmlns:a16="http://schemas.microsoft.com/office/drawing/2014/main" id="{8CC6733B-5E57-D4DD-D1B6-B4E857BCCD9C}"/>
              </a:ext>
            </a:extLst>
          </p:cNvPr>
          <p:cNvSpPr/>
          <p:nvPr/>
        </p:nvSpPr>
        <p:spPr>
          <a:xfrm>
            <a:off x="37484" y="2091589"/>
            <a:ext cx="1172021" cy="377107"/>
          </a:xfrm>
          <a:prstGeom prst="wedgeRectCallout">
            <a:avLst>
              <a:gd name="adj1" fmla="val -1117"/>
              <a:gd name="adj2" fmla="val 6224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前ページに対応する項番を記載ください</a:t>
            </a:r>
          </a:p>
        </p:txBody>
      </p:sp>
    </p:spTree>
    <p:extLst>
      <p:ext uri="{BB962C8B-B14F-4D97-AF65-F5344CB8AC3E}">
        <p14:creationId xmlns:p14="http://schemas.microsoft.com/office/powerpoint/2010/main" val="8016068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B9CD29C-6835-C94F-E64E-41D4536DADE3}"/>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2FB95F0-D0DC-093A-5FA7-E08804CE0E11}"/>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AA48DA73-E15E-7B9C-CDD4-F45D3AFE9E4C}"/>
              </a:ext>
            </a:extLst>
          </p:cNvPr>
          <p:cNvSpPr>
            <a:spLocks noGrp="1"/>
          </p:cNvSpPr>
          <p:nvPr>
            <p:ph type="body" sz="quarter" idx="17"/>
          </p:nvPr>
        </p:nvSpPr>
        <p:spPr/>
        <p:txBody>
          <a:bodyPr/>
          <a:lstStyle/>
          <a:p>
            <a:r>
              <a:rPr kumimoji="1" lang="en-GB"/>
              <a:t>3-7. </a:t>
            </a:r>
            <a:r>
              <a:rPr kumimoji="1" lang="ja-JP" altLang="en-US"/>
              <a:t>補助事業に類似した過去の事業実績</a:t>
            </a:r>
            <a:endParaRPr kumimoji="1" lang="en-GB"/>
          </a:p>
        </p:txBody>
      </p:sp>
      <p:sp>
        <p:nvSpPr>
          <p:cNvPr id="5" name="正方形/長方形 4">
            <a:extLst>
              <a:ext uri="{FF2B5EF4-FFF2-40B4-BE49-F238E27FC236}">
                <a16:creationId xmlns:a16="http://schemas.microsoft.com/office/drawing/2014/main" id="{57097FCF-8894-FB5D-5723-41345FD29824}"/>
              </a:ext>
            </a:extLst>
          </p:cNvPr>
          <p:cNvSpPr/>
          <p:nvPr/>
        </p:nvSpPr>
        <p:spPr>
          <a:xfrm>
            <a:off x="510773" y="1495322"/>
            <a:ext cx="268962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補助事業に類似した過去の事業実績</a:t>
            </a:r>
          </a:p>
        </p:txBody>
      </p:sp>
      <p:sp>
        <p:nvSpPr>
          <p:cNvPr id="7" name="テキスト プレースホルダー 2">
            <a:extLst>
              <a:ext uri="{FF2B5EF4-FFF2-40B4-BE49-F238E27FC236}">
                <a16:creationId xmlns:a16="http://schemas.microsoft.com/office/drawing/2014/main" id="{D4250F5E-3FA9-DB6E-4851-722A619A82B4}"/>
              </a:ext>
            </a:extLst>
          </p:cNvPr>
          <p:cNvSpPr txBox="1">
            <a:spLocks/>
          </p:cNvSpPr>
          <p:nvPr/>
        </p:nvSpPr>
        <p:spPr>
          <a:xfrm>
            <a:off x="512291" y="1845252"/>
            <a:ext cx="8892000" cy="4644448"/>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
        <p:nvSpPr>
          <p:cNvPr id="9" name="吹き出し: 四角形 8">
            <a:extLst>
              <a:ext uri="{FF2B5EF4-FFF2-40B4-BE49-F238E27FC236}">
                <a16:creationId xmlns:a16="http://schemas.microsoft.com/office/drawing/2014/main" id="{02890807-6C60-47B9-657D-0E4668067DA4}"/>
              </a:ext>
            </a:extLst>
          </p:cNvPr>
          <p:cNvSpPr/>
          <p:nvPr/>
        </p:nvSpPr>
        <p:spPr>
          <a:xfrm>
            <a:off x="3513138" y="1495321"/>
            <a:ext cx="5890741" cy="1481459"/>
          </a:xfrm>
          <a:prstGeom prst="wedgeRectCallout">
            <a:avLst>
              <a:gd name="adj1" fmla="val -53996"/>
              <a:gd name="adj2" fmla="val -3048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補助事業に類似した過去の事業実績を有している場合には、</a:t>
            </a:r>
            <a:r>
              <a:rPr kumimoji="1" lang="ja-JP" altLang="en-US" sz="1000" b="1">
                <a:solidFill>
                  <a:schemeClr val="tx2"/>
                </a:solidFill>
              </a:rPr>
              <a:t>図表を積極的に活用し、</a:t>
            </a:r>
            <a:r>
              <a:rPr kumimoji="1" lang="ja-JP" altLang="en-US" sz="1000">
                <a:solidFill>
                  <a:schemeClr val="tx2"/>
                </a:solidFill>
              </a:rPr>
              <a:t>その実施内容を分かりやすく記載してください</a:t>
            </a:r>
            <a:r>
              <a:rPr kumimoji="1" lang="ja-JP" altLang="en-US" sz="1000" b="1">
                <a:solidFill>
                  <a:srgbClr val="C00000"/>
                </a:solidFill>
              </a:rPr>
              <a:t>（補助事業に類似した過去の事業実績を有していない場合には、本スライドは記載不要です。その場合は「無し」とのみ記載してください）</a:t>
            </a:r>
            <a:endParaRPr kumimoji="1" lang="en-US" altLang="ja-JP" sz="1000" b="1">
              <a:solidFill>
                <a:srgbClr val="C00000"/>
              </a:solidFill>
            </a:endParaRPr>
          </a:p>
          <a:p>
            <a:pPr marL="285750" indent="-285750">
              <a:buFont typeface="Arial" panose="020B0604020202020204" pitchFamily="34" charset="0"/>
              <a:buChar char="•"/>
            </a:pPr>
            <a:r>
              <a:rPr kumimoji="1" lang="ja-JP" altLang="en-US" sz="1000">
                <a:solidFill>
                  <a:schemeClr val="tx2"/>
                </a:solidFill>
              </a:rPr>
              <a:t>過去に同一の対象国又は対象地域における調査やプロジェクトの実績を有している場合には、その実施内容を分かりやすく記載してください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過去に海外での調査・実証事業の実績がある場合には、</a:t>
            </a:r>
            <a:r>
              <a:rPr kumimoji="1" lang="ja-JP" altLang="en-US" sz="1000" b="1">
                <a:solidFill>
                  <a:schemeClr val="tx2"/>
                </a:solidFill>
              </a:rPr>
              <a:t>その事業が商業化に至ったのか、至っていない場合にはその結果を踏まえてより本事業を経た商業化の可能性を高めるような工夫をどのように行うのか</a:t>
            </a:r>
            <a:r>
              <a:rPr kumimoji="1" lang="ja-JP" altLang="en-US" sz="1000">
                <a:solidFill>
                  <a:schemeClr val="tx2"/>
                </a:solidFill>
              </a:rPr>
              <a:t>を記載してください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実施体制におけるどの企業・団体の実績なのか</a:t>
            </a:r>
            <a:r>
              <a:rPr kumimoji="1" lang="ja-JP" altLang="en-US" sz="1000" b="1">
                <a:solidFill>
                  <a:schemeClr val="tx2"/>
                </a:solidFill>
              </a:rPr>
              <a:t>企業名・団体名を明示</a:t>
            </a:r>
            <a:r>
              <a:rPr kumimoji="1" lang="ja-JP" altLang="en-US" sz="1000">
                <a:solidFill>
                  <a:schemeClr val="tx2"/>
                </a:solidFill>
              </a:rPr>
              <a:t>してください</a:t>
            </a:r>
          </a:p>
        </p:txBody>
      </p:sp>
      <p:sp>
        <p:nvSpPr>
          <p:cNvPr id="10" name="吹き出し: 四角形 9">
            <a:extLst>
              <a:ext uri="{FF2B5EF4-FFF2-40B4-BE49-F238E27FC236}">
                <a16:creationId xmlns:a16="http://schemas.microsoft.com/office/drawing/2014/main" id="{A889E3F8-9D42-67D6-4B53-A157505F396F}"/>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XXXX</a:t>
            </a:r>
            <a:r>
              <a:rPr kumimoji="1" lang="ja-JP" altLang="en-US" sz="1000">
                <a:solidFill>
                  <a:schemeClr val="tx2"/>
                </a:solidFill>
                <a:latin typeface="Meiryo UI" panose="020B0604030504040204" pitchFamily="50" charset="-128"/>
                <a:ea typeface="Meiryo UI" panose="020B0604030504040204" pitchFamily="50" charset="-128"/>
              </a:rPr>
              <a:t>年に</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を実証する事業を</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国で実施したが、商業化には至らなかった。主原因は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であると分析しており、今般の事業では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等の工夫を行うことで実現性を高める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D03A5D23-806D-B858-46B6-380737C2FB7F}"/>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13</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96505773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41B0274D-9EDA-C308-995B-F2A74E27789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B0909363-6610-C503-C1F2-059CE55EA4E3}"/>
              </a:ext>
            </a:extLst>
          </p:cNvPr>
          <p:cNvSpPr>
            <a:spLocks noGrp="1"/>
          </p:cNvSpPr>
          <p:nvPr>
            <p:ph type="body" sz="quarter" idx="17"/>
          </p:nvPr>
        </p:nvSpPr>
        <p:spPr/>
        <p:txBody>
          <a:bodyPr/>
          <a:lstStyle/>
          <a:p>
            <a:r>
              <a:rPr kumimoji="1" lang="en-GB"/>
              <a:t>3-8. </a:t>
            </a:r>
            <a:r>
              <a:rPr kumimoji="1" lang="ja-JP" altLang="en-US"/>
              <a:t>公的支援が必要であることの説明</a:t>
            </a:r>
            <a:endParaRPr kumimoji="1" lang="en-GB"/>
          </a:p>
        </p:txBody>
      </p:sp>
      <p:sp>
        <p:nvSpPr>
          <p:cNvPr id="7" name="正方形/長方形 6">
            <a:extLst>
              <a:ext uri="{FF2B5EF4-FFF2-40B4-BE49-F238E27FC236}">
                <a16:creationId xmlns:a16="http://schemas.microsoft.com/office/drawing/2014/main" id="{26F9D6AF-A810-4CFE-9BA2-0C5221C63DB3}"/>
              </a:ext>
            </a:extLst>
          </p:cNvPr>
          <p:cNvSpPr/>
          <p:nvPr/>
        </p:nvSpPr>
        <p:spPr>
          <a:xfrm>
            <a:off x="510772" y="1495322"/>
            <a:ext cx="2357611"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公的支援が必要であることの説明</a:t>
            </a:r>
          </a:p>
        </p:txBody>
      </p:sp>
      <p:sp>
        <p:nvSpPr>
          <p:cNvPr id="14" name="吹き出し: 四角形 13">
            <a:extLst>
              <a:ext uri="{FF2B5EF4-FFF2-40B4-BE49-F238E27FC236}">
                <a16:creationId xmlns:a16="http://schemas.microsoft.com/office/drawing/2014/main" id="{2D110AB8-7958-9C8D-EC54-0C68479FF566}"/>
              </a:ext>
            </a:extLst>
          </p:cNvPr>
          <p:cNvSpPr/>
          <p:nvPr/>
        </p:nvSpPr>
        <p:spPr>
          <a:xfrm>
            <a:off x="3090690" y="1370993"/>
            <a:ext cx="6304135" cy="415515"/>
          </a:xfrm>
          <a:prstGeom prst="wedgeRectCallout">
            <a:avLst>
              <a:gd name="adj1" fmla="val -54535"/>
              <a:gd name="adj2" fmla="val 170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下表の形式で、補助金がある場合と無い場合の事業実施への影響を明らかにしてください。</a:t>
            </a:r>
            <a:endParaRPr kumimoji="1" lang="en-US" altLang="ja-JP" sz="1000">
              <a:solidFill>
                <a:schemeClr val="tx2"/>
              </a:solidFill>
            </a:endParaRPr>
          </a:p>
          <a:p>
            <a:r>
              <a:rPr kumimoji="1" lang="ja-JP" altLang="en-US" sz="1000">
                <a:solidFill>
                  <a:schemeClr val="tx2"/>
                </a:solidFill>
              </a:rPr>
              <a:t>可能であれば、</a:t>
            </a:r>
            <a:r>
              <a:rPr kumimoji="1" lang="ja-JP" altLang="en-US" sz="1000">
                <a:solidFill>
                  <a:srgbClr val="37373A"/>
                </a:solidFill>
              </a:rPr>
              <a:t>数字で示すことができる部分については数字で示す等、</a:t>
            </a:r>
            <a:r>
              <a:rPr kumimoji="1" lang="ja-JP" altLang="en-US" sz="1000">
                <a:solidFill>
                  <a:schemeClr val="tx2"/>
                </a:solidFill>
              </a:rPr>
              <a:t>定量的な分析を含めて具体的に記載してください</a:t>
            </a:r>
            <a:endParaRPr kumimoji="1" lang="en-US" altLang="ja-JP" sz="1000">
              <a:solidFill>
                <a:schemeClr val="tx2"/>
              </a:solidFill>
            </a:endParaRPr>
          </a:p>
        </p:txBody>
      </p:sp>
      <p:grpSp>
        <p:nvGrpSpPr>
          <p:cNvPr id="43" name="グループ化 42">
            <a:extLst>
              <a:ext uri="{FF2B5EF4-FFF2-40B4-BE49-F238E27FC236}">
                <a16:creationId xmlns:a16="http://schemas.microsoft.com/office/drawing/2014/main" id="{C46EE3F5-4B30-7850-8EEE-A6BFA01D41CE}"/>
              </a:ext>
            </a:extLst>
          </p:cNvPr>
          <p:cNvGrpSpPr/>
          <p:nvPr/>
        </p:nvGrpSpPr>
        <p:grpSpPr>
          <a:xfrm>
            <a:off x="2062809" y="1859855"/>
            <a:ext cx="3643967" cy="3143362"/>
            <a:chOff x="1650341" y="2202009"/>
            <a:chExt cx="3842456" cy="3143362"/>
          </a:xfrm>
        </p:grpSpPr>
        <p:sp>
          <p:nvSpPr>
            <p:cNvPr id="25" name="正方形/長方形 24">
              <a:extLst>
                <a:ext uri="{FF2B5EF4-FFF2-40B4-BE49-F238E27FC236}">
                  <a16:creationId xmlns:a16="http://schemas.microsoft.com/office/drawing/2014/main" id="{009D28FB-3D38-1BB4-DA4E-6453CC6D1645}"/>
                </a:ext>
              </a:extLst>
            </p:cNvPr>
            <p:cNvSpPr/>
            <p:nvPr/>
          </p:nvSpPr>
          <p:spPr>
            <a:xfrm>
              <a:off x="1650341" y="2479157"/>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6" name="正方形/長方形 25">
              <a:extLst>
                <a:ext uri="{FF2B5EF4-FFF2-40B4-BE49-F238E27FC236}">
                  <a16:creationId xmlns:a16="http://schemas.microsoft.com/office/drawing/2014/main" id="{EC6DA490-1C84-083F-7C39-584B2A8AA587}"/>
                </a:ext>
              </a:extLst>
            </p:cNvPr>
            <p:cNvSpPr/>
            <p:nvPr/>
          </p:nvSpPr>
          <p:spPr>
            <a:xfrm>
              <a:off x="1650341" y="3061506"/>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7" name="正方形/長方形 26">
              <a:extLst>
                <a:ext uri="{FF2B5EF4-FFF2-40B4-BE49-F238E27FC236}">
                  <a16:creationId xmlns:a16="http://schemas.microsoft.com/office/drawing/2014/main" id="{3E4444FE-8EDD-3060-98A0-F454A3A9D277}"/>
                </a:ext>
              </a:extLst>
            </p:cNvPr>
            <p:cNvSpPr/>
            <p:nvPr/>
          </p:nvSpPr>
          <p:spPr>
            <a:xfrm>
              <a:off x="1650341" y="364385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8" name="正方形/長方形 27">
              <a:extLst>
                <a:ext uri="{FF2B5EF4-FFF2-40B4-BE49-F238E27FC236}">
                  <a16:creationId xmlns:a16="http://schemas.microsoft.com/office/drawing/2014/main" id="{C728F42C-7FEB-D469-254B-329A8780C910}"/>
                </a:ext>
              </a:extLst>
            </p:cNvPr>
            <p:cNvSpPr/>
            <p:nvPr/>
          </p:nvSpPr>
          <p:spPr>
            <a:xfrm>
              <a:off x="1650341" y="422620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3" name="正方形/長方形 32">
              <a:extLst>
                <a:ext uri="{FF2B5EF4-FFF2-40B4-BE49-F238E27FC236}">
                  <a16:creationId xmlns:a16="http://schemas.microsoft.com/office/drawing/2014/main" id="{B32686EB-4EC3-E7EA-BABF-062AD1FB4FE2}"/>
                </a:ext>
              </a:extLst>
            </p:cNvPr>
            <p:cNvSpPr/>
            <p:nvPr/>
          </p:nvSpPr>
          <p:spPr>
            <a:xfrm>
              <a:off x="1650341" y="2202009"/>
              <a:ext cx="3842456" cy="231616"/>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補助金がある場合</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6" name="正方形/長方形 35">
              <a:extLst>
                <a:ext uri="{FF2B5EF4-FFF2-40B4-BE49-F238E27FC236}">
                  <a16:creationId xmlns:a16="http://schemas.microsoft.com/office/drawing/2014/main" id="{113AF9C4-8663-A24E-79DF-A7D30FB64E27}"/>
                </a:ext>
              </a:extLst>
            </p:cNvPr>
            <p:cNvSpPr/>
            <p:nvPr/>
          </p:nvSpPr>
          <p:spPr>
            <a:xfrm>
              <a:off x="1650341" y="480855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grpSp>
      <p:grpSp>
        <p:nvGrpSpPr>
          <p:cNvPr id="42" name="グループ化 41">
            <a:extLst>
              <a:ext uri="{FF2B5EF4-FFF2-40B4-BE49-F238E27FC236}">
                <a16:creationId xmlns:a16="http://schemas.microsoft.com/office/drawing/2014/main" id="{6C319855-2AC1-69BF-A679-1B2BC17E253E}"/>
              </a:ext>
            </a:extLst>
          </p:cNvPr>
          <p:cNvGrpSpPr/>
          <p:nvPr/>
        </p:nvGrpSpPr>
        <p:grpSpPr>
          <a:xfrm>
            <a:off x="5750858" y="1859855"/>
            <a:ext cx="3643967" cy="3143362"/>
            <a:chOff x="5552365" y="2202009"/>
            <a:chExt cx="3842456" cy="3143362"/>
          </a:xfrm>
        </p:grpSpPr>
        <p:sp>
          <p:nvSpPr>
            <p:cNvPr id="29" name="正方形/長方形 28">
              <a:extLst>
                <a:ext uri="{FF2B5EF4-FFF2-40B4-BE49-F238E27FC236}">
                  <a16:creationId xmlns:a16="http://schemas.microsoft.com/office/drawing/2014/main" id="{77F56843-747E-7281-D408-DFBEAE7B51D7}"/>
                </a:ext>
              </a:extLst>
            </p:cNvPr>
            <p:cNvSpPr/>
            <p:nvPr/>
          </p:nvSpPr>
          <p:spPr>
            <a:xfrm>
              <a:off x="5552365" y="2479157"/>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0" name="正方形/長方形 29">
              <a:extLst>
                <a:ext uri="{FF2B5EF4-FFF2-40B4-BE49-F238E27FC236}">
                  <a16:creationId xmlns:a16="http://schemas.microsoft.com/office/drawing/2014/main" id="{31A705B8-C695-62E3-D00E-D6E498045114}"/>
                </a:ext>
              </a:extLst>
            </p:cNvPr>
            <p:cNvSpPr/>
            <p:nvPr/>
          </p:nvSpPr>
          <p:spPr>
            <a:xfrm>
              <a:off x="5552365" y="3061506"/>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1" name="正方形/長方形 30">
              <a:extLst>
                <a:ext uri="{FF2B5EF4-FFF2-40B4-BE49-F238E27FC236}">
                  <a16:creationId xmlns:a16="http://schemas.microsoft.com/office/drawing/2014/main" id="{5F9900D0-DCD9-0357-6FE2-F505DC5DEC50}"/>
                </a:ext>
              </a:extLst>
            </p:cNvPr>
            <p:cNvSpPr/>
            <p:nvPr/>
          </p:nvSpPr>
          <p:spPr>
            <a:xfrm>
              <a:off x="5552365" y="3643855"/>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2" name="正方形/長方形 31">
              <a:extLst>
                <a:ext uri="{FF2B5EF4-FFF2-40B4-BE49-F238E27FC236}">
                  <a16:creationId xmlns:a16="http://schemas.microsoft.com/office/drawing/2014/main" id="{5366F0F0-30BB-B836-9EE5-0031D6EC6ECE}"/>
                </a:ext>
              </a:extLst>
            </p:cNvPr>
            <p:cNvSpPr/>
            <p:nvPr/>
          </p:nvSpPr>
          <p:spPr>
            <a:xfrm>
              <a:off x="5552365" y="422620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4" name="正方形/長方形 33">
              <a:extLst>
                <a:ext uri="{FF2B5EF4-FFF2-40B4-BE49-F238E27FC236}">
                  <a16:creationId xmlns:a16="http://schemas.microsoft.com/office/drawing/2014/main" id="{5886B971-1DF2-F3C7-1ADB-0CE86371250F}"/>
                </a:ext>
              </a:extLst>
            </p:cNvPr>
            <p:cNvSpPr/>
            <p:nvPr/>
          </p:nvSpPr>
          <p:spPr>
            <a:xfrm>
              <a:off x="5552365" y="2202009"/>
              <a:ext cx="3842456" cy="231616"/>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補助金が無い場合</a:t>
              </a:r>
              <a:endParaRPr kumimoji="1" lang="en-GB" sz="1200">
                <a:solidFill>
                  <a:schemeClr val="bg1"/>
                </a:solidFill>
                <a:latin typeface="Meiryo UI" panose="020B0604030504040204" pitchFamily="50" charset="-128"/>
                <a:ea typeface="Meiryo UI" panose="020B0604030504040204" pitchFamily="50" charset="-128"/>
              </a:endParaRPr>
            </a:p>
          </p:txBody>
        </p:sp>
        <p:sp>
          <p:nvSpPr>
            <p:cNvPr id="37" name="正方形/長方形 36">
              <a:extLst>
                <a:ext uri="{FF2B5EF4-FFF2-40B4-BE49-F238E27FC236}">
                  <a16:creationId xmlns:a16="http://schemas.microsoft.com/office/drawing/2014/main" id="{CE89545E-5A2B-097C-AD7B-3C86A72A318C}"/>
                </a:ext>
              </a:extLst>
            </p:cNvPr>
            <p:cNvSpPr/>
            <p:nvPr/>
          </p:nvSpPr>
          <p:spPr>
            <a:xfrm>
              <a:off x="5552365" y="4808554"/>
              <a:ext cx="3842456" cy="536817"/>
            </a:xfrm>
            <a:prstGeom prst="rect">
              <a:avLst/>
            </a:prstGeom>
            <a:noFill/>
            <a:ln w="9525" cap="rnd" cmpd="sng" algn="ctr">
              <a:solidFill>
                <a:schemeClr val="bg1">
                  <a:lumMod val="85000"/>
                </a:schemeClr>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p>
          </p:txBody>
        </p:sp>
      </p:grpSp>
      <p:grpSp>
        <p:nvGrpSpPr>
          <p:cNvPr id="44" name="グループ化 43">
            <a:extLst>
              <a:ext uri="{FF2B5EF4-FFF2-40B4-BE49-F238E27FC236}">
                <a16:creationId xmlns:a16="http://schemas.microsoft.com/office/drawing/2014/main" id="{42E02696-2620-D490-478C-3A474EB4A8EE}"/>
              </a:ext>
            </a:extLst>
          </p:cNvPr>
          <p:cNvGrpSpPr/>
          <p:nvPr/>
        </p:nvGrpSpPr>
        <p:grpSpPr>
          <a:xfrm>
            <a:off x="510772" y="1857319"/>
            <a:ext cx="1512000" cy="3143362"/>
            <a:chOff x="510772" y="2202009"/>
            <a:chExt cx="1080001" cy="3143362"/>
          </a:xfrm>
        </p:grpSpPr>
        <p:sp>
          <p:nvSpPr>
            <p:cNvPr id="3" name="正方形/長方形 2">
              <a:extLst>
                <a:ext uri="{FF2B5EF4-FFF2-40B4-BE49-F238E27FC236}">
                  <a16:creationId xmlns:a16="http://schemas.microsoft.com/office/drawing/2014/main" id="{5B1CC113-A5A4-51A8-E414-3F3EF5C70D9A}"/>
                </a:ext>
              </a:extLst>
            </p:cNvPr>
            <p:cNvSpPr/>
            <p:nvPr/>
          </p:nvSpPr>
          <p:spPr>
            <a:xfrm>
              <a:off x="510773" y="2479157"/>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(1) </a:t>
              </a:r>
              <a:r>
                <a:rPr kumimoji="1" lang="ja-JP" altLang="en-US" sz="1200" b="1">
                  <a:solidFill>
                    <a:schemeClr val="tx2"/>
                  </a:solidFill>
                  <a:latin typeface="Meiryo UI" panose="020B0604030504040204" pitchFamily="50" charset="-128"/>
                  <a:ea typeface="Meiryo UI" panose="020B0604030504040204" pitchFamily="50" charset="-128"/>
                </a:rPr>
                <a:t>事業規模</a:t>
              </a:r>
            </a:p>
          </p:txBody>
        </p:sp>
        <p:sp>
          <p:nvSpPr>
            <p:cNvPr id="5" name="正方形/長方形 4">
              <a:extLst>
                <a:ext uri="{FF2B5EF4-FFF2-40B4-BE49-F238E27FC236}">
                  <a16:creationId xmlns:a16="http://schemas.microsoft.com/office/drawing/2014/main" id="{2D488DF2-DE32-C9BC-6AA4-BB743AC279EC}"/>
                </a:ext>
              </a:extLst>
            </p:cNvPr>
            <p:cNvSpPr/>
            <p:nvPr/>
          </p:nvSpPr>
          <p:spPr>
            <a:xfrm>
              <a:off x="510773" y="3061506"/>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(2) </a:t>
              </a:r>
              <a:r>
                <a:rPr kumimoji="1" lang="ja-JP" altLang="en-US" sz="1200" b="1">
                  <a:solidFill>
                    <a:schemeClr val="tx2"/>
                  </a:solidFill>
                  <a:latin typeface="Meiryo UI" panose="020B0604030504040204" pitchFamily="50" charset="-128"/>
                  <a:ea typeface="Meiryo UI" panose="020B0604030504040204" pitchFamily="50" charset="-128"/>
                </a:rPr>
                <a:t>スケジュール</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19" name="正方形/長方形 18">
              <a:extLst>
                <a:ext uri="{FF2B5EF4-FFF2-40B4-BE49-F238E27FC236}">
                  <a16:creationId xmlns:a16="http://schemas.microsoft.com/office/drawing/2014/main" id="{CB11ECFF-262D-C3B3-0A7F-5A7E67ABF74E}"/>
                </a:ext>
              </a:extLst>
            </p:cNvPr>
            <p:cNvSpPr/>
            <p:nvPr/>
          </p:nvSpPr>
          <p:spPr>
            <a:xfrm>
              <a:off x="510773" y="3643855"/>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(3) </a:t>
              </a:r>
              <a:r>
                <a:rPr kumimoji="1" lang="ja-JP" altLang="en-US" sz="1200" b="1">
                  <a:solidFill>
                    <a:schemeClr val="tx2"/>
                  </a:solidFill>
                  <a:latin typeface="Meiryo UI" panose="020B0604030504040204" pitchFamily="50" charset="-128"/>
                  <a:ea typeface="Meiryo UI" panose="020B0604030504040204" pitchFamily="50" charset="-128"/>
                </a:rPr>
                <a:t>資金調達方法</a:t>
              </a:r>
            </a:p>
          </p:txBody>
        </p:sp>
        <p:sp>
          <p:nvSpPr>
            <p:cNvPr id="22" name="正方形/長方形 21">
              <a:extLst>
                <a:ext uri="{FF2B5EF4-FFF2-40B4-BE49-F238E27FC236}">
                  <a16:creationId xmlns:a16="http://schemas.microsoft.com/office/drawing/2014/main" id="{9A8A5D4A-24A1-34C1-E5CC-786F8493152E}"/>
                </a:ext>
              </a:extLst>
            </p:cNvPr>
            <p:cNvSpPr/>
            <p:nvPr/>
          </p:nvSpPr>
          <p:spPr>
            <a:xfrm>
              <a:off x="510773" y="4226204"/>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(4) </a:t>
              </a:r>
              <a:r>
                <a:rPr kumimoji="1" lang="ja-JP" altLang="en-US" sz="1200" b="1">
                  <a:solidFill>
                    <a:schemeClr val="tx2"/>
                  </a:solidFill>
                  <a:latin typeface="Meiryo UI" panose="020B0604030504040204" pitchFamily="50" charset="-128"/>
                  <a:ea typeface="Meiryo UI" panose="020B0604030504040204" pitchFamily="50" charset="-128"/>
                </a:rPr>
                <a:t>将来的な採算性</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5" name="正方形/長方形 34">
              <a:extLst>
                <a:ext uri="{FF2B5EF4-FFF2-40B4-BE49-F238E27FC236}">
                  <a16:creationId xmlns:a16="http://schemas.microsoft.com/office/drawing/2014/main" id="{61D72535-B539-E392-3588-CDED124FD23E}"/>
                </a:ext>
              </a:extLst>
            </p:cNvPr>
            <p:cNvSpPr/>
            <p:nvPr/>
          </p:nvSpPr>
          <p:spPr>
            <a:xfrm>
              <a:off x="510773" y="4808554"/>
              <a:ext cx="1080000" cy="536817"/>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en-US" altLang="ja-JP" sz="1200" b="1">
                  <a:solidFill>
                    <a:schemeClr val="tx2"/>
                  </a:solidFill>
                  <a:latin typeface="Meiryo UI" panose="020B0604030504040204" pitchFamily="50" charset="-128"/>
                  <a:ea typeface="Meiryo UI" panose="020B0604030504040204" pitchFamily="50" charset="-128"/>
                </a:rPr>
                <a:t>(5) </a:t>
              </a:r>
              <a:r>
                <a:rPr kumimoji="1" lang="ja-JP" altLang="en-US" sz="1200" b="1">
                  <a:solidFill>
                    <a:schemeClr val="tx2"/>
                  </a:solidFill>
                  <a:latin typeface="Meiryo UI" panose="020B0604030504040204" pitchFamily="50" charset="-128"/>
                  <a:ea typeface="Meiryo UI" panose="020B0604030504040204" pitchFamily="50" charset="-128"/>
                </a:rPr>
                <a:t>ビジネスモデル</a:t>
              </a:r>
              <a:endParaRPr kumimoji="1" lang="en-US" altLang="ja-JP" sz="1200" b="1">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A80C0A58-2820-B57D-B1A3-3E3B9FC99200}"/>
                </a:ext>
              </a:extLst>
            </p:cNvPr>
            <p:cNvSpPr/>
            <p:nvPr/>
          </p:nvSpPr>
          <p:spPr>
            <a:xfrm>
              <a:off x="510772" y="2202009"/>
              <a:ext cx="1080000" cy="231616"/>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a:solidFill>
                    <a:schemeClr val="bg1"/>
                  </a:solidFill>
                  <a:latin typeface="Meiryo UI" panose="020B0604030504040204" pitchFamily="50" charset="-128"/>
                  <a:ea typeface="Meiryo UI" panose="020B0604030504040204" pitchFamily="50" charset="-128"/>
                </a:rPr>
                <a:t>影響項目</a:t>
              </a:r>
              <a:endParaRPr kumimoji="1" lang="en-GB" sz="1200">
                <a:solidFill>
                  <a:schemeClr val="bg1"/>
                </a:solidFill>
                <a:latin typeface="Meiryo UI" panose="020B0604030504040204" pitchFamily="50" charset="-128"/>
                <a:ea typeface="Meiryo UI" panose="020B0604030504040204" pitchFamily="50" charset="-128"/>
              </a:endParaRPr>
            </a:p>
          </p:txBody>
        </p:sp>
      </p:grpSp>
      <p:sp>
        <p:nvSpPr>
          <p:cNvPr id="46" name="二等辺三角形 45">
            <a:extLst>
              <a:ext uri="{FF2B5EF4-FFF2-40B4-BE49-F238E27FC236}">
                <a16:creationId xmlns:a16="http://schemas.microsoft.com/office/drawing/2014/main" id="{08092951-796A-147A-D273-29C18EB0F59D}"/>
              </a:ext>
            </a:extLst>
          </p:cNvPr>
          <p:cNvSpPr/>
          <p:nvPr/>
        </p:nvSpPr>
        <p:spPr>
          <a:xfrm flipV="1">
            <a:off x="3423000" y="5071470"/>
            <a:ext cx="3060000" cy="180000"/>
          </a:xfrm>
          <a:prstGeom prst="triangle">
            <a:avLst/>
          </a:prstGeom>
          <a:solidFill>
            <a:schemeClr val="accent3"/>
          </a:solidFill>
          <a:ln w="31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endParaRPr kumimoji="1" lang="en-GB" sz="1200">
              <a:solidFill>
                <a:srgbClr val="575757"/>
              </a:solidFill>
              <a:latin typeface="Meiryo UI" panose="020B0604030504040204" pitchFamily="50" charset="-128"/>
              <a:ea typeface="Meiryo UI" panose="020B0604030504040204" pitchFamily="50" charset="-128"/>
            </a:endParaRPr>
          </a:p>
        </p:txBody>
      </p:sp>
      <p:sp>
        <p:nvSpPr>
          <p:cNvPr id="47" name="正方形/長方形 46">
            <a:extLst>
              <a:ext uri="{FF2B5EF4-FFF2-40B4-BE49-F238E27FC236}">
                <a16:creationId xmlns:a16="http://schemas.microsoft.com/office/drawing/2014/main" id="{BE1A2CC2-2C5C-2DA1-551B-968E5C15FF6B}"/>
              </a:ext>
            </a:extLst>
          </p:cNvPr>
          <p:cNvSpPr/>
          <p:nvPr/>
        </p:nvSpPr>
        <p:spPr>
          <a:xfrm>
            <a:off x="510772" y="5353712"/>
            <a:ext cx="8884053" cy="1135989"/>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t" anchorCtr="0" forceAA="0" compatLnSpc="1">
            <a:prstTxWarp prst="textNoShape">
              <a:avLst/>
            </a:prstTxWarp>
            <a:noAutofit/>
          </a:bodyPr>
          <a:lstStyle/>
          <a:p>
            <a:pPr defTabSz="742950">
              <a:spcAft>
                <a:spcPts val="300"/>
              </a:spcAft>
            </a:pPr>
            <a:r>
              <a:rPr kumimoji="1" lang="en-GB" sz="1200" b="1" u="sng">
                <a:solidFill>
                  <a:schemeClr val="tx2"/>
                </a:solidFill>
                <a:latin typeface="Meiryo UI" panose="020B0604030504040204" pitchFamily="50" charset="-128"/>
                <a:ea typeface="Meiryo UI" panose="020B0604030504040204" pitchFamily="50" charset="-128"/>
              </a:rPr>
              <a:t>(1)</a:t>
            </a:r>
            <a:r>
              <a:rPr kumimoji="1" lang="ja-JP" altLang="en-US" sz="1200" b="1" u="sng">
                <a:solidFill>
                  <a:schemeClr val="tx2"/>
                </a:solidFill>
                <a:latin typeface="Meiryo UI" panose="020B0604030504040204" pitchFamily="50" charset="-128"/>
                <a:ea typeface="Meiryo UI" panose="020B0604030504040204" pitchFamily="50" charset="-128"/>
              </a:rPr>
              <a:t>～</a:t>
            </a:r>
            <a:r>
              <a:rPr kumimoji="1" lang="en-US" altLang="ja-JP" sz="1200" b="1" u="sng">
                <a:solidFill>
                  <a:schemeClr val="tx2"/>
                </a:solidFill>
                <a:latin typeface="Meiryo UI" panose="020B0604030504040204" pitchFamily="50" charset="-128"/>
                <a:ea typeface="Meiryo UI" panose="020B0604030504040204" pitchFamily="50" charset="-128"/>
              </a:rPr>
              <a:t>(5)</a:t>
            </a:r>
            <a:r>
              <a:rPr kumimoji="1" lang="ja-JP" altLang="en-US" sz="1200" b="1" u="sng">
                <a:solidFill>
                  <a:schemeClr val="tx2"/>
                </a:solidFill>
                <a:latin typeface="Meiryo UI" panose="020B0604030504040204" pitchFamily="50" charset="-128"/>
                <a:ea typeface="Meiryo UI" panose="020B0604030504040204" pitchFamily="50" charset="-128"/>
              </a:rPr>
              <a:t>の違いがどのように事業成果を左右するのか</a:t>
            </a:r>
            <a:endParaRPr kumimoji="1" lang="en-US" altLang="ja-JP" sz="1200" b="1" u="sng">
              <a:solidFill>
                <a:schemeClr val="tx2"/>
              </a:solidFill>
              <a:latin typeface="Meiryo UI" panose="020B0604030504040204" pitchFamily="50" charset="-128"/>
              <a:ea typeface="Meiryo UI" panose="020B0604030504040204" pitchFamily="50" charset="-128"/>
            </a:endParaRPr>
          </a:p>
          <a:p>
            <a:pPr marL="171450" indent="-171450" defTabSz="742950">
              <a:spcAft>
                <a:spcPts val="300"/>
              </a:spcAft>
              <a:buFont typeface="Arial" panose="020B0604020202020204" pitchFamily="34" charset="0"/>
              <a:buChar char="•"/>
            </a:pPr>
            <a:r>
              <a:rPr kumimoji="1" lang="en-US" altLang="ja-JP" sz="1200">
                <a:solidFill>
                  <a:schemeClr val="tx2"/>
                </a:solidFill>
                <a:latin typeface="Meiryo UI" panose="020B0604030504040204" pitchFamily="50" charset="-128"/>
                <a:ea typeface="Meiryo UI" panose="020B0604030504040204" pitchFamily="50" charset="-128"/>
              </a:rPr>
              <a:t>XXX</a:t>
            </a:r>
            <a:endParaRPr kumimoji="1" lang="en-GB" sz="1200">
              <a:solidFill>
                <a:schemeClr val="tx2"/>
              </a:solidFill>
              <a:latin typeface="Meiryo UI" panose="020B0604030504040204" pitchFamily="50" charset="-128"/>
              <a:ea typeface="Meiryo UI" panose="020B0604030504040204" pitchFamily="50" charset="-128"/>
            </a:endParaRPr>
          </a:p>
        </p:txBody>
      </p:sp>
      <p:sp>
        <p:nvSpPr>
          <p:cNvPr id="48" name="吹き出し: 四角形 47">
            <a:extLst>
              <a:ext uri="{FF2B5EF4-FFF2-40B4-BE49-F238E27FC236}">
                <a16:creationId xmlns:a16="http://schemas.microsoft.com/office/drawing/2014/main" id="{D0ECD579-6F69-4867-BEC9-6732B394DF12}"/>
              </a:ext>
            </a:extLst>
          </p:cNvPr>
          <p:cNvSpPr/>
          <p:nvPr/>
        </p:nvSpPr>
        <p:spPr>
          <a:xfrm>
            <a:off x="2571263" y="5653817"/>
            <a:ext cx="5522266" cy="662839"/>
          </a:xfrm>
          <a:prstGeom prst="wedgeRectCallout">
            <a:avLst>
              <a:gd name="adj1" fmla="val -53713"/>
              <a:gd name="adj2" fmla="val -5034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事業化に当たって本補助金の支援を受ける必要性がどのようにあるか、補助金が無い場合と比べてどのように事業成果が変わるのか、想定し得る範囲で構いませんので、記載してください（例：補助金の有無による</a:t>
            </a:r>
            <a:r>
              <a:rPr kumimoji="1" lang="en-US" altLang="ja-JP" sz="1000">
                <a:solidFill>
                  <a:schemeClr val="tx2"/>
                </a:solidFill>
              </a:rPr>
              <a:t>XXX</a:t>
            </a:r>
            <a:r>
              <a:rPr kumimoji="1" lang="ja-JP" altLang="en-US" sz="1000">
                <a:solidFill>
                  <a:schemeClr val="tx2"/>
                </a:solidFill>
              </a:rPr>
              <a:t>の相違が大きいことにより、デファクトスタンダード獲得の実現を左右する）</a:t>
            </a:r>
            <a:endParaRPr kumimoji="1" lang="en-US" altLang="ja-JP" sz="1000">
              <a:solidFill>
                <a:schemeClr val="tx2"/>
              </a:solidFill>
            </a:endParaRPr>
          </a:p>
        </p:txBody>
      </p:sp>
      <p:sp>
        <p:nvSpPr>
          <p:cNvPr id="8" name="正方形/長方形 7">
            <a:extLst>
              <a:ext uri="{FF2B5EF4-FFF2-40B4-BE49-F238E27FC236}">
                <a16:creationId xmlns:a16="http://schemas.microsoft.com/office/drawing/2014/main" id="{33022049-662C-0DF9-DD08-47A0D633C5F1}"/>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5</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6" name="吹き出し: 四角形 5">
            <a:extLst>
              <a:ext uri="{FF2B5EF4-FFF2-40B4-BE49-F238E27FC236}">
                <a16:creationId xmlns:a16="http://schemas.microsoft.com/office/drawing/2014/main" id="{F3D36A98-2077-59C6-E949-72CAE110F1D6}"/>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補助金の有無により</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や</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に多大な影響が生じ、</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の実現性が左右されるため、公的支援が不可欠である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87779306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B85A0B2-3A92-26EE-C6B7-7203336E42F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D4078-819B-319F-B032-C2C4FE1C217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8C3FEFA-18B0-331D-9E13-809AE0CE6504}"/>
              </a:ext>
            </a:extLst>
          </p:cNvPr>
          <p:cNvSpPr>
            <a:spLocks noGrp="1"/>
          </p:cNvSpPr>
          <p:nvPr>
            <p:ph type="body" sz="quarter" idx="17"/>
          </p:nvPr>
        </p:nvSpPr>
        <p:spPr/>
        <p:txBody>
          <a:bodyPr/>
          <a:lstStyle/>
          <a:p>
            <a:r>
              <a:rPr kumimoji="1" lang="en-GB"/>
              <a:t>3-9. </a:t>
            </a:r>
            <a:r>
              <a:rPr kumimoji="1" lang="ja-JP" altLang="en-US"/>
              <a:t>その他説明等</a:t>
            </a:r>
            <a:endParaRPr kumimoji="1" lang="en-GB"/>
          </a:p>
        </p:txBody>
      </p:sp>
      <p:sp>
        <p:nvSpPr>
          <p:cNvPr id="8" name="正方形/長方形 7">
            <a:extLst>
              <a:ext uri="{FF2B5EF4-FFF2-40B4-BE49-F238E27FC236}">
                <a16:creationId xmlns:a16="http://schemas.microsoft.com/office/drawing/2014/main" id="{1E64D290-7533-6B76-A5FC-E7108325E6D4}"/>
              </a:ext>
            </a:extLst>
          </p:cNvPr>
          <p:cNvSpPr/>
          <p:nvPr/>
        </p:nvSpPr>
        <p:spPr>
          <a:xfrm>
            <a:off x="510768" y="1495322"/>
            <a:ext cx="2952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現地政府・企業等との協力条件・協議状況</a:t>
            </a:r>
          </a:p>
        </p:txBody>
      </p:sp>
      <p:sp>
        <p:nvSpPr>
          <p:cNvPr id="10" name="テキスト プレースホルダー 2">
            <a:extLst>
              <a:ext uri="{FF2B5EF4-FFF2-40B4-BE49-F238E27FC236}">
                <a16:creationId xmlns:a16="http://schemas.microsoft.com/office/drawing/2014/main" id="{077A53EE-A2BB-B1B4-0E53-F99F861F02F9}"/>
              </a:ext>
            </a:extLst>
          </p:cNvPr>
          <p:cNvSpPr txBox="1">
            <a:spLocks/>
          </p:cNvSpPr>
          <p:nvPr/>
        </p:nvSpPr>
        <p:spPr>
          <a:xfrm>
            <a:off x="510770" y="2700658"/>
            <a:ext cx="4291200" cy="378904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endParaRPr kumimoji="1" lang="en-US" altLang="ja-JP" sz="1050"/>
          </a:p>
        </p:txBody>
      </p:sp>
      <p:cxnSp>
        <p:nvCxnSpPr>
          <p:cNvPr id="15" name="直線コネクタ 14">
            <a:extLst>
              <a:ext uri="{FF2B5EF4-FFF2-40B4-BE49-F238E27FC236}">
                <a16:creationId xmlns:a16="http://schemas.microsoft.com/office/drawing/2014/main" id="{A9D6758E-AE25-544A-1157-CEE28D3137E8}"/>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6" name="正方形/長方形 15">
            <a:extLst>
              <a:ext uri="{FF2B5EF4-FFF2-40B4-BE49-F238E27FC236}">
                <a16:creationId xmlns:a16="http://schemas.microsoft.com/office/drawing/2014/main" id="{B2E5955A-43AD-89ED-E368-D64FADCF9A30}"/>
              </a:ext>
            </a:extLst>
          </p:cNvPr>
          <p:cNvSpPr/>
          <p:nvPr/>
        </p:nvSpPr>
        <p:spPr>
          <a:xfrm>
            <a:off x="5102508" y="1495322"/>
            <a:ext cx="30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経済産業省や中央省庁担当課との連携</a:t>
            </a:r>
          </a:p>
        </p:txBody>
      </p:sp>
      <p:sp>
        <p:nvSpPr>
          <p:cNvPr id="17" name="テキスト プレースホルダー 2">
            <a:extLst>
              <a:ext uri="{FF2B5EF4-FFF2-40B4-BE49-F238E27FC236}">
                <a16:creationId xmlns:a16="http://schemas.microsoft.com/office/drawing/2014/main" id="{2A88C718-42D6-0570-0CDF-0FBFE5D18BCA}"/>
              </a:ext>
            </a:extLst>
          </p:cNvPr>
          <p:cNvSpPr txBox="1">
            <a:spLocks/>
          </p:cNvSpPr>
          <p:nvPr/>
        </p:nvSpPr>
        <p:spPr>
          <a:xfrm>
            <a:off x="5104030" y="1849819"/>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171450" indent="-171450">
              <a:buFont typeface="Arial" panose="020B0604020202020204" pitchFamily="34" charset="0"/>
              <a:buChar char="•"/>
            </a:pPr>
            <a:r>
              <a:rPr kumimoji="1" lang="ja-JP" altLang="en-US" sz="1050"/>
              <a:t>部署名：○○省 ○○○局○○○課・室</a:t>
            </a:r>
            <a:endParaRPr kumimoji="1" lang="en-US" altLang="ja-JP" sz="1050"/>
          </a:p>
          <a:p>
            <a:pPr marL="171450" indent="-171450">
              <a:buFont typeface="Arial" panose="020B0604020202020204" pitchFamily="34" charset="0"/>
              <a:buChar char="•"/>
            </a:pPr>
            <a:r>
              <a:rPr kumimoji="1" lang="ja-JP" altLang="en-US" sz="1050"/>
              <a:t>担当者名：</a:t>
            </a:r>
            <a:endParaRPr kumimoji="1" lang="en-US" altLang="ja-JP" sz="1050"/>
          </a:p>
          <a:p>
            <a:pPr marL="171450" indent="-171450">
              <a:buFont typeface="Arial" panose="020B0604020202020204" pitchFamily="34" charset="0"/>
              <a:buChar char="•"/>
            </a:pPr>
            <a:r>
              <a:rPr kumimoji="1" lang="ja-JP" altLang="en-US" sz="1050"/>
              <a:t>連絡先（メールアドレス）：</a:t>
            </a:r>
          </a:p>
          <a:p>
            <a:endParaRPr kumimoji="1" lang="en-US" altLang="ja-JP" sz="1050"/>
          </a:p>
          <a:p>
            <a:endParaRPr kumimoji="1" lang="en-US" altLang="ja-JP" sz="1050"/>
          </a:p>
          <a:p>
            <a:pPr marL="179388" indent="-179388">
              <a:buFont typeface="Arial" panose="020B0604020202020204" pitchFamily="34" charset="0"/>
              <a:buChar char="•"/>
            </a:pPr>
            <a:r>
              <a:rPr kumimoji="1" lang="ja-JP" altLang="en-US" sz="1050"/>
              <a:t>担当課・担当者からのコメント等：</a:t>
            </a:r>
            <a:br>
              <a:rPr kumimoji="1" lang="en-US" altLang="ja-JP" sz="1050"/>
            </a:br>
            <a:r>
              <a:rPr kumimoji="1" lang="en-US" altLang="ja-JP" sz="1050"/>
              <a:t>XXX</a:t>
            </a:r>
            <a:r>
              <a:rPr kumimoji="1" lang="ja-JP" altLang="en-US" sz="1050"/>
              <a:t>・・・</a:t>
            </a:r>
            <a:endParaRPr kumimoji="1" lang="en-US" altLang="ja-JP" sz="1050"/>
          </a:p>
        </p:txBody>
      </p:sp>
      <p:sp>
        <p:nvSpPr>
          <p:cNvPr id="12" name="吹き出し: 四角形 11">
            <a:extLst>
              <a:ext uri="{FF2B5EF4-FFF2-40B4-BE49-F238E27FC236}">
                <a16:creationId xmlns:a16="http://schemas.microsoft.com/office/drawing/2014/main" id="{076DA557-24AB-A6E7-93C5-3DF920092A0D}"/>
              </a:ext>
            </a:extLst>
          </p:cNvPr>
          <p:cNvSpPr/>
          <p:nvPr/>
        </p:nvSpPr>
        <p:spPr>
          <a:xfrm>
            <a:off x="6878006" y="2129775"/>
            <a:ext cx="2516819" cy="538673"/>
          </a:xfrm>
          <a:prstGeom prst="wedgeRectCallout">
            <a:avLst>
              <a:gd name="adj1" fmla="val -53851"/>
              <a:gd name="adj2" fmla="val -4615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補助事業の内容について、経済産業省職員と既に議論・相談をしている場合は、その部署の名前と担当者、メールアドレスを記載してください</a:t>
            </a:r>
          </a:p>
        </p:txBody>
      </p:sp>
      <p:sp>
        <p:nvSpPr>
          <p:cNvPr id="13" name="吹き出し: 四角形 12">
            <a:extLst>
              <a:ext uri="{FF2B5EF4-FFF2-40B4-BE49-F238E27FC236}">
                <a16:creationId xmlns:a16="http://schemas.microsoft.com/office/drawing/2014/main" id="{96A082CA-2FCD-5D35-3916-41A3B10E6574}"/>
              </a:ext>
            </a:extLst>
          </p:cNvPr>
          <p:cNvSpPr/>
          <p:nvPr/>
        </p:nvSpPr>
        <p:spPr>
          <a:xfrm>
            <a:off x="6878006" y="2989654"/>
            <a:ext cx="2516818" cy="385158"/>
          </a:xfrm>
          <a:prstGeom prst="wedgeRectCallout">
            <a:avLst>
              <a:gd name="adj1" fmla="val -54688"/>
              <a:gd name="adj2" fmla="val -5446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当該担当課、担当者の評価等のコメントが得られている場合は、１～２行で記載してください</a:t>
            </a:r>
          </a:p>
        </p:txBody>
      </p:sp>
      <p:sp>
        <p:nvSpPr>
          <p:cNvPr id="7" name="テキスト プレースホルダー 2">
            <a:extLst>
              <a:ext uri="{FF2B5EF4-FFF2-40B4-BE49-F238E27FC236}">
                <a16:creationId xmlns:a16="http://schemas.microsoft.com/office/drawing/2014/main" id="{3D6A2434-8A34-42CA-F897-17CFE5BBE490}"/>
              </a:ext>
            </a:extLst>
          </p:cNvPr>
          <p:cNvSpPr txBox="1">
            <a:spLocks/>
          </p:cNvSpPr>
          <p:nvPr/>
        </p:nvSpPr>
        <p:spPr>
          <a:xfrm>
            <a:off x="510770" y="1849820"/>
            <a:ext cx="4291200" cy="792000"/>
          </a:xfrm>
          <a:prstGeom prst="rect">
            <a:avLst/>
          </a:prstGeom>
          <a:solidFill>
            <a:schemeClr val="accent4"/>
          </a:solidFill>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ja-JP" altLang="en-US" sz="1050"/>
              <a:t>□　現地政府・企業との本事業に関連する</a:t>
            </a:r>
            <a:r>
              <a:rPr kumimoji="1" lang="en-US" altLang="ja-JP" sz="1050"/>
              <a:t>MOU</a:t>
            </a:r>
            <a:r>
              <a:rPr kumimoji="1" lang="ja-JP" altLang="en-US" sz="1050"/>
              <a:t>・レター等の写しを提出した</a:t>
            </a:r>
          </a:p>
          <a:p>
            <a:r>
              <a:rPr kumimoji="1" lang="ja-JP" altLang="en-US" sz="1050"/>
              <a:t>□　（大企業等のみ）現地政府・企業との本事業に関連する</a:t>
            </a:r>
            <a:r>
              <a:rPr kumimoji="1" lang="en-US" altLang="ja-JP" sz="1050"/>
              <a:t>MOU</a:t>
            </a:r>
            <a:r>
              <a:rPr kumimoji="1" lang="ja-JP" altLang="en-US" sz="1050"/>
              <a:t>・レター等の</a:t>
            </a:r>
            <a:br>
              <a:rPr kumimoji="1" lang="en-US" altLang="ja-JP" sz="1050"/>
            </a:br>
            <a:r>
              <a:rPr kumimoji="1" lang="ja-JP" altLang="en-US" sz="1050"/>
              <a:t>　　 写しを交付決定後</a:t>
            </a:r>
            <a:r>
              <a:rPr kumimoji="1" lang="en-US" altLang="ja-JP" sz="1050"/>
              <a:t>1</a:t>
            </a:r>
            <a:r>
              <a:rPr kumimoji="1" lang="ja-JP" altLang="en-US" sz="1050"/>
              <a:t>年以内に提出する</a:t>
            </a:r>
            <a:r>
              <a:rPr kumimoji="1" lang="en-US" altLang="ja-JP" sz="1050"/>
              <a:t>		</a:t>
            </a:r>
          </a:p>
          <a:p>
            <a:r>
              <a:rPr kumimoji="1" lang="ja-JP" altLang="en-US" sz="1050"/>
              <a:t>　   </a:t>
            </a:r>
            <a:r>
              <a:rPr kumimoji="1" lang="en-US" altLang="ja-JP" sz="1050"/>
              <a:t>【</a:t>
            </a:r>
            <a:r>
              <a:rPr kumimoji="1" lang="ja-JP" altLang="en-US" sz="1050"/>
              <a:t>提出予定日：　　　　　</a:t>
            </a:r>
            <a:r>
              <a:rPr kumimoji="1" lang="en-US" altLang="ja-JP" sz="1050"/>
              <a:t>】</a:t>
            </a:r>
          </a:p>
        </p:txBody>
      </p:sp>
      <p:sp>
        <p:nvSpPr>
          <p:cNvPr id="3" name="吹き出し: 四角形 2">
            <a:extLst>
              <a:ext uri="{FF2B5EF4-FFF2-40B4-BE49-F238E27FC236}">
                <a16:creationId xmlns:a16="http://schemas.microsoft.com/office/drawing/2014/main" id="{56534269-EBC2-B9F0-6871-A42A9FCE77A8}"/>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本事業の実施において重要な</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に関する許諾を含む</a:t>
            </a:r>
            <a:r>
              <a:rPr kumimoji="1" lang="en-US" altLang="ja-JP"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を</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国及び</a:t>
            </a:r>
            <a:r>
              <a:rPr kumimoji="1" lang="en-US" altLang="ja-JP" sz="1000">
                <a:solidFill>
                  <a:schemeClr val="tx2"/>
                </a:solidFill>
                <a:latin typeface="Meiryo UI" panose="020B0604030504040204" pitchFamily="50" charset="-128"/>
                <a:ea typeface="Meiryo UI" panose="020B0604030504040204" pitchFamily="50" charset="-128"/>
              </a:rPr>
              <a:t>Y</a:t>
            </a:r>
            <a:r>
              <a:rPr kumimoji="1" lang="ja-JP" altLang="en-US" sz="1000">
                <a:solidFill>
                  <a:schemeClr val="tx2"/>
                </a:solidFill>
                <a:latin typeface="Meiryo UI" panose="020B0604030504040204" pitchFamily="50" charset="-128"/>
                <a:ea typeface="Meiryo UI" panose="020B0604030504040204" pitchFamily="50" charset="-128"/>
              </a:rPr>
              <a:t>国政府と締結済み。</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の旨のレターも交わしており、円滑な事業遂行が可能な想定</a:t>
            </a:r>
            <a:endParaRPr kumimoji="1" lang="ja-JP" altLang="en-US" sz="1000">
              <a:solidFill>
                <a:schemeClr val="tx2"/>
              </a:solidFill>
            </a:endParaRPr>
          </a:p>
        </p:txBody>
      </p:sp>
      <p:sp>
        <p:nvSpPr>
          <p:cNvPr id="9" name="正方形/長方形 8">
            <a:extLst>
              <a:ext uri="{FF2B5EF4-FFF2-40B4-BE49-F238E27FC236}">
                <a16:creationId xmlns:a16="http://schemas.microsoft.com/office/drawing/2014/main" id="{A1A4B223-4810-BACF-982E-FD1CC44CA8E8}"/>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18,19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A84DE7AB-24CB-1B79-A072-05D5BE16D8BB}"/>
              </a:ext>
            </a:extLst>
          </p:cNvPr>
          <p:cNvSpPr/>
          <p:nvPr/>
        </p:nvSpPr>
        <p:spPr>
          <a:xfrm>
            <a:off x="5102507" y="4094006"/>
            <a:ext cx="3060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ルールメイキング・国際標準化（該当の場合）</a:t>
            </a:r>
          </a:p>
        </p:txBody>
      </p:sp>
      <p:sp>
        <p:nvSpPr>
          <p:cNvPr id="20" name="吹き出し: 四角形 19">
            <a:extLst>
              <a:ext uri="{FF2B5EF4-FFF2-40B4-BE49-F238E27FC236}">
                <a16:creationId xmlns:a16="http://schemas.microsoft.com/office/drawing/2014/main" id="{5760204D-E556-611E-F99B-929B5DF3E6DD}"/>
              </a:ext>
            </a:extLst>
          </p:cNvPr>
          <p:cNvSpPr/>
          <p:nvPr/>
        </p:nvSpPr>
        <p:spPr>
          <a:xfrm>
            <a:off x="5936633" y="4790859"/>
            <a:ext cx="3458191" cy="558940"/>
          </a:xfrm>
          <a:prstGeom prst="wedgeRectCallout">
            <a:avLst>
              <a:gd name="adj1" fmla="val -56283"/>
              <a:gd name="adj2" fmla="val -5546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国際標準化等を支援する日本国政府の支援を利用した経験があり、事業実施国や周辺国におけるルールメイキング、国際標準化等に繋がる事業である場合、その理由を記載してください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cxnSp>
        <p:nvCxnSpPr>
          <p:cNvPr id="21" name="直線コネクタ 20">
            <a:extLst>
              <a:ext uri="{FF2B5EF4-FFF2-40B4-BE49-F238E27FC236}">
                <a16:creationId xmlns:a16="http://schemas.microsoft.com/office/drawing/2014/main" id="{9D5FF442-D4D3-CB97-F70D-695755737215}"/>
              </a:ext>
            </a:extLst>
          </p:cNvPr>
          <p:cNvCxnSpPr>
            <a:cxnSpLocks/>
          </p:cNvCxnSpPr>
          <p:nvPr/>
        </p:nvCxnSpPr>
        <p:spPr>
          <a:xfrm flipH="1">
            <a:off x="4948122" y="3960002"/>
            <a:ext cx="4446702"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5" name="テキスト プレースホルダー 2">
            <a:extLst>
              <a:ext uri="{FF2B5EF4-FFF2-40B4-BE49-F238E27FC236}">
                <a16:creationId xmlns:a16="http://schemas.microsoft.com/office/drawing/2014/main" id="{39D35AB3-FA14-8567-807A-10664ABD038C}"/>
              </a:ext>
            </a:extLst>
          </p:cNvPr>
          <p:cNvSpPr txBox="1">
            <a:spLocks/>
          </p:cNvSpPr>
          <p:nvPr/>
        </p:nvSpPr>
        <p:spPr>
          <a:xfrm>
            <a:off x="5104030" y="4453351"/>
            <a:ext cx="4291200" cy="1369061"/>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171450" indent="-171450">
              <a:buFont typeface="Arial" panose="020B0604020202020204" pitchFamily="34" charset="0"/>
              <a:buChar char="•"/>
            </a:pPr>
            <a:r>
              <a:rPr kumimoji="1" lang="en-US" altLang="ja-JP" sz="1050"/>
              <a:t>XXX</a:t>
            </a:r>
            <a:r>
              <a:rPr kumimoji="1" lang="ja-JP" altLang="en-US" sz="1050"/>
              <a:t>・・・</a:t>
            </a:r>
            <a:endParaRPr kumimoji="1" lang="en-US" altLang="ja-JP" sz="1050"/>
          </a:p>
        </p:txBody>
      </p:sp>
      <p:sp>
        <p:nvSpPr>
          <p:cNvPr id="14" name="吹き出し: 四角形 13">
            <a:extLst>
              <a:ext uri="{FF2B5EF4-FFF2-40B4-BE49-F238E27FC236}">
                <a16:creationId xmlns:a16="http://schemas.microsoft.com/office/drawing/2014/main" id="{86C61EBD-94B1-8BD0-B72E-D9BB51FE9317}"/>
              </a:ext>
            </a:extLst>
          </p:cNvPr>
          <p:cNvSpPr/>
          <p:nvPr/>
        </p:nvSpPr>
        <p:spPr>
          <a:xfrm>
            <a:off x="357988" y="2721922"/>
            <a:ext cx="4512180" cy="4110261"/>
          </a:xfrm>
          <a:prstGeom prst="wedgeRectCallout">
            <a:avLst>
              <a:gd name="adj1" fmla="val -33611"/>
              <a:gd name="adj2" fmla="val -553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7800" indent="-17780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大企業等</a:t>
            </a:r>
            <a:r>
              <a:rPr kumimoji="1" lang="en-US" altLang="ja-JP" sz="1000">
                <a:solidFill>
                  <a:srgbClr val="C00000"/>
                </a:solidFill>
              </a:rPr>
              <a:t>】 </a:t>
            </a:r>
            <a:r>
              <a:rPr kumimoji="1" lang="ja-JP" altLang="en-US" sz="1000">
                <a:solidFill>
                  <a:schemeClr val="tx2"/>
                </a:solidFill>
              </a:rPr>
              <a:t>事業実施国の中央政府等との間で取り交わしている</a:t>
            </a:r>
            <a:r>
              <a:rPr kumimoji="1" lang="en-US" altLang="ja-JP" sz="1000">
                <a:solidFill>
                  <a:schemeClr val="tx2"/>
                </a:solidFill>
              </a:rPr>
              <a:t>MOU</a:t>
            </a:r>
            <a:r>
              <a:rPr kumimoji="1" lang="ja-JP" altLang="en-US" sz="1000">
                <a:solidFill>
                  <a:schemeClr val="tx2"/>
                </a:solidFill>
              </a:rPr>
              <a:t>やレター等の写し</a:t>
            </a:r>
            <a:r>
              <a:rPr kumimoji="1" lang="en-US" altLang="ja-JP" sz="1000">
                <a:solidFill>
                  <a:schemeClr val="tx2"/>
                </a:solidFill>
              </a:rPr>
              <a:t>※</a:t>
            </a:r>
            <a:r>
              <a:rPr kumimoji="1" lang="ja-JP" altLang="en-US" sz="1000">
                <a:solidFill>
                  <a:schemeClr val="tx2"/>
                </a:solidFill>
              </a:rPr>
              <a:t>を、</a:t>
            </a:r>
            <a:r>
              <a:rPr kumimoji="1" lang="ja-JP" altLang="en-US" sz="1000" b="1">
                <a:solidFill>
                  <a:schemeClr val="tx2"/>
                </a:solidFill>
              </a:rPr>
              <a:t>応募時又は交付決定後１年以内に提出する必要</a:t>
            </a:r>
            <a:r>
              <a:rPr kumimoji="1" lang="ja-JP" altLang="en-US" sz="1000">
                <a:solidFill>
                  <a:schemeClr val="tx2"/>
                </a:solidFill>
              </a:rPr>
              <a:t>があり、提出が行われない場合、採択・交付決定が取り消されることがあります。提出された</a:t>
            </a:r>
            <a:r>
              <a:rPr kumimoji="1" lang="en-US" altLang="ja-JP" sz="1000">
                <a:solidFill>
                  <a:schemeClr val="tx2"/>
                </a:solidFill>
              </a:rPr>
              <a:t>MOU</a:t>
            </a:r>
            <a:r>
              <a:rPr kumimoji="1" lang="ja-JP" altLang="en-US" sz="1000">
                <a:solidFill>
                  <a:schemeClr val="tx2"/>
                </a:solidFill>
              </a:rPr>
              <a:t>やレター等の内容は、</a:t>
            </a:r>
            <a:r>
              <a:rPr kumimoji="1" lang="ja-JP" altLang="en-US" sz="1000" b="1">
                <a:solidFill>
                  <a:schemeClr val="tx2"/>
                </a:solidFill>
              </a:rPr>
              <a:t>必須項目及び加点要素として</a:t>
            </a:r>
            <a:r>
              <a:rPr kumimoji="1" lang="ja-JP" altLang="en-US" sz="1000">
                <a:solidFill>
                  <a:schemeClr val="tx2"/>
                </a:solidFill>
              </a:rPr>
              <a:t>審査されます</a:t>
            </a:r>
            <a:endParaRPr kumimoji="1" lang="en-US" altLang="ja-JP" sz="1000">
              <a:solidFill>
                <a:schemeClr val="tx2"/>
              </a:solidFill>
            </a:endParaRPr>
          </a:p>
          <a:p>
            <a:pPr marL="177800" indent="-17780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中小企業</a:t>
            </a:r>
            <a:r>
              <a:rPr kumimoji="1" lang="en-US" altLang="ja-JP" sz="1000">
                <a:solidFill>
                  <a:srgbClr val="C00000"/>
                </a:solidFill>
              </a:rPr>
              <a:t>】 </a:t>
            </a:r>
            <a:r>
              <a:rPr kumimoji="1" lang="ja-JP" altLang="en-US" sz="1000">
                <a:solidFill>
                  <a:schemeClr val="tx2"/>
                </a:solidFill>
              </a:rPr>
              <a:t>事業実施国の中央政府等との間で取り交わしている</a:t>
            </a:r>
            <a:r>
              <a:rPr kumimoji="1" lang="en-US" altLang="ja-JP" sz="1000">
                <a:solidFill>
                  <a:schemeClr val="tx2"/>
                </a:solidFill>
              </a:rPr>
              <a:t>MOU</a:t>
            </a:r>
            <a:r>
              <a:rPr kumimoji="1" lang="ja-JP" altLang="en-US" sz="1000">
                <a:solidFill>
                  <a:schemeClr val="tx2"/>
                </a:solidFill>
              </a:rPr>
              <a:t>やレター等の写し</a:t>
            </a:r>
            <a:r>
              <a:rPr kumimoji="1" lang="en-US" altLang="ja-JP" sz="1000">
                <a:solidFill>
                  <a:schemeClr val="tx2"/>
                </a:solidFill>
              </a:rPr>
              <a:t>※</a:t>
            </a:r>
            <a:r>
              <a:rPr kumimoji="1" lang="ja-JP" altLang="en-US" sz="1000">
                <a:solidFill>
                  <a:schemeClr val="tx2"/>
                </a:solidFill>
              </a:rPr>
              <a:t>を</a:t>
            </a:r>
            <a:r>
              <a:rPr kumimoji="1" lang="ja-JP" altLang="en-US" sz="1000" b="1">
                <a:solidFill>
                  <a:schemeClr val="tx2"/>
                </a:solidFill>
              </a:rPr>
              <a:t>応募時に提出できた場合</a:t>
            </a:r>
            <a:r>
              <a:rPr kumimoji="1" lang="ja-JP" altLang="en-US" sz="1000">
                <a:solidFill>
                  <a:schemeClr val="tx2"/>
                </a:solidFill>
              </a:rPr>
              <a:t>、その内容は</a:t>
            </a:r>
            <a:r>
              <a:rPr kumimoji="1" lang="ja-JP" altLang="en-US" sz="1000" b="1">
                <a:solidFill>
                  <a:schemeClr val="tx2"/>
                </a:solidFill>
              </a:rPr>
              <a:t>加点要素として</a:t>
            </a:r>
            <a:r>
              <a:rPr kumimoji="1" lang="ja-JP" altLang="en-US" sz="1000">
                <a:solidFill>
                  <a:schemeClr val="tx2"/>
                </a:solidFill>
              </a:rPr>
              <a:t>審査されます</a:t>
            </a:r>
            <a:endParaRPr kumimoji="1" lang="en-US" altLang="ja-JP" sz="1000">
              <a:solidFill>
                <a:schemeClr val="tx2"/>
              </a:solidFill>
            </a:endParaRPr>
          </a:p>
          <a:p>
            <a:pPr marL="47625">
              <a:spcAft>
                <a:spcPts val="1200"/>
              </a:spcAft>
            </a:pPr>
            <a:r>
              <a:rPr kumimoji="1" lang="ja-JP" altLang="en-US" sz="1000">
                <a:solidFill>
                  <a:schemeClr val="tx2"/>
                </a:solidFill>
                <a:latin typeface="Meiryo UI" panose="020B0604030504040204" pitchFamily="50" charset="-128"/>
                <a:ea typeface="Meiryo UI" panose="020B0604030504040204" pitchFamily="50" charset="-128"/>
              </a:rPr>
              <a:t>（以上の詳細については</a:t>
            </a:r>
            <a:r>
              <a:rPr kumimoji="1" lang="ja-JP" altLang="en-US" sz="1000" b="1">
                <a:solidFill>
                  <a:schemeClr val="tx2"/>
                </a:solidFill>
                <a:latin typeface="Meiryo UI" panose="020B0604030504040204" pitchFamily="50" charset="-128"/>
                <a:ea typeface="Meiryo UI" panose="020B0604030504040204" pitchFamily="50" charset="-128"/>
              </a:rPr>
              <a:t>募集要領 </a:t>
            </a:r>
            <a:r>
              <a:rPr kumimoji="1" lang="en-US" altLang="ja-JP" sz="1000" b="1">
                <a:solidFill>
                  <a:schemeClr val="tx2"/>
                </a:solidFill>
                <a:latin typeface="Meiryo UI" panose="020B0604030504040204" pitchFamily="50" charset="-128"/>
                <a:ea typeface="Meiryo UI" panose="020B0604030504040204" pitchFamily="50" charset="-128"/>
              </a:rPr>
              <a:t>3.(4) </a:t>
            </a:r>
            <a:r>
              <a:rPr kumimoji="1" lang="ja-JP" altLang="en-US" sz="1000" b="1">
                <a:solidFill>
                  <a:schemeClr val="tx2"/>
                </a:solidFill>
                <a:latin typeface="Meiryo UI" panose="020B0604030504040204" pitchFamily="50" charset="-128"/>
                <a:ea typeface="Meiryo UI" panose="020B0604030504040204" pitchFamily="50" charset="-128"/>
              </a:rPr>
              <a:t>② 及び </a:t>
            </a:r>
            <a:r>
              <a:rPr kumimoji="1" lang="en-US" altLang="ja-JP" sz="1000" b="1">
                <a:solidFill>
                  <a:schemeClr val="tx2"/>
                </a:solidFill>
                <a:latin typeface="Meiryo UI" panose="020B0604030504040204" pitchFamily="50" charset="-128"/>
                <a:ea typeface="Meiryo UI" panose="020B0604030504040204" pitchFamily="50" charset="-128"/>
              </a:rPr>
              <a:t>8.(2) </a:t>
            </a:r>
            <a:r>
              <a:rPr kumimoji="1" lang="ja-JP" altLang="en-US" sz="1000" b="1">
                <a:solidFill>
                  <a:schemeClr val="tx2"/>
                </a:solidFill>
                <a:latin typeface="Meiryo UI" panose="020B0604030504040204" pitchFamily="50" charset="-128"/>
                <a:ea typeface="Meiryo UI" panose="020B0604030504040204" pitchFamily="50" charset="-128"/>
              </a:rPr>
              <a:t>⑲ </a:t>
            </a:r>
            <a:r>
              <a:rPr kumimoji="1" lang="ja-JP" altLang="en-US" sz="1000">
                <a:solidFill>
                  <a:schemeClr val="tx2"/>
                </a:solidFill>
                <a:latin typeface="Meiryo UI" panose="020B0604030504040204" pitchFamily="50" charset="-128"/>
                <a:ea typeface="Meiryo UI" panose="020B0604030504040204" pitchFamily="50" charset="-128"/>
              </a:rPr>
              <a:t>を参照してください）</a:t>
            </a:r>
            <a:endParaRPr kumimoji="1" lang="en-US" altLang="ja-JP" sz="1000">
              <a:solidFill>
                <a:schemeClr val="tx2"/>
              </a:solidFill>
            </a:endParaRPr>
          </a:p>
          <a:p>
            <a:pPr marL="179388" indent="-179388">
              <a:spcAft>
                <a:spcPts val="300"/>
              </a:spcAft>
              <a:buFont typeface="Arial" panose="020B0604020202020204" pitchFamily="34" charset="0"/>
              <a:buChar char="•"/>
            </a:pPr>
            <a:r>
              <a:rPr kumimoji="1" lang="ja-JP" altLang="en-US" sz="1000">
                <a:solidFill>
                  <a:schemeClr val="tx2"/>
                </a:solidFill>
              </a:rPr>
              <a:t>以上の要領を踏まえ、本スライドには、該当するチェックボックスにチェック（</a:t>
            </a:r>
            <a:r>
              <a:rPr kumimoji="1" lang="ja-JP" altLang="en-US" sz="1000">
                <a:solidFill>
                  <a:schemeClr val="tx2"/>
                </a:solidFill>
                <a:latin typeface="Meiryo UI" panose="020B0604030504040204" pitchFamily="50" charset="-128"/>
                <a:ea typeface="Meiryo UI" panose="020B0604030504040204" pitchFamily="50" charset="-128"/>
              </a:rPr>
              <a:t>□を■にしてください）</a:t>
            </a:r>
            <a:r>
              <a:rPr kumimoji="1" lang="ja-JP" altLang="en-US" sz="1000">
                <a:solidFill>
                  <a:schemeClr val="tx2"/>
                </a:solidFill>
              </a:rPr>
              <a:t>の上、協議を開始しているかを含めて、現地政府・企業等との連携・協業予定に関する想定内容を具体的に記載してください</a:t>
            </a:r>
            <a:endParaRPr kumimoji="1" lang="en-US" altLang="ja-JP" sz="1000">
              <a:solidFill>
                <a:schemeClr val="tx2"/>
              </a:solidFill>
            </a:endParaRPr>
          </a:p>
          <a:p>
            <a:pPr marL="179388" indent="-179388">
              <a:spcAft>
                <a:spcPts val="300"/>
              </a:spcAft>
              <a:buFont typeface="Arial" panose="020B0604020202020204" pitchFamily="34" charset="0"/>
              <a:buChar char="•"/>
            </a:pPr>
            <a:r>
              <a:rPr kumimoji="1" lang="ja-JP" altLang="en-US" sz="1000">
                <a:solidFill>
                  <a:schemeClr val="tx2"/>
                </a:solidFill>
              </a:rPr>
              <a:t>根拠資料（</a:t>
            </a:r>
            <a:r>
              <a:rPr kumimoji="1" lang="en-US" altLang="ja-JP" sz="1000">
                <a:solidFill>
                  <a:schemeClr val="tx2"/>
                </a:solidFill>
              </a:rPr>
              <a:t>MOU</a:t>
            </a:r>
            <a:r>
              <a:rPr kumimoji="1" lang="ja-JP" altLang="en-US" sz="1000">
                <a:solidFill>
                  <a:schemeClr val="tx2"/>
                </a:solidFill>
              </a:rPr>
              <a:t>・レター等）が日本語以外の言語で記載されている場合には、日本語訳を必ず添付してください</a:t>
            </a:r>
            <a:endParaRPr kumimoji="1" lang="en-US" altLang="ja-JP" sz="1000">
              <a:solidFill>
                <a:schemeClr val="tx2"/>
              </a:solidFill>
            </a:endParaRPr>
          </a:p>
          <a:p>
            <a:pPr>
              <a:spcAft>
                <a:spcPts val="300"/>
              </a:spcAft>
            </a:pPr>
            <a:endParaRPr kumimoji="1" lang="en-US" altLang="ja-JP" sz="1000">
              <a:solidFill>
                <a:schemeClr val="tx2"/>
              </a:solidFill>
            </a:endParaRPr>
          </a:p>
          <a:p>
            <a:pPr>
              <a:spcAft>
                <a:spcPts val="300"/>
              </a:spcAft>
            </a:pPr>
            <a:r>
              <a:rPr kumimoji="1" lang="en-US" altLang="ja-JP" sz="1000">
                <a:solidFill>
                  <a:schemeClr val="tx2"/>
                </a:solidFill>
              </a:rPr>
              <a:t>※</a:t>
            </a:r>
            <a:r>
              <a:rPr kumimoji="1" lang="ja-JP" altLang="en-US" sz="1000">
                <a:solidFill>
                  <a:schemeClr val="tx2"/>
                </a:solidFill>
              </a:rPr>
              <a:t>提出の対象となる</a:t>
            </a:r>
            <a:r>
              <a:rPr kumimoji="1" lang="en-US" altLang="ja-JP" sz="1000">
                <a:solidFill>
                  <a:schemeClr val="tx2"/>
                </a:solidFill>
              </a:rPr>
              <a:t>MOU</a:t>
            </a:r>
            <a:r>
              <a:rPr kumimoji="1" lang="ja-JP" altLang="en-US" sz="1000">
                <a:solidFill>
                  <a:schemeClr val="tx2"/>
                </a:solidFill>
              </a:rPr>
              <a:t>やレター等の内容は次のとおりです。</a:t>
            </a:r>
            <a:br>
              <a:rPr kumimoji="1" lang="ja-JP" altLang="en-US" sz="1000">
                <a:solidFill>
                  <a:schemeClr val="tx2"/>
                </a:solidFill>
              </a:rPr>
            </a:br>
            <a:r>
              <a:rPr kumimoji="1" lang="ja-JP" altLang="en-US" sz="1000">
                <a:solidFill>
                  <a:schemeClr val="tx2"/>
                </a:solidFill>
              </a:rPr>
              <a:t>大企業等の場合は相手国側の具体的な対応の記載が必要ですが、中小企業の場合は、相手国側からの包括的な協力、依頼等の記載があれば加点の対象となります。</a:t>
            </a:r>
          </a:p>
          <a:p>
            <a:pPr>
              <a:spcAft>
                <a:spcPts val="300"/>
              </a:spcAft>
            </a:pPr>
            <a:r>
              <a:rPr kumimoji="1" lang="en-US" altLang="ja-JP" sz="1000">
                <a:solidFill>
                  <a:srgbClr val="C00000"/>
                </a:solidFill>
              </a:rPr>
              <a:t>【</a:t>
            </a:r>
            <a:r>
              <a:rPr kumimoji="1" lang="ja-JP" altLang="en-US" sz="1000">
                <a:solidFill>
                  <a:srgbClr val="C00000"/>
                </a:solidFill>
              </a:rPr>
              <a:t>大企業等</a:t>
            </a:r>
            <a:r>
              <a:rPr kumimoji="1" lang="en-US" altLang="ja-JP" sz="1000">
                <a:solidFill>
                  <a:srgbClr val="C00000"/>
                </a:solidFill>
              </a:rPr>
              <a:t>】</a:t>
            </a:r>
            <a:br>
              <a:rPr kumimoji="1" lang="en-US" altLang="ja-JP" sz="1000">
                <a:solidFill>
                  <a:schemeClr val="tx2"/>
                </a:solidFill>
              </a:rPr>
            </a:br>
            <a:r>
              <a:rPr kumimoji="1" lang="ja-JP" altLang="en-US" sz="1000">
                <a:solidFill>
                  <a:schemeClr val="tx2"/>
                </a:solidFill>
              </a:rPr>
              <a:t>中央政府等との協業・連携やファイナンス支援等の具体的な対応を含む文書。ただし、事業の実施に当たり事業実施国による規制緩和、特例措置、これらに類する特別な許認可等が必要となる場合には、行政手続きの支援が記載された文書。</a:t>
            </a:r>
            <a:br>
              <a:rPr kumimoji="1" lang="ja-JP" altLang="en-US" sz="1000">
                <a:solidFill>
                  <a:schemeClr val="tx2"/>
                </a:solidFill>
              </a:rPr>
            </a:br>
            <a:r>
              <a:rPr kumimoji="1" lang="en-US" altLang="ja-JP" sz="1000">
                <a:solidFill>
                  <a:srgbClr val="C00000"/>
                </a:solidFill>
              </a:rPr>
              <a:t>【</a:t>
            </a:r>
            <a:r>
              <a:rPr kumimoji="1" lang="ja-JP" altLang="en-US" sz="1000">
                <a:solidFill>
                  <a:srgbClr val="C00000"/>
                </a:solidFill>
              </a:rPr>
              <a:t>中小企業</a:t>
            </a:r>
            <a:r>
              <a:rPr kumimoji="1" lang="en-US" altLang="ja-JP" sz="1000">
                <a:solidFill>
                  <a:srgbClr val="C00000"/>
                </a:solidFill>
              </a:rPr>
              <a:t>】</a:t>
            </a:r>
            <a:br>
              <a:rPr kumimoji="1" lang="en-US" altLang="ja-JP" sz="1000">
                <a:solidFill>
                  <a:srgbClr val="C00000"/>
                </a:solidFill>
              </a:rPr>
            </a:br>
            <a:r>
              <a:rPr kumimoji="1" lang="ja-JP" altLang="en-US" sz="1000">
                <a:solidFill>
                  <a:schemeClr val="tx2"/>
                </a:solidFill>
              </a:rPr>
              <a:t>事業実施国による規制緩和、特例措置、これらに類する特別な許認可等の行政手続きの支援、中央政府等との協業・連携やファイナンス支援等の具体的な対応、包括的な協力、依頼等を含む文書。</a:t>
            </a:r>
          </a:p>
        </p:txBody>
      </p:sp>
      <p:sp>
        <p:nvSpPr>
          <p:cNvPr id="23" name="吹き出し: 四角形 22">
            <a:extLst>
              <a:ext uri="{FF2B5EF4-FFF2-40B4-BE49-F238E27FC236}">
                <a16:creationId xmlns:a16="http://schemas.microsoft.com/office/drawing/2014/main" id="{94F7A6D2-7D14-B6D6-5634-0DABFAD5166C}"/>
              </a:ext>
            </a:extLst>
          </p:cNvPr>
          <p:cNvSpPr/>
          <p:nvPr/>
        </p:nvSpPr>
        <p:spPr>
          <a:xfrm>
            <a:off x="2227564" y="1353055"/>
            <a:ext cx="2642603" cy="1218340"/>
          </a:xfrm>
          <a:prstGeom prst="wedgeRectCallout">
            <a:avLst>
              <a:gd name="adj1" fmla="val -60014"/>
              <a:gd name="adj2" fmla="val -674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600"/>
              </a:spcAft>
            </a:pPr>
            <a:r>
              <a:rPr kumimoji="1" lang="en-US" altLang="ja-JP" sz="1000">
                <a:solidFill>
                  <a:srgbClr val="C00000"/>
                </a:solidFill>
              </a:rPr>
              <a:t>【</a:t>
            </a:r>
            <a:r>
              <a:rPr kumimoji="1" lang="ja-JP" altLang="en-US" sz="1000">
                <a:solidFill>
                  <a:srgbClr val="C00000"/>
                </a:solidFill>
              </a:rPr>
              <a:t>全企業</a:t>
            </a:r>
            <a:r>
              <a:rPr kumimoji="1" lang="en-US" altLang="ja-JP" sz="1000">
                <a:solidFill>
                  <a:srgbClr val="C00000"/>
                </a:solidFill>
              </a:rPr>
              <a:t>】</a:t>
            </a:r>
            <a:br>
              <a:rPr kumimoji="1" lang="en-US" altLang="ja-JP" sz="1000">
                <a:solidFill>
                  <a:schemeClr val="tx2"/>
                </a:solidFill>
              </a:rPr>
            </a:br>
            <a:r>
              <a:rPr kumimoji="1" lang="en-US" altLang="ja-JP" sz="1000">
                <a:solidFill>
                  <a:schemeClr val="tx2"/>
                </a:solidFill>
              </a:rPr>
              <a:t>MOU</a:t>
            </a:r>
            <a:r>
              <a:rPr kumimoji="1" lang="ja-JP" altLang="en-US" sz="1000">
                <a:solidFill>
                  <a:schemeClr val="tx2"/>
                </a:solidFill>
              </a:rPr>
              <a:t>・レター等の写しを提出した場合は、企業規模に関わらず</a:t>
            </a:r>
            <a:r>
              <a:rPr kumimoji="1" lang="en-US" altLang="ja-JP" sz="1000">
                <a:solidFill>
                  <a:schemeClr val="tx2"/>
                </a:solidFill>
              </a:rPr>
              <a:t>1</a:t>
            </a:r>
            <a:r>
              <a:rPr kumimoji="1" lang="ja-JP" altLang="en-US" sz="1000">
                <a:solidFill>
                  <a:schemeClr val="tx2"/>
                </a:solidFill>
              </a:rPr>
              <a:t>つ目のチェックボックスにチェック（</a:t>
            </a:r>
            <a:r>
              <a:rPr kumimoji="1" lang="ja-JP" altLang="en-US" sz="1000">
                <a:solidFill>
                  <a:schemeClr val="tx2"/>
                </a:solidFill>
                <a:latin typeface="Meiryo UI" panose="020B0604030504040204" pitchFamily="50" charset="-128"/>
                <a:ea typeface="Meiryo UI" panose="020B0604030504040204" pitchFamily="50" charset="-128"/>
              </a:rPr>
              <a:t>□を■に変更）してください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rgbClr val="C00000"/>
                </a:solidFill>
                <a:latin typeface="Meiryo UI" panose="020B0604030504040204" pitchFamily="50" charset="-128"/>
                <a:ea typeface="Meiryo UI" panose="020B0604030504040204" pitchFamily="50" charset="-128"/>
              </a:rPr>
              <a:t>【</a:t>
            </a:r>
            <a:r>
              <a:rPr kumimoji="1" lang="ja-JP" altLang="en-US" sz="1000">
                <a:solidFill>
                  <a:srgbClr val="C00000"/>
                </a:solidFill>
              </a:rPr>
              <a:t>大企業等</a:t>
            </a:r>
            <a:r>
              <a:rPr kumimoji="1" lang="en-US" altLang="ja-JP" sz="1000">
                <a:solidFill>
                  <a:srgbClr val="C00000"/>
                </a:solidFill>
              </a:rPr>
              <a:t>】</a:t>
            </a:r>
            <a:r>
              <a:rPr kumimoji="1" lang="ja-JP" altLang="en-US" sz="1000">
                <a:solidFill>
                  <a:srgbClr val="C00000"/>
                </a:solidFill>
              </a:rPr>
              <a:t>（必須）</a:t>
            </a:r>
            <a:br>
              <a:rPr kumimoji="1" lang="en-US" altLang="ja-JP" sz="1000">
                <a:solidFill>
                  <a:srgbClr val="C00000"/>
                </a:solidFill>
              </a:rPr>
            </a:br>
            <a:r>
              <a:rPr kumimoji="1" lang="ja-JP" altLang="en-US" sz="1000">
                <a:solidFill>
                  <a:schemeClr val="tx2"/>
                </a:solidFill>
              </a:rPr>
              <a:t>応募時点で</a:t>
            </a:r>
            <a:r>
              <a:rPr kumimoji="1" lang="en-US" altLang="ja-JP" sz="1000">
                <a:solidFill>
                  <a:schemeClr val="tx2"/>
                </a:solidFill>
              </a:rPr>
              <a:t>MOU</a:t>
            </a:r>
            <a:r>
              <a:rPr kumimoji="1" lang="ja-JP" altLang="en-US" sz="1000">
                <a:solidFill>
                  <a:schemeClr val="tx2"/>
                </a:solidFill>
              </a:rPr>
              <a:t>やレター等を取り交わしていない又は根拠資料提出が不可能な場合、提出目途を記載してください</a:t>
            </a:r>
            <a:endParaRPr kumimoji="1" lang="ja-JP" altLang="en-US" sz="1000">
              <a:solidFill>
                <a:srgbClr val="C00000"/>
              </a:solidFill>
            </a:endParaRPr>
          </a:p>
        </p:txBody>
      </p:sp>
    </p:spTree>
    <p:extLst>
      <p:ext uri="{BB962C8B-B14F-4D97-AF65-F5344CB8AC3E}">
        <p14:creationId xmlns:p14="http://schemas.microsoft.com/office/powerpoint/2010/main" val="264195785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48740BA-7648-13E4-FBC1-422397B17E7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A4FF90A0-53C1-9298-2B47-95044110C762}"/>
              </a:ext>
            </a:extLst>
          </p:cNvPr>
          <p:cNvSpPr>
            <a:spLocks noGrp="1"/>
          </p:cNvSpPr>
          <p:nvPr>
            <p:ph type="body" sz="quarter" idx="13"/>
          </p:nvPr>
        </p:nvSpPr>
        <p:spPr/>
        <p:txBody>
          <a:bodyPr/>
          <a:lstStyle/>
          <a:p>
            <a:r>
              <a:rPr kumimoji="1" lang="ja-JP" altLang="en-US"/>
              <a:t>４</a:t>
            </a:r>
            <a:r>
              <a:rPr kumimoji="1" lang="en-US" altLang="ja-JP"/>
              <a:t>. </a:t>
            </a:r>
            <a:r>
              <a:rPr kumimoji="1" lang="ja-JP" altLang="en-US"/>
              <a:t>商業化計画及び想定成果</a:t>
            </a:r>
            <a:endParaRPr kumimoji="1" lang="en-US" altLang="ja-JP"/>
          </a:p>
        </p:txBody>
      </p:sp>
    </p:spTree>
    <p:extLst>
      <p:ext uri="{BB962C8B-B14F-4D97-AF65-F5344CB8AC3E}">
        <p14:creationId xmlns:p14="http://schemas.microsoft.com/office/powerpoint/2010/main" val="288426179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69B7E20-953B-2DF8-EDD9-24AF0653EC56}"/>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3DFB3D16-345F-38B8-5DC6-1061378A0C7D}"/>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1CB3AFB-9CC3-4069-EA2E-92718A548E94}"/>
              </a:ext>
            </a:extLst>
          </p:cNvPr>
          <p:cNvSpPr>
            <a:spLocks noGrp="1"/>
          </p:cNvSpPr>
          <p:nvPr>
            <p:ph type="body" sz="quarter" idx="17"/>
          </p:nvPr>
        </p:nvSpPr>
        <p:spPr/>
        <p:txBody>
          <a:bodyPr/>
          <a:lstStyle/>
          <a:p>
            <a:r>
              <a:rPr kumimoji="1" lang="en-US"/>
              <a:t>4-1. </a:t>
            </a:r>
            <a:r>
              <a:rPr kumimoji="1" lang="ja-JP" altLang="en-US"/>
              <a:t>商業化時のビジネスモデル</a:t>
            </a:r>
            <a:endParaRPr kumimoji="1" lang="en-GB"/>
          </a:p>
        </p:txBody>
      </p:sp>
      <p:sp>
        <p:nvSpPr>
          <p:cNvPr id="3" name="正方形/長方形 2">
            <a:extLst>
              <a:ext uri="{FF2B5EF4-FFF2-40B4-BE49-F238E27FC236}">
                <a16:creationId xmlns:a16="http://schemas.microsoft.com/office/drawing/2014/main" id="{7EC1ABEB-F498-1A4A-2F15-7D052E16F4A7}"/>
              </a:ext>
            </a:extLst>
          </p:cNvPr>
          <p:cNvSpPr/>
          <p:nvPr/>
        </p:nvSpPr>
        <p:spPr>
          <a:xfrm>
            <a:off x="510776" y="1484313"/>
            <a:ext cx="2596218" cy="28972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商業時に想定するビジネスモデル</a:t>
            </a:r>
          </a:p>
        </p:txBody>
      </p:sp>
      <p:cxnSp>
        <p:nvCxnSpPr>
          <p:cNvPr id="70" name="直線矢印コネクタ 69">
            <a:extLst>
              <a:ext uri="{FF2B5EF4-FFF2-40B4-BE49-F238E27FC236}">
                <a16:creationId xmlns:a16="http://schemas.microsoft.com/office/drawing/2014/main" id="{AB33AFCC-69D6-903B-2436-EABBC0DF3941}"/>
              </a:ext>
            </a:extLst>
          </p:cNvPr>
          <p:cNvCxnSpPr>
            <a:cxnSpLocks/>
          </p:cNvCxnSpPr>
          <p:nvPr/>
        </p:nvCxnSpPr>
        <p:spPr>
          <a:xfrm>
            <a:off x="6172789" y="1484313"/>
            <a:ext cx="565994"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1" name="テキスト ボックス 70">
            <a:extLst>
              <a:ext uri="{FF2B5EF4-FFF2-40B4-BE49-F238E27FC236}">
                <a16:creationId xmlns:a16="http://schemas.microsoft.com/office/drawing/2014/main" id="{AC990CF0-BFA7-E76F-AD5C-4EE58698A60D}"/>
              </a:ext>
            </a:extLst>
          </p:cNvPr>
          <p:cNvSpPr txBox="1"/>
          <p:nvPr/>
        </p:nvSpPr>
        <p:spPr>
          <a:xfrm>
            <a:off x="6713915"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サービス／モノの流れ</a:t>
            </a:r>
          </a:p>
        </p:txBody>
      </p:sp>
      <p:cxnSp>
        <p:nvCxnSpPr>
          <p:cNvPr id="72" name="直線矢印コネクタ 71">
            <a:extLst>
              <a:ext uri="{FF2B5EF4-FFF2-40B4-BE49-F238E27FC236}">
                <a16:creationId xmlns:a16="http://schemas.microsoft.com/office/drawing/2014/main" id="{345073CB-07F3-8A6F-CD49-F7DD4A4035C5}"/>
              </a:ext>
            </a:extLst>
          </p:cNvPr>
          <p:cNvCxnSpPr>
            <a:cxnSpLocks/>
          </p:cNvCxnSpPr>
          <p:nvPr/>
        </p:nvCxnSpPr>
        <p:spPr>
          <a:xfrm>
            <a:off x="8307025" y="1484313"/>
            <a:ext cx="565994"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3" name="テキスト ボックス 72">
            <a:extLst>
              <a:ext uri="{FF2B5EF4-FFF2-40B4-BE49-F238E27FC236}">
                <a16:creationId xmlns:a16="http://schemas.microsoft.com/office/drawing/2014/main" id="{9B8BB28A-F9FF-3E80-0676-BE93446E771A}"/>
              </a:ext>
            </a:extLst>
          </p:cNvPr>
          <p:cNvSpPr txBox="1"/>
          <p:nvPr/>
        </p:nvSpPr>
        <p:spPr>
          <a:xfrm>
            <a:off x="8848151" y="1320524"/>
            <a:ext cx="861115"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カネの流れ</a:t>
            </a:r>
          </a:p>
        </p:txBody>
      </p:sp>
      <p:sp>
        <p:nvSpPr>
          <p:cNvPr id="86" name="正方形/長方形 85">
            <a:extLst>
              <a:ext uri="{FF2B5EF4-FFF2-40B4-BE49-F238E27FC236}">
                <a16:creationId xmlns:a16="http://schemas.microsoft.com/office/drawing/2014/main" id="{FC584E9B-3BB3-0707-0B8E-7EE7179B692F}"/>
              </a:ext>
            </a:extLst>
          </p:cNvPr>
          <p:cNvSpPr/>
          <p:nvPr/>
        </p:nvSpPr>
        <p:spPr>
          <a:xfrm>
            <a:off x="4369189" y="1380441"/>
            <a:ext cx="565994" cy="188795"/>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87" name="テキスト ボックス 86">
            <a:extLst>
              <a:ext uri="{FF2B5EF4-FFF2-40B4-BE49-F238E27FC236}">
                <a16:creationId xmlns:a16="http://schemas.microsoft.com/office/drawing/2014/main" id="{ECF3A1DE-431B-6B71-2DDC-2541211CB83F}"/>
              </a:ext>
            </a:extLst>
          </p:cNvPr>
          <p:cNvSpPr txBox="1"/>
          <p:nvPr/>
        </p:nvSpPr>
        <p:spPr>
          <a:xfrm>
            <a:off x="4953000" y="1320524"/>
            <a:ext cx="1473348"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ステークホルダー</a:t>
            </a:r>
          </a:p>
        </p:txBody>
      </p:sp>
      <p:sp>
        <p:nvSpPr>
          <p:cNvPr id="89" name="吹き出し: 四角形 88">
            <a:extLst>
              <a:ext uri="{FF2B5EF4-FFF2-40B4-BE49-F238E27FC236}">
                <a16:creationId xmlns:a16="http://schemas.microsoft.com/office/drawing/2014/main" id="{D192EA25-37FC-A1FD-D62E-919268DC444B}"/>
              </a:ext>
            </a:extLst>
          </p:cNvPr>
          <p:cNvSpPr/>
          <p:nvPr/>
        </p:nvSpPr>
        <p:spPr>
          <a:xfrm>
            <a:off x="7917702" y="973987"/>
            <a:ext cx="1356927" cy="346537"/>
          </a:xfrm>
          <a:prstGeom prst="wedgeRectCallout">
            <a:avLst>
              <a:gd name="adj1" fmla="val -38117"/>
              <a:gd name="adj2" fmla="val 7270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凡例を記載してください</a:t>
            </a:r>
            <a:endParaRPr kumimoji="1" lang="en-US" altLang="ja-JP" sz="1000">
              <a:solidFill>
                <a:schemeClr val="tx2"/>
              </a:solidFill>
            </a:endParaRPr>
          </a:p>
        </p:txBody>
      </p:sp>
      <p:cxnSp>
        <p:nvCxnSpPr>
          <p:cNvPr id="91" name="直線矢印コネクタ 90">
            <a:extLst>
              <a:ext uri="{FF2B5EF4-FFF2-40B4-BE49-F238E27FC236}">
                <a16:creationId xmlns:a16="http://schemas.microsoft.com/office/drawing/2014/main" id="{60AB17DF-3F36-AB01-129B-5C3DF2BCAA7B}"/>
              </a:ext>
            </a:extLst>
          </p:cNvPr>
          <p:cNvCxnSpPr>
            <a:cxnSpLocks/>
          </p:cNvCxnSpPr>
          <p:nvPr/>
        </p:nvCxnSpPr>
        <p:spPr>
          <a:xfrm>
            <a:off x="6172789" y="1712726"/>
            <a:ext cx="565994" cy="0"/>
          </a:xfrm>
          <a:prstGeom prst="straightConnector1">
            <a:avLst/>
          </a:prstGeom>
          <a:ln w="38100" cap="rnd">
            <a:solidFill>
              <a:schemeClr val="accent1"/>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92" name="テキスト ボックス 91">
            <a:extLst>
              <a:ext uri="{FF2B5EF4-FFF2-40B4-BE49-F238E27FC236}">
                <a16:creationId xmlns:a16="http://schemas.microsoft.com/office/drawing/2014/main" id="{634D162E-266D-1E45-1795-0E1339EB11AD}"/>
              </a:ext>
            </a:extLst>
          </p:cNvPr>
          <p:cNvSpPr txBox="1"/>
          <p:nvPr/>
        </p:nvSpPr>
        <p:spPr>
          <a:xfrm>
            <a:off x="6713915" y="1562375"/>
            <a:ext cx="1742567" cy="30862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kumimoji="1" lang="ja-JP" altLang="en-US" sz="1050">
                <a:solidFill>
                  <a:schemeClr val="tx2"/>
                </a:solidFill>
              </a:rPr>
              <a:t>その他（技術連携等）</a:t>
            </a:r>
          </a:p>
        </p:txBody>
      </p:sp>
      <p:sp>
        <p:nvSpPr>
          <p:cNvPr id="93" name="吹き出し: 四角形 92">
            <a:extLst>
              <a:ext uri="{FF2B5EF4-FFF2-40B4-BE49-F238E27FC236}">
                <a16:creationId xmlns:a16="http://schemas.microsoft.com/office/drawing/2014/main" id="{78DDC6D6-F584-83C8-55AE-D927387C1277}"/>
              </a:ext>
            </a:extLst>
          </p:cNvPr>
          <p:cNvSpPr/>
          <p:nvPr/>
        </p:nvSpPr>
        <p:spPr>
          <a:xfrm>
            <a:off x="520271" y="887707"/>
            <a:ext cx="4477253" cy="418553"/>
          </a:xfrm>
          <a:prstGeom prst="wedgeRectCallout">
            <a:avLst>
              <a:gd name="adj1" fmla="val -35104"/>
              <a:gd name="adj2" fmla="val 8267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9388" indent="-179388">
              <a:buFont typeface="Arial" panose="020B0604020202020204" pitchFamily="34" charset="0"/>
              <a:buChar char="•"/>
            </a:pPr>
            <a:r>
              <a:rPr kumimoji="1" lang="ja-JP" altLang="en-US" sz="1000">
                <a:solidFill>
                  <a:schemeClr val="tx2"/>
                </a:solidFill>
              </a:rPr>
              <a:t>商業化にあたって想定しているビジネスモデルを</a:t>
            </a:r>
            <a:r>
              <a:rPr kumimoji="1" lang="ja-JP" altLang="en-US" sz="1000" b="1">
                <a:solidFill>
                  <a:schemeClr val="tx2"/>
                </a:solidFill>
              </a:rPr>
              <a:t>図示</a:t>
            </a:r>
            <a:r>
              <a:rPr kumimoji="1" lang="ja-JP" altLang="en-US" sz="1000">
                <a:solidFill>
                  <a:schemeClr val="tx2"/>
                </a:solidFill>
              </a:rPr>
              <a:t>してください</a:t>
            </a:r>
            <a:endParaRPr kumimoji="1" lang="en-US" altLang="ja-JP" sz="1000">
              <a:solidFill>
                <a:schemeClr val="tx2"/>
              </a:solidFill>
            </a:endParaRPr>
          </a:p>
          <a:p>
            <a:pPr marL="179388" indent="-179388">
              <a:buFont typeface="Arial" panose="020B0604020202020204" pitchFamily="34" charset="0"/>
              <a:buChar char="•"/>
            </a:pPr>
            <a:r>
              <a:rPr kumimoji="1" lang="ja-JP" altLang="en-US" sz="1000">
                <a:solidFill>
                  <a:schemeClr val="tx2"/>
                </a:solidFill>
              </a:rPr>
              <a:t>連携企業が具体的に決まっている場合には、具体的な企業名まで記載してください</a:t>
            </a:r>
            <a:endParaRPr kumimoji="1" lang="en-US" altLang="ja-JP" sz="1000">
              <a:solidFill>
                <a:schemeClr val="tx2"/>
              </a:solidFill>
            </a:endParaRPr>
          </a:p>
        </p:txBody>
      </p:sp>
      <p:sp>
        <p:nvSpPr>
          <p:cNvPr id="96" name="吹き出し: 四角形 95">
            <a:extLst>
              <a:ext uri="{FF2B5EF4-FFF2-40B4-BE49-F238E27FC236}">
                <a16:creationId xmlns:a16="http://schemas.microsoft.com/office/drawing/2014/main" id="{64E47714-680C-2AEA-ED6C-1DDB4B66ECD4}"/>
              </a:ext>
            </a:extLst>
          </p:cNvPr>
          <p:cNvSpPr/>
          <p:nvPr/>
        </p:nvSpPr>
        <p:spPr>
          <a:xfrm>
            <a:off x="4695690" y="277052"/>
            <a:ext cx="4725155" cy="550028"/>
          </a:xfrm>
          <a:prstGeom prst="wedgeRectCallout">
            <a:avLst>
              <a:gd name="adj1" fmla="val -55685"/>
              <a:gd name="adj2" fmla="val 120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XX</a:t>
            </a:r>
            <a:r>
              <a:rPr kumimoji="1" lang="ja-JP" altLang="en-US" sz="1000">
                <a:solidFill>
                  <a:schemeClr val="tx2"/>
                </a:solidFill>
                <a:latin typeface="Meiryo UI" panose="020B0604030504040204" pitchFamily="50" charset="-128"/>
                <a:ea typeface="Meiryo UI" panose="020B0604030504040204" pitchFamily="50" charset="-128"/>
              </a:rPr>
              <a:t>国顧客へのサービス提供・規模拡大には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が重要であり、</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を有する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社を通じた販売、</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社との技術連携による事業構築を想定する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5DFED39E-41C1-7347-16BD-DC143E0137DA}"/>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9</a:t>
            </a:r>
            <a:endParaRPr kumimoji="1" lang="ja-JP" altLang="en-US" sz="1200" b="1">
              <a:solidFill>
                <a:schemeClr val="bg1"/>
              </a:solidFill>
              <a:latin typeface="Meiryo UI" panose="020B0604030504040204" pitchFamily="50" charset="-128"/>
              <a:ea typeface="Meiryo UI" panose="020B0604030504040204" pitchFamily="50" charset="-128"/>
            </a:endParaRPr>
          </a:p>
        </p:txBody>
      </p:sp>
      <p:grpSp>
        <p:nvGrpSpPr>
          <p:cNvPr id="15" name="グループ化 14">
            <a:extLst>
              <a:ext uri="{FF2B5EF4-FFF2-40B4-BE49-F238E27FC236}">
                <a16:creationId xmlns:a16="http://schemas.microsoft.com/office/drawing/2014/main" id="{073E0C89-3B41-2DEF-D31C-B243F464E12A}"/>
              </a:ext>
            </a:extLst>
          </p:cNvPr>
          <p:cNvGrpSpPr/>
          <p:nvPr/>
        </p:nvGrpSpPr>
        <p:grpSpPr>
          <a:xfrm>
            <a:off x="510776" y="1949064"/>
            <a:ext cx="8884448" cy="4618696"/>
            <a:chOff x="510776" y="2398688"/>
            <a:chExt cx="8884448" cy="4452339"/>
          </a:xfrm>
        </p:grpSpPr>
        <p:sp>
          <p:nvSpPr>
            <p:cNvPr id="5" name="テキスト ボックス 4">
              <a:extLst>
                <a:ext uri="{FF2B5EF4-FFF2-40B4-BE49-F238E27FC236}">
                  <a16:creationId xmlns:a16="http://schemas.microsoft.com/office/drawing/2014/main" id="{5ACEF9CF-7199-D0BA-39ED-B908B150677E}"/>
                </a:ext>
              </a:extLst>
            </p:cNvPr>
            <p:cNvSpPr txBox="1"/>
            <p:nvPr/>
          </p:nvSpPr>
          <p:spPr>
            <a:xfrm>
              <a:off x="510776" y="2398688"/>
              <a:ext cx="422476" cy="1184031"/>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200" b="1">
                  <a:solidFill>
                    <a:schemeClr val="tx2"/>
                  </a:solidFill>
                </a:rPr>
                <a:t>例：利用者</a:t>
              </a:r>
            </a:p>
          </p:txBody>
        </p:sp>
        <p:sp>
          <p:nvSpPr>
            <p:cNvPr id="6" name="テキスト ボックス 5">
              <a:extLst>
                <a:ext uri="{FF2B5EF4-FFF2-40B4-BE49-F238E27FC236}">
                  <a16:creationId xmlns:a16="http://schemas.microsoft.com/office/drawing/2014/main" id="{ABFA8F5E-6C74-F4FA-A314-601C81940B74}"/>
                </a:ext>
              </a:extLst>
            </p:cNvPr>
            <p:cNvSpPr txBox="1"/>
            <p:nvPr/>
          </p:nvSpPr>
          <p:spPr>
            <a:xfrm>
              <a:off x="510776" y="3589116"/>
              <a:ext cx="422476" cy="1591288"/>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1440" tIns="45720" rIns="91440" bIns="45720" numCol="1" spcCol="0" rtlCol="0" fromWordArt="0" anchor="ctr" anchorCtr="0" forceAA="0" compatLnSpc="1">
              <a:prstTxWarp prst="textNoShape">
                <a:avLst/>
              </a:prstTxWarp>
              <a:noAutofit/>
            </a:bodyPr>
            <a:lstStyle/>
            <a:p>
              <a:pPr algn="ctr"/>
              <a:r>
                <a:rPr kumimoji="1" lang="ja-JP" altLang="en-US" sz="1200" b="1">
                  <a:solidFill>
                    <a:schemeClr val="tx2"/>
                  </a:solidFill>
                </a:rPr>
                <a:t>例：提供者・設備</a:t>
              </a:r>
            </a:p>
          </p:txBody>
        </p:sp>
        <p:sp>
          <p:nvSpPr>
            <p:cNvPr id="7" name="テキスト ボックス 6">
              <a:extLst>
                <a:ext uri="{FF2B5EF4-FFF2-40B4-BE49-F238E27FC236}">
                  <a16:creationId xmlns:a16="http://schemas.microsoft.com/office/drawing/2014/main" id="{B5ACD2B2-9C8C-3287-8ED8-6B04B44ECAEA}"/>
                </a:ext>
              </a:extLst>
            </p:cNvPr>
            <p:cNvSpPr txBox="1"/>
            <p:nvPr/>
          </p:nvSpPr>
          <p:spPr>
            <a:xfrm>
              <a:off x="510776" y="5180404"/>
              <a:ext cx="422476" cy="1670623"/>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eaVert" wrap="square" lIns="90000" tIns="0" rIns="91440" bIns="0" numCol="1" spcCol="0" rtlCol="0" fromWordArt="0" anchor="ctr" anchorCtr="0" forceAA="0" compatLnSpc="1">
              <a:prstTxWarp prst="textNoShape">
                <a:avLst/>
              </a:prstTxWarp>
              <a:noAutofit/>
            </a:bodyPr>
            <a:lstStyle/>
            <a:p>
              <a:pPr algn="ctr"/>
              <a:r>
                <a:rPr kumimoji="1" lang="ja-JP" altLang="en-US" sz="1200" b="1">
                  <a:solidFill>
                    <a:schemeClr val="tx2"/>
                  </a:solidFill>
                </a:rPr>
                <a:t>例：事業パートナー</a:t>
              </a:r>
            </a:p>
          </p:txBody>
        </p:sp>
        <p:sp>
          <p:nvSpPr>
            <p:cNvPr id="14" name="正方形/長方形 13">
              <a:extLst>
                <a:ext uri="{FF2B5EF4-FFF2-40B4-BE49-F238E27FC236}">
                  <a16:creationId xmlns:a16="http://schemas.microsoft.com/office/drawing/2014/main" id="{C8BBAB62-53FD-95EE-066B-3775632A67BE}"/>
                </a:ext>
              </a:extLst>
            </p:cNvPr>
            <p:cNvSpPr/>
            <p:nvPr/>
          </p:nvSpPr>
          <p:spPr>
            <a:xfrm>
              <a:off x="1471570" y="4108602"/>
              <a:ext cx="1218526" cy="549046"/>
            </a:xfrm>
            <a:prstGeom prst="rect">
              <a:avLst/>
            </a:prstGeom>
            <a:solidFill>
              <a:srgbClr val="33CCFF"/>
            </a:solidFill>
            <a:ln w="19050" cap="rnd" cmpd="sng" algn="ctr">
              <a:solidFill>
                <a:schemeClr val="tx2"/>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CCA9E80A-9CBE-0A77-11A2-173FD6FC616C}"/>
                </a:ext>
              </a:extLst>
            </p:cNvPr>
            <p:cNvSpPr/>
            <p:nvPr/>
          </p:nvSpPr>
          <p:spPr>
            <a:xfrm>
              <a:off x="5214194"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C6163081-0832-FFE7-E2DF-27DAAD66685C}"/>
                </a:ext>
              </a:extLst>
            </p:cNvPr>
            <p:cNvSpPr/>
            <p:nvPr/>
          </p:nvSpPr>
          <p:spPr>
            <a:xfrm>
              <a:off x="7765492" y="2507791"/>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33" name="正方形/長方形 32">
              <a:extLst>
                <a:ext uri="{FF2B5EF4-FFF2-40B4-BE49-F238E27FC236}">
                  <a16:creationId xmlns:a16="http://schemas.microsoft.com/office/drawing/2014/main" id="{5BE72119-385C-5C03-6064-1C30D118153C}"/>
                </a:ext>
              </a:extLst>
            </p:cNvPr>
            <p:cNvSpPr/>
            <p:nvPr/>
          </p:nvSpPr>
          <p:spPr>
            <a:xfrm>
              <a:off x="5214194" y="4108602"/>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80C4013B-FDA6-16AF-44FD-7F8DDC03367A}"/>
                </a:ext>
              </a:extLst>
            </p:cNvPr>
            <p:cNvSpPr/>
            <p:nvPr/>
          </p:nvSpPr>
          <p:spPr>
            <a:xfrm>
              <a:off x="5214194"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6FB20A50-B593-B786-7FA4-6A67376DAFDF}"/>
                </a:ext>
              </a:extLst>
            </p:cNvPr>
            <p:cNvSpPr/>
            <p:nvPr/>
          </p:nvSpPr>
          <p:spPr>
            <a:xfrm>
              <a:off x="7917702" y="5709414"/>
              <a:ext cx="1218526" cy="549046"/>
            </a:xfrm>
            <a:prstGeom prst="rect">
              <a:avLst/>
            </a:prstGeom>
            <a:solidFill>
              <a:srgbClr val="C4C4CD"/>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XXX</a:t>
              </a:r>
              <a:endParaRPr kumimoji="1" lang="ja-JP" altLang="en-US" sz="1050" b="1">
                <a:solidFill>
                  <a:schemeClr val="tx2"/>
                </a:solidFill>
                <a:latin typeface="Meiryo UI" panose="020B0604030504040204" pitchFamily="50" charset="-128"/>
                <a:ea typeface="Meiryo UI" panose="020B0604030504040204" pitchFamily="50" charset="-128"/>
              </a:endParaRPr>
            </a:p>
          </p:txBody>
        </p:sp>
        <p:grpSp>
          <p:nvGrpSpPr>
            <p:cNvPr id="58" name="グループ化 57">
              <a:extLst>
                <a:ext uri="{FF2B5EF4-FFF2-40B4-BE49-F238E27FC236}">
                  <a16:creationId xmlns:a16="http://schemas.microsoft.com/office/drawing/2014/main" id="{63E81255-206D-D794-4B47-CAE49ADAAE20}"/>
                </a:ext>
              </a:extLst>
            </p:cNvPr>
            <p:cNvGrpSpPr/>
            <p:nvPr/>
          </p:nvGrpSpPr>
          <p:grpSpPr>
            <a:xfrm>
              <a:off x="510776" y="3582720"/>
              <a:ext cx="8884448" cy="1600811"/>
              <a:chOff x="510776" y="3538493"/>
              <a:chExt cx="8884448" cy="1600811"/>
            </a:xfrm>
          </p:grpSpPr>
          <p:cxnSp>
            <p:nvCxnSpPr>
              <p:cNvPr id="65" name="直線コネクタ 64">
                <a:extLst>
                  <a:ext uri="{FF2B5EF4-FFF2-40B4-BE49-F238E27FC236}">
                    <a16:creationId xmlns:a16="http://schemas.microsoft.com/office/drawing/2014/main" id="{B8D6FF44-682F-FEC1-AA6A-B02DC823903C}"/>
                  </a:ext>
                </a:extLst>
              </p:cNvPr>
              <p:cNvCxnSpPr>
                <a:cxnSpLocks/>
              </p:cNvCxnSpPr>
              <p:nvPr/>
            </p:nvCxnSpPr>
            <p:spPr>
              <a:xfrm>
                <a:off x="510776" y="5139304"/>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cxnSp>
            <p:nvCxnSpPr>
              <p:cNvPr id="66" name="直線コネクタ 65">
                <a:extLst>
                  <a:ext uri="{FF2B5EF4-FFF2-40B4-BE49-F238E27FC236}">
                    <a16:creationId xmlns:a16="http://schemas.microsoft.com/office/drawing/2014/main" id="{0D4D8751-85BC-105C-39C5-0FC71A561A5D}"/>
                  </a:ext>
                </a:extLst>
              </p:cNvPr>
              <p:cNvCxnSpPr>
                <a:cxnSpLocks/>
              </p:cNvCxnSpPr>
              <p:nvPr/>
            </p:nvCxnSpPr>
            <p:spPr>
              <a:xfrm>
                <a:off x="510776" y="3538493"/>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grpSp>
        <p:cxnSp>
          <p:nvCxnSpPr>
            <p:cNvPr id="67" name="直線矢印コネクタ 66">
              <a:extLst>
                <a:ext uri="{FF2B5EF4-FFF2-40B4-BE49-F238E27FC236}">
                  <a16:creationId xmlns:a16="http://schemas.microsoft.com/office/drawing/2014/main" id="{E600232B-1C66-C541-93F4-AF5ECA61D387}"/>
                </a:ext>
              </a:extLst>
            </p:cNvPr>
            <p:cNvCxnSpPr>
              <a:cxnSpLocks/>
            </p:cNvCxnSpPr>
            <p:nvPr/>
          </p:nvCxnSpPr>
          <p:spPr>
            <a:xfrm>
              <a:off x="2849757" y="4383125"/>
              <a:ext cx="2204776" cy="0"/>
            </a:xfrm>
            <a:prstGeom prst="straightConnector1">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4" name="直線矢印コネクタ 73">
              <a:extLst>
                <a:ext uri="{FF2B5EF4-FFF2-40B4-BE49-F238E27FC236}">
                  <a16:creationId xmlns:a16="http://schemas.microsoft.com/office/drawing/2014/main" id="{30C7D207-1A0E-5E22-D2CB-77E337019FCD}"/>
                </a:ext>
              </a:extLst>
            </p:cNvPr>
            <p:cNvCxnSpPr>
              <a:cxnSpLocks/>
            </p:cNvCxnSpPr>
            <p:nvPr/>
          </p:nvCxnSpPr>
          <p:spPr>
            <a:xfrm>
              <a:off x="6559106" y="2726806"/>
              <a:ext cx="1080000" cy="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5" name="直線矢印コネクタ 74">
              <a:extLst>
                <a:ext uri="{FF2B5EF4-FFF2-40B4-BE49-F238E27FC236}">
                  <a16:creationId xmlns:a16="http://schemas.microsoft.com/office/drawing/2014/main" id="{93AE72B0-7811-A38E-65E1-E8A32A4911D7}"/>
                </a:ext>
              </a:extLst>
            </p:cNvPr>
            <p:cNvCxnSpPr>
              <a:cxnSpLocks/>
            </p:cNvCxnSpPr>
            <p:nvPr/>
          </p:nvCxnSpPr>
          <p:spPr>
            <a:xfrm flipH="1">
              <a:off x="6559106" y="2837821"/>
              <a:ext cx="1080000" cy="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76" name="テキスト ボックス 75">
              <a:extLst>
                <a:ext uri="{FF2B5EF4-FFF2-40B4-BE49-F238E27FC236}">
                  <a16:creationId xmlns:a16="http://schemas.microsoft.com/office/drawing/2014/main" id="{C771601B-B1FD-C082-91E8-326EBCF39047}"/>
                </a:ext>
              </a:extLst>
            </p:cNvPr>
            <p:cNvSpPr txBox="1"/>
            <p:nvPr/>
          </p:nvSpPr>
          <p:spPr>
            <a:xfrm>
              <a:off x="3935582" y="3615805"/>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77" name="テキスト ボックス 76">
              <a:extLst>
                <a:ext uri="{FF2B5EF4-FFF2-40B4-BE49-F238E27FC236}">
                  <a16:creationId xmlns:a16="http://schemas.microsoft.com/office/drawing/2014/main" id="{FD157C88-B351-3075-A362-59C8384A0503}"/>
                </a:ext>
              </a:extLst>
            </p:cNvPr>
            <p:cNvSpPr txBox="1"/>
            <p:nvPr/>
          </p:nvSpPr>
          <p:spPr>
            <a:xfrm>
              <a:off x="3523240" y="3326599"/>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78" name="テキスト ボックス 77">
              <a:extLst>
                <a:ext uri="{FF2B5EF4-FFF2-40B4-BE49-F238E27FC236}">
                  <a16:creationId xmlns:a16="http://schemas.microsoft.com/office/drawing/2014/main" id="{8E25276E-482A-C6E9-CA15-4B9B1D8C7147}"/>
                </a:ext>
              </a:extLst>
            </p:cNvPr>
            <p:cNvSpPr txBox="1"/>
            <p:nvPr/>
          </p:nvSpPr>
          <p:spPr>
            <a:xfrm>
              <a:off x="6559106" y="2948837"/>
              <a:ext cx="1080000" cy="108000"/>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79" name="テキスト ボックス 78">
              <a:extLst>
                <a:ext uri="{FF2B5EF4-FFF2-40B4-BE49-F238E27FC236}">
                  <a16:creationId xmlns:a16="http://schemas.microsoft.com/office/drawing/2014/main" id="{4FF4BBA5-129C-9FB7-F473-51B0071B9C12}"/>
                </a:ext>
              </a:extLst>
            </p:cNvPr>
            <p:cNvSpPr txBox="1"/>
            <p:nvPr/>
          </p:nvSpPr>
          <p:spPr>
            <a:xfrm>
              <a:off x="5214194" y="3501270"/>
              <a:ext cx="432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cxnSp>
          <p:nvCxnSpPr>
            <p:cNvPr id="82" name="直線矢印コネクタ 69">
              <a:extLst>
                <a:ext uri="{FF2B5EF4-FFF2-40B4-BE49-F238E27FC236}">
                  <a16:creationId xmlns:a16="http://schemas.microsoft.com/office/drawing/2014/main" id="{DB8E45FF-E1EB-967B-D2DC-82A6CE8C6018}"/>
                </a:ext>
              </a:extLst>
            </p:cNvPr>
            <p:cNvCxnSpPr>
              <a:cxnSpLocks/>
            </p:cNvCxnSpPr>
            <p:nvPr/>
          </p:nvCxnSpPr>
          <p:spPr>
            <a:xfrm rot="5400000" flipH="1">
              <a:off x="4475755" y="2322207"/>
              <a:ext cx="1591289" cy="6446132"/>
            </a:xfrm>
            <a:prstGeom prst="bentConnector3">
              <a:avLst>
                <a:gd name="adj1" fmla="val -9487"/>
              </a:avLst>
            </a:prstGeom>
            <a:ln w="3810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3" name="直線矢印コネクタ 82">
              <a:extLst>
                <a:ext uri="{FF2B5EF4-FFF2-40B4-BE49-F238E27FC236}">
                  <a16:creationId xmlns:a16="http://schemas.microsoft.com/office/drawing/2014/main" id="{FD52A180-212A-CDCD-A868-BA21346D767F}"/>
                </a:ext>
              </a:extLst>
            </p:cNvPr>
            <p:cNvCxnSpPr>
              <a:cxnSpLocks/>
            </p:cNvCxnSpPr>
            <p:nvPr/>
          </p:nvCxnSpPr>
          <p:spPr>
            <a:xfrm flipV="1">
              <a:off x="5757169" y="3137481"/>
              <a:ext cx="0" cy="90000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84" name="直線矢印コネクタ 83">
              <a:extLst>
                <a:ext uri="{FF2B5EF4-FFF2-40B4-BE49-F238E27FC236}">
                  <a16:creationId xmlns:a16="http://schemas.microsoft.com/office/drawing/2014/main" id="{71CCA65A-9A79-09EA-201B-AB662D201271}"/>
                </a:ext>
              </a:extLst>
            </p:cNvPr>
            <p:cNvCxnSpPr>
              <a:cxnSpLocks/>
            </p:cNvCxnSpPr>
            <p:nvPr/>
          </p:nvCxnSpPr>
          <p:spPr>
            <a:xfrm>
              <a:off x="5868144" y="3137481"/>
              <a:ext cx="0" cy="900000"/>
            </a:xfrm>
            <a:prstGeom prst="straightConnector1">
              <a:avLst/>
            </a:prstGeom>
            <a:ln w="38100" cap="rnd">
              <a:solidFill>
                <a:srgbClr val="FF0000"/>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85" name="テキスト ボックス 84">
              <a:extLst>
                <a:ext uri="{FF2B5EF4-FFF2-40B4-BE49-F238E27FC236}">
                  <a16:creationId xmlns:a16="http://schemas.microsoft.com/office/drawing/2014/main" id="{AB48EA30-72EC-F843-E24E-0F8892FC956F}"/>
                </a:ext>
              </a:extLst>
            </p:cNvPr>
            <p:cNvSpPr txBox="1"/>
            <p:nvPr/>
          </p:nvSpPr>
          <p:spPr>
            <a:xfrm>
              <a:off x="5979120" y="3501270"/>
              <a:ext cx="432000"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88" name="テキスト ボックス 87">
              <a:extLst>
                <a:ext uri="{FF2B5EF4-FFF2-40B4-BE49-F238E27FC236}">
                  <a16:creationId xmlns:a16="http://schemas.microsoft.com/office/drawing/2014/main" id="{BA0C3ABC-2195-075F-C35B-91CC8E14A148}"/>
                </a:ext>
              </a:extLst>
            </p:cNvPr>
            <p:cNvSpPr txBox="1"/>
            <p:nvPr/>
          </p:nvSpPr>
          <p:spPr>
            <a:xfrm>
              <a:off x="6559106" y="2507791"/>
              <a:ext cx="1080000" cy="108000"/>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21" name="テキスト ボックス 20">
              <a:extLst>
                <a:ext uri="{FF2B5EF4-FFF2-40B4-BE49-F238E27FC236}">
                  <a16:creationId xmlns:a16="http://schemas.microsoft.com/office/drawing/2014/main" id="{C0697EBC-B871-4549-3501-906F5FE3C4CD}"/>
                </a:ext>
              </a:extLst>
            </p:cNvPr>
            <p:cNvSpPr txBox="1"/>
            <p:nvPr/>
          </p:nvSpPr>
          <p:spPr>
            <a:xfrm>
              <a:off x="3523240" y="5306559"/>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sp>
          <p:nvSpPr>
            <p:cNvPr id="20" name="テキスト ボックス 19">
              <a:extLst>
                <a:ext uri="{FF2B5EF4-FFF2-40B4-BE49-F238E27FC236}">
                  <a16:creationId xmlns:a16="http://schemas.microsoft.com/office/drawing/2014/main" id="{6BC4ED69-CA8C-A500-D921-9873D733DDFB}"/>
                </a:ext>
              </a:extLst>
            </p:cNvPr>
            <p:cNvSpPr txBox="1"/>
            <p:nvPr/>
          </p:nvSpPr>
          <p:spPr>
            <a:xfrm>
              <a:off x="3935582" y="4952989"/>
              <a:ext cx="588157" cy="162899"/>
            </a:xfrm>
            <a:prstGeom prst="rect">
              <a:avLst/>
            </a:prstGeom>
            <a:solidFill>
              <a:schemeClr val="bg1"/>
            </a:solidFill>
            <a:ln w="9525" cap="rnd">
              <a:noFill/>
              <a:prstDash val="solid"/>
              <a:roun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0" rIns="0" bIns="0" numCol="1" spcCol="0" rtlCol="0" fromWordArt="0" anchor="ctr" anchorCtr="0" forceAA="0" compatLnSpc="1">
              <a:prstTxWarp prst="textNoShape">
                <a:avLst/>
              </a:prstTxWarp>
              <a:noAutofit/>
            </a:bodyPr>
            <a:lstStyle/>
            <a:p>
              <a:pPr algn="ctr"/>
              <a:r>
                <a:rPr kumimoji="1" lang="en-US" altLang="ja-JP" sz="1050">
                  <a:solidFill>
                    <a:schemeClr val="tx2"/>
                  </a:solidFill>
                </a:rPr>
                <a:t>XXX</a:t>
              </a:r>
              <a:endParaRPr kumimoji="1" lang="ja-JP" altLang="en-US" sz="1050">
                <a:solidFill>
                  <a:schemeClr val="tx2"/>
                </a:solidFill>
              </a:endParaRPr>
            </a:p>
          </p:txBody>
        </p:sp>
        <p:grpSp>
          <p:nvGrpSpPr>
            <p:cNvPr id="23" name="グループ化 22">
              <a:extLst>
                <a:ext uri="{FF2B5EF4-FFF2-40B4-BE49-F238E27FC236}">
                  <a16:creationId xmlns:a16="http://schemas.microsoft.com/office/drawing/2014/main" id="{3944A017-49A5-4FDD-F5EE-3C530211A1A8}"/>
                </a:ext>
              </a:extLst>
            </p:cNvPr>
            <p:cNvGrpSpPr/>
            <p:nvPr/>
          </p:nvGrpSpPr>
          <p:grpSpPr>
            <a:xfrm>
              <a:off x="2850317" y="4680349"/>
              <a:ext cx="2203200" cy="1051200"/>
              <a:chOff x="2762791" y="4680350"/>
              <a:chExt cx="2234551" cy="1043809"/>
            </a:xfrm>
          </p:grpSpPr>
          <p:cxnSp>
            <p:nvCxnSpPr>
              <p:cNvPr id="80" name="直線矢印コネクタ 79">
                <a:extLst>
                  <a:ext uri="{FF2B5EF4-FFF2-40B4-BE49-F238E27FC236}">
                    <a16:creationId xmlns:a16="http://schemas.microsoft.com/office/drawing/2014/main" id="{B74667D8-DC84-3266-AAEB-2A044EF06D25}"/>
                  </a:ext>
                </a:extLst>
              </p:cNvPr>
              <p:cNvCxnSpPr>
                <a:cxnSpLocks/>
              </p:cNvCxnSpPr>
              <p:nvPr/>
            </p:nvCxnSpPr>
            <p:spPr>
              <a:xfrm flipH="1" flipV="1">
                <a:off x="2762791" y="4798999"/>
                <a:ext cx="2201892" cy="925160"/>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2" name="直線矢印コネクタ 21">
                <a:extLst>
                  <a:ext uri="{FF2B5EF4-FFF2-40B4-BE49-F238E27FC236}">
                    <a16:creationId xmlns:a16="http://schemas.microsoft.com/office/drawing/2014/main" id="{540651D8-3294-405D-1006-59E6D88BE82A}"/>
                  </a:ext>
                </a:extLst>
              </p:cNvPr>
              <p:cNvCxnSpPr>
                <a:cxnSpLocks/>
              </p:cNvCxnSpPr>
              <p:nvPr/>
            </p:nvCxnSpPr>
            <p:spPr>
              <a:xfrm flipH="1" flipV="1">
                <a:off x="2795450" y="4680350"/>
                <a:ext cx="2201892" cy="925160"/>
              </a:xfrm>
              <a:prstGeom prst="straightConnector1">
                <a:avLst/>
              </a:prstGeom>
              <a:ln w="38100" cap="rnd">
                <a:solidFill>
                  <a:srgbClr val="FF0000"/>
                </a:solidFill>
                <a:prstDash val="solid"/>
                <a:round/>
                <a:headEnd type="triangle" w="med" len="med"/>
                <a:tailEnd type="none" w="med" len="med"/>
              </a:ln>
            </p:spPr>
            <p:style>
              <a:lnRef idx="1">
                <a:schemeClr val="accent1"/>
              </a:lnRef>
              <a:fillRef idx="0">
                <a:schemeClr val="accent1"/>
              </a:fillRef>
              <a:effectRef idx="0">
                <a:schemeClr val="accent1"/>
              </a:effectRef>
              <a:fontRef idx="minor">
                <a:schemeClr val="tx1"/>
              </a:fontRef>
            </p:style>
          </p:cxnSp>
        </p:grpSp>
        <p:grpSp>
          <p:nvGrpSpPr>
            <p:cNvPr id="25" name="グループ化 24">
              <a:extLst>
                <a:ext uri="{FF2B5EF4-FFF2-40B4-BE49-F238E27FC236}">
                  <a16:creationId xmlns:a16="http://schemas.microsoft.com/office/drawing/2014/main" id="{0290C176-9D25-6F19-0B14-639C42AEC8A5}"/>
                </a:ext>
              </a:extLst>
            </p:cNvPr>
            <p:cNvGrpSpPr/>
            <p:nvPr/>
          </p:nvGrpSpPr>
          <p:grpSpPr>
            <a:xfrm>
              <a:off x="2850972" y="3053685"/>
              <a:ext cx="2201890" cy="1051258"/>
              <a:chOff x="2816481" y="3021291"/>
              <a:chExt cx="2240193" cy="1109067"/>
            </a:xfrm>
          </p:grpSpPr>
          <p:cxnSp>
            <p:nvCxnSpPr>
              <p:cNvPr id="68" name="直線矢印コネクタ 67">
                <a:extLst>
                  <a:ext uri="{FF2B5EF4-FFF2-40B4-BE49-F238E27FC236}">
                    <a16:creationId xmlns:a16="http://schemas.microsoft.com/office/drawing/2014/main" id="{C8E98F40-44B7-AD2C-4BCF-E975BD926F32}"/>
                  </a:ext>
                </a:extLst>
              </p:cNvPr>
              <p:cNvCxnSpPr>
                <a:cxnSpLocks/>
              </p:cNvCxnSpPr>
              <p:nvPr/>
            </p:nvCxnSpPr>
            <p:spPr>
              <a:xfrm flipV="1">
                <a:off x="2816481" y="3021291"/>
                <a:ext cx="2240193" cy="981582"/>
              </a:xfrm>
              <a:prstGeom prst="straightConnector1">
                <a:avLst/>
              </a:prstGeom>
              <a:ln w="38100" cap="rnd">
                <a:solidFill>
                  <a:srgbClr val="0070C0"/>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4" name="直線矢印コネクタ 23">
                <a:extLst>
                  <a:ext uri="{FF2B5EF4-FFF2-40B4-BE49-F238E27FC236}">
                    <a16:creationId xmlns:a16="http://schemas.microsoft.com/office/drawing/2014/main" id="{0D43673C-27E2-906B-AD45-D911D837F0B7}"/>
                  </a:ext>
                </a:extLst>
              </p:cNvPr>
              <p:cNvCxnSpPr>
                <a:cxnSpLocks/>
              </p:cNvCxnSpPr>
              <p:nvPr/>
            </p:nvCxnSpPr>
            <p:spPr>
              <a:xfrm flipV="1">
                <a:off x="2816481" y="3148776"/>
                <a:ext cx="2240193" cy="981582"/>
              </a:xfrm>
              <a:prstGeom prst="straightConnector1">
                <a:avLst/>
              </a:prstGeom>
              <a:ln w="38100" cap="rnd">
                <a:solidFill>
                  <a:srgbClr val="FF0000"/>
                </a:solidFill>
                <a:prstDash val="solid"/>
                <a:round/>
                <a:headEnd type="triangle" w="med" len="med"/>
                <a:tailEnd type="none" w="med" len="med"/>
              </a:ln>
            </p:spPr>
            <p:style>
              <a:lnRef idx="1">
                <a:schemeClr val="accent1"/>
              </a:lnRef>
              <a:fillRef idx="0">
                <a:schemeClr val="accent1"/>
              </a:fillRef>
              <a:effectRef idx="0">
                <a:schemeClr val="accent1"/>
              </a:effectRef>
              <a:fontRef idx="minor">
                <a:schemeClr val="tx1"/>
              </a:fontRef>
            </p:style>
          </p:cxnSp>
        </p:grpSp>
      </p:grpSp>
      <p:sp>
        <p:nvSpPr>
          <p:cNvPr id="95" name="吹き出し: 四角形 94">
            <a:extLst>
              <a:ext uri="{FF2B5EF4-FFF2-40B4-BE49-F238E27FC236}">
                <a16:creationId xmlns:a16="http://schemas.microsoft.com/office/drawing/2014/main" id="{AF257E4A-B57D-A4B9-E1AB-AF7892651723}"/>
              </a:ext>
            </a:extLst>
          </p:cNvPr>
          <p:cNvSpPr/>
          <p:nvPr/>
        </p:nvSpPr>
        <p:spPr>
          <a:xfrm>
            <a:off x="1006587" y="3240324"/>
            <a:ext cx="1763827" cy="371741"/>
          </a:xfrm>
          <a:prstGeom prst="wedgeRectCallout">
            <a:avLst>
              <a:gd name="adj1" fmla="val 7440"/>
              <a:gd name="adj2" fmla="val 9483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幹事法人を黒太枠・背景色の強調等で明示してください</a:t>
            </a:r>
            <a:endParaRPr kumimoji="1" lang="en-US" altLang="ja-JP" sz="1000">
              <a:solidFill>
                <a:schemeClr val="tx2"/>
              </a:solidFill>
            </a:endParaRPr>
          </a:p>
        </p:txBody>
      </p:sp>
      <p:sp>
        <p:nvSpPr>
          <p:cNvPr id="90" name="吹き出し: 四角形 89">
            <a:extLst>
              <a:ext uri="{FF2B5EF4-FFF2-40B4-BE49-F238E27FC236}">
                <a16:creationId xmlns:a16="http://schemas.microsoft.com/office/drawing/2014/main" id="{41185C1E-251F-798F-1790-8EBD9A3D0BE2}"/>
              </a:ext>
            </a:extLst>
          </p:cNvPr>
          <p:cNvSpPr/>
          <p:nvPr/>
        </p:nvSpPr>
        <p:spPr>
          <a:xfrm>
            <a:off x="1567975" y="2008107"/>
            <a:ext cx="2362131" cy="777071"/>
          </a:xfrm>
          <a:prstGeom prst="wedgeRectCallout">
            <a:avLst>
              <a:gd name="adj1" fmla="val 33247"/>
              <a:gd name="adj2" fmla="val 7159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chemeClr val="tx2"/>
                </a:solidFill>
              </a:rPr>
              <a:t>金銭の流れ・対価となるサービス</a:t>
            </a:r>
            <a:r>
              <a:rPr kumimoji="1" lang="en-US" altLang="ja-JP" sz="1000" b="1">
                <a:solidFill>
                  <a:schemeClr val="tx2"/>
                </a:solidFill>
              </a:rPr>
              <a:t>/</a:t>
            </a:r>
            <a:r>
              <a:rPr kumimoji="1" lang="ja-JP" altLang="en-US" sz="1000" b="1">
                <a:solidFill>
                  <a:schemeClr val="tx2"/>
                </a:solidFill>
              </a:rPr>
              <a:t>モノの流れ・ステークホルダー</a:t>
            </a:r>
            <a:r>
              <a:rPr kumimoji="1" lang="ja-JP" altLang="en-US" sz="1000">
                <a:solidFill>
                  <a:schemeClr val="tx2"/>
                </a:solidFill>
              </a:rPr>
              <a:t>について、</a:t>
            </a:r>
            <a:r>
              <a:rPr kumimoji="1" lang="ja-JP" altLang="en-US" sz="1000" b="1">
                <a:solidFill>
                  <a:schemeClr val="tx2"/>
                </a:solidFill>
              </a:rPr>
              <a:t>各ステークホルダーの役割・役務や金銭授受が発生する国の区分がわかるように</a:t>
            </a:r>
            <a:r>
              <a:rPr kumimoji="1" lang="ja-JP" altLang="en-US" sz="1000">
                <a:solidFill>
                  <a:schemeClr val="tx2"/>
                </a:solidFill>
              </a:rPr>
              <a:t>記載してください</a:t>
            </a:r>
            <a:endParaRPr kumimoji="1" lang="en-US" altLang="ja-JP" sz="1000">
              <a:solidFill>
                <a:schemeClr val="tx2"/>
              </a:solidFill>
            </a:endParaRPr>
          </a:p>
        </p:txBody>
      </p:sp>
      <p:sp>
        <p:nvSpPr>
          <p:cNvPr id="94" name="吹き出し: 四角形 93">
            <a:extLst>
              <a:ext uri="{FF2B5EF4-FFF2-40B4-BE49-F238E27FC236}">
                <a16:creationId xmlns:a16="http://schemas.microsoft.com/office/drawing/2014/main" id="{33F118C5-1FD8-BD43-0A9E-2CD0ECFEAA50}"/>
              </a:ext>
            </a:extLst>
          </p:cNvPr>
          <p:cNvSpPr/>
          <p:nvPr/>
        </p:nvSpPr>
        <p:spPr>
          <a:xfrm>
            <a:off x="6487786" y="4701656"/>
            <a:ext cx="2319112" cy="491737"/>
          </a:xfrm>
          <a:prstGeom prst="wedgeRectCallout">
            <a:avLst>
              <a:gd name="adj1" fmla="val -42028"/>
              <a:gd name="adj2" fmla="val 68404"/>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ステークホルダーが海外に所在する場合、所在国名をオブジェクトに記載してください</a:t>
            </a:r>
            <a:endParaRPr kumimoji="1" lang="en-US" altLang="ja-JP" sz="1000">
              <a:solidFill>
                <a:schemeClr val="tx2"/>
              </a:solidFill>
            </a:endParaRPr>
          </a:p>
        </p:txBody>
      </p:sp>
      <p:sp>
        <p:nvSpPr>
          <p:cNvPr id="17" name="吹き出し: 四角形 16">
            <a:extLst>
              <a:ext uri="{FF2B5EF4-FFF2-40B4-BE49-F238E27FC236}">
                <a16:creationId xmlns:a16="http://schemas.microsoft.com/office/drawing/2014/main" id="{22E420AF-CDC3-3FE0-E38B-22D4419C4BF3}"/>
              </a:ext>
            </a:extLst>
          </p:cNvPr>
          <p:cNvSpPr/>
          <p:nvPr/>
        </p:nvSpPr>
        <p:spPr>
          <a:xfrm>
            <a:off x="1006588" y="4873992"/>
            <a:ext cx="1763826" cy="531477"/>
          </a:xfrm>
          <a:prstGeom prst="wedgeRectCallout">
            <a:avLst>
              <a:gd name="adj1" fmla="val -57552"/>
              <a:gd name="adj2" fmla="val -3274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縦軸には、ビジネスモデルの特性に合わせて、主要なステークホルダーの種別を記載してください</a:t>
            </a:r>
            <a:endParaRPr kumimoji="1" lang="en-US" altLang="ja-JP" sz="1000">
              <a:solidFill>
                <a:schemeClr val="tx2"/>
              </a:solidFill>
            </a:endParaRPr>
          </a:p>
        </p:txBody>
      </p:sp>
      <p:sp>
        <p:nvSpPr>
          <p:cNvPr id="28" name="正方形/長方形 27">
            <a:extLst>
              <a:ext uri="{FF2B5EF4-FFF2-40B4-BE49-F238E27FC236}">
                <a16:creationId xmlns:a16="http://schemas.microsoft.com/office/drawing/2014/main" id="{5B794B5C-F1A5-6B60-230E-9440DBDF18D3}"/>
              </a:ext>
            </a:extLst>
          </p:cNvPr>
          <p:cNvSpPr>
            <a:spLocks noChangeAspect="1"/>
          </p:cNvSpPr>
          <p:nvPr/>
        </p:nvSpPr>
        <p:spPr bwMode="white">
          <a:xfrm>
            <a:off x="6249228" y="3623747"/>
            <a:ext cx="354239" cy="191260"/>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A</a:t>
            </a:r>
            <a:r>
              <a:rPr kumimoji="1" lang="ja-JP" altLang="en-US" sz="1050" b="1">
                <a:solidFill>
                  <a:schemeClr val="bg1"/>
                </a:solidFill>
              </a:rPr>
              <a:t>国</a:t>
            </a:r>
            <a:endParaRPr kumimoji="1" lang="ja-JP" altLang="en-US" sz="1000" b="1">
              <a:solidFill>
                <a:schemeClr val="bg1"/>
              </a:solidFill>
            </a:endParaRPr>
          </a:p>
        </p:txBody>
      </p:sp>
      <p:sp>
        <p:nvSpPr>
          <p:cNvPr id="29" name="正方形/長方形 28">
            <a:extLst>
              <a:ext uri="{FF2B5EF4-FFF2-40B4-BE49-F238E27FC236}">
                <a16:creationId xmlns:a16="http://schemas.microsoft.com/office/drawing/2014/main" id="{44E718E2-9CB3-73F7-823C-E778D119B3BC}"/>
              </a:ext>
            </a:extLst>
          </p:cNvPr>
          <p:cNvSpPr>
            <a:spLocks noChangeAspect="1"/>
          </p:cNvSpPr>
          <p:nvPr/>
        </p:nvSpPr>
        <p:spPr bwMode="white">
          <a:xfrm>
            <a:off x="6249228" y="1958163"/>
            <a:ext cx="354239" cy="21016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A</a:t>
            </a:r>
            <a:r>
              <a:rPr kumimoji="1" lang="ja-JP" altLang="en-US" sz="1050" b="1">
                <a:solidFill>
                  <a:schemeClr val="bg1"/>
                </a:solidFill>
              </a:rPr>
              <a:t>国</a:t>
            </a:r>
            <a:endParaRPr kumimoji="1" lang="ja-JP" altLang="en-US" sz="1000" b="1">
              <a:solidFill>
                <a:schemeClr val="bg1"/>
              </a:solidFill>
            </a:endParaRPr>
          </a:p>
        </p:txBody>
      </p:sp>
      <p:sp>
        <p:nvSpPr>
          <p:cNvPr id="30" name="正方形/長方形 29">
            <a:extLst>
              <a:ext uri="{FF2B5EF4-FFF2-40B4-BE49-F238E27FC236}">
                <a16:creationId xmlns:a16="http://schemas.microsoft.com/office/drawing/2014/main" id="{384A030B-DE67-2269-53A4-04C21F78D20A}"/>
              </a:ext>
            </a:extLst>
          </p:cNvPr>
          <p:cNvSpPr>
            <a:spLocks noChangeAspect="1"/>
          </p:cNvSpPr>
          <p:nvPr/>
        </p:nvSpPr>
        <p:spPr bwMode="white">
          <a:xfrm>
            <a:off x="8806898" y="1958163"/>
            <a:ext cx="354239" cy="210166"/>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A</a:t>
            </a:r>
            <a:r>
              <a:rPr kumimoji="1" lang="ja-JP" altLang="en-US" sz="1050" b="1">
                <a:solidFill>
                  <a:schemeClr val="bg1"/>
                </a:solidFill>
              </a:rPr>
              <a:t>国</a:t>
            </a:r>
            <a:endParaRPr kumimoji="1" lang="ja-JP" altLang="en-US" sz="1000" b="1">
              <a:solidFill>
                <a:schemeClr val="bg1"/>
              </a:solidFill>
            </a:endParaRPr>
          </a:p>
        </p:txBody>
      </p:sp>
      <p:sp>
        <p:nvSpPr>
          <p:cNvPr id="32" name="正方形/長方形 31">
            <a:extLst>
              <a:ext uri="{FF2B5EF4-FFF2-40B4-BE49-F238E27FC236}">
                <a16:creationId xmlns:a16="http://schemas.microsoft.com/office/drawing/2014/main" id="{6437CFEB-E47A-D05C-7C6D-38CB8700305B}"/>
              </a:ext>
            </a:extLst>
          </p:cNvPr>
          <p:cNvSpPr>
            <a:spLocks noChangeAspect="1"/>
          </p:cNvSpPr>
          <p:nvPr/>
        </p:nvSpPr>
        <p:spPr bwMode="white">
          <a:xfrm>
            <a:off x="6249228" y="5274494"/>
            <a:ext cx="354239" cy="191260"/>
          </a:xfrm>
          <a:prstGeom prst="rect">
            <a:avLst/>
          </a:prstGeom>
          <a:solidFill>
            <a:schemeClr val="accent6">
              <a:lumMod val="50000"/>
            </a:schemeClr>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0" tIns="36000" rIns="0" bIns="36000" rtlCol="0" anchor="ctr" anchorCtr="0"/>
          <a:lstStyle/>
          <a:p>
            <a:pPr algn="ctr" defTabSz="829361">
              <a:spcBef>
                <a:spcPct val="0"/>
              </a:spcBef>
              <a:spcAft>
                <a:spcPts val="544"/>
              </a:spcAft>
              <a:defRPr/>
            </a:pPr>
            <a:r>
              <a:rPr kumimoji="1" lang="en-US" altLang="ja-JP" sz="1050" b="1">
                <a:solidFill>
                  <a:schemeClr val="bg1"/>
                </a:solidFill>
              </a:rPr>
              <a:t>B</a:t>
            </a:r>
            <a:r>
              <a:rPr kumimoji="1" lang="ja-JP" altLang="en-US" sz="1050" b="1">
                <a:solidFill>
                  <a:schemeClr val="bg1"/>
                </a:solidFill>
              </a:rPr>
              <a:t>国</a:t>
            </a:r>
            <a:endParaRPr kumimoji="1" lang="ja-JP" altLang="en-US" sz="1000" b="1">
              <a:solidFill>
                <a:schemeClr val="bg1"/>
              </a:solidFill>
            </a:endParaRPr>
          </a:p>
        </p:txBody>
      </p:sp>
    </p:spTree>
    <p:extLst>
      <p:ext uri="{BB962C8B-B14F-4D97-AF65-F5344CB8AC3E}">
        <p14:creationId xmlns:p14="http://schemas.microsoft.com/office/powerpoint/2010/main" val="281396539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97BC0EA-1C38-5D8B-12A3-1D4ABD8C924B}"/>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ED0A7FF-5206-32AC-CED0-4927B9B80BAC}"/>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708DAE9-EC40-C585-4B8E-7B8F5118279A}"/>
              </a:ext>
            </a:extLst>
          </p:cNvPr>
          <p:cNvSpPr>
            <a:spLocks noGrp="1"/>
          </p:cNvSpPr>
          <p:nvPr>
            <p:ph type="body" sz="quarter" idx="17"/>
          </p:nvPr>
        </p:nvSpPr>
        <p:spPr/>
        <p:txBody>
          <a:bodyPr/>
          <a:lstStyle/>
          <a:p>
            <a:r>
              <a:rPr kumimoji="1" lang="en-GB" altLang="ja-JP"/>
              <a:t>4-2. </a:t>
            </a:r>
            <a:r>
              <a:rPr kumimoji="1" lang="ja-JP" altLang="en-US"/>
              <a:t>商業化に向けた取組 </a:t>
            </a:r>
            <a:r>
              <a:rPr kumimoji="1" lang="en-US" altLang="ja-JP"/>
              <a:t>1/2</a:t>
            </a:r>
            <a:endParaRPr kumimoji="1" lang="en-GB" altLang="ja-JP"/>
          </a:p>
        </p:txBody>
      </p:sp>
      <p:sp>
        <p:nvSpPr>
          <p:cNvPr id="23" name="正方形/長方形 22">
            <a:extLst>
              <a:ext uri="{FF2B5EF4-FFF2-40B4-BE49-F238E27FC236}">
                <a16:creationId xmlns:a16="http://schemas.microsoft.com/office/drawing/2014/main" id="{9392D42E-9F0A-EA2A-053C-C07140706B33}"/>
              </a:ext>
            </a:extLst>
          </p:cNvPr>
          <p:cNvSpPr/>
          <p:nvPr/>
        </p:nvSpPr>
        <p:spPr>
          <a:xfrm>
            <a:off x="510776" y="1494521"/>
            <a:ext cx="1742567"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商業化に向けた取組</a:t>
            </a:r>
          </a:p>
        </p:txBody>
      </p:sp>
      <p:sp>
        <p:nvSpPr>
          <p:cNvPr id="24" name="テキスト ボックス 23">
            <a:extLst>
              <a:ext uri="{FF2B5EF4-FFF2-40B4-BE49-F238E27FC236}">
                <a16:creationId xmlns:a16="http://schemas.microsoft.com/office/drawing/2014/main" id="{DC0C3DFC-8C79-1CCA-A1DD-59820BE3A561}"/>
              </a:ext>
            </a:extLst>
          </p:cNvPr>
          <p:cNvSpPr txBox="1"/>
          <p:nvPr/>
        </p:nvSpPr>
        <p:spPr>
          <a:xfrm>
            <a:off x="510776" y="5861970"/>
            <a:ext cx="8877243" cy="627730"/>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45720" rIns="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050">
                <a:solidFill>
                  <a:schemeClr val="tx2"/>
                </a:solidFill>
              </a:rPr>
              <a:t>XXX</a:t>
            </a:r>
            <a:r>
              <a:rPr kumimoji="1" lang="ja-JP" altLang="en-US" sz="1050">
                <a:solidFill>
                  <a:schemeClr val="tx2"/>
                </a:solidFill>
              </a:rPr>
              <a:t>（文章による補足はこちらに記載）</a:t>
            </a:r>
            <a:endParaRPr kumimoji="1" lang="en-US" altLang="ja-JP" sz="1050">
              <a:solidFill>
                <a:schemeClr val="tx2"/>
              </a:solidFill>
            </a:endParaRPr>
          </a:p>
        </p:txBody>
      </p:sp>
      <p:sp>
        <p:nvSpPr>
          <p:cNvPr id="25" name="正方形/長方形 24">
            <a:extLst>
              <a:ext uri="{FF2B5EF4-FFF2-40B4-BE49-F238E27FC236}">
                <a16:creationId xmlns:a16="http://schemas.microsoft.com/office/drawing/2014/main" id="{2D9B2962-FB95-306C-F820-AF9FB8AFE3B8}"/>
              </a:ext>
            </a:extLst>
          </p:cNvPr>
          <p:cNvSpPr/>
          <p:nvPr/>
        </p:nvSpPr>
        <p:spPr>
          <a:xfrm>
            <a:off x="510776" y="1838075"/>
            <a:ext cx="1314000" cy="396000"/>
          </a:xfrm>
          <a:prstGeom prst="rect">
            <a:avLst/>
          </a:prstGeom>
          <a:solidFill>
            <a:schemeClr val="accent1"/>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実施項目</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429FE8CA-186B-964E-D705-F94DC8F5FD0A}"/>
              </a:ext>
            </a:extLst>
          </p:cNvPr>
          <p:cNvSpPr/>
          <p:nvPr/>
        </p:nvSpPr>
        <p:spPr>
          <a:xfrm>
            <a:off x="510776" y="2283152"/>
            <a:ext cx="1314000" cy="396000"/>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マイルストーン</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B1AD2E33-0095-DC9B-0F09-76FA4C6A0C9E}"/>
              </a:ext>
            </a:extLst>
          </p:cNvPr>
          <p:cNvSpPr/>
          <p:nvPr/>
        </p:nvSpPr>
        <p:spPr>
          <a:xfrm>
            <a:off x="510776" y="2727554"/>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050">
                <a:solidFill>
                  <a:schemeClr val="tx2"/>
                </a:solidFill>
                <a:latin typeface="Meiryo UI" panose="020B0604030504040204" pitchFamily="50" charset="-128"/>
                <a:ea typeface="Meiryo UI" panose="020B0604030504040204" pitchFamily="50" charset="-128"/>
              </a:rPr>
              <a:t>① 相手国政府への</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提案</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5625A749-92E4-7CB2-B673-0CEA1FEEB34E}"/>
              </a:ext>
            </a:extLst>
          </p:cNvPr>
          <p:cNvSpPr/>
          <p:nvPr/>
        </p:nvSpPr>
        <p:spPr>
          <a:xfrm>
            <a:off x="510776" y="3336919"/>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050">
                <a:solidFill>
                  <a:schemeClr val="tx2"/>
                </a:solidFill>
                <a:latin typeface="Meiryo UI" panose="020B0604030504040204" pitchFamily="50" charset="-128"/>
                <a:ea typeface="Meiryo UI" panose="020B0604030504040204" pitchFamily="50" charset="-128"/>
              </a:rPr>
              <a:t>② </a:t>
            </a:r>
            <a:r>
              <a:rPr kumimoji="1" lang="zh-TW" altLang="en-US" sz="1050">
                <a:solidFill>
                  <a:schemeClr val="tx2"/>
                </a:solidFill>
                <a:latin typeface="Meiryo UI" panose="020B0604030504040204" pitchFamily="50" charset="-128"/>
                <a:ea typeface="Meiryo UI" panose="020B0604030504040204" pitchFamily="50" charset="-128"/>
              </a:rPr>
              <a:t>契約締結交渉</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9D2B8C03-588A-F092-663E-47C24C0F1FB7}"/>
              </a:ext>
            </a:extLst>
          </p:cNvPr>
          <p:cNvSpPr/>
          <p:nvPr/>
        </p:nvSpPr>
        <p:spPr>
          <a:xfrm>
            <a:off x="510776" y="3947596"/>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050">
                <a:solidFill>
                  <a:schemeClr val="tx2"/>
                </a:solidFill>
                <a:latin typeface="Meiryo UI" panose="020B0604030504040204" pitchFamily="50" charset="-128"/>
                <a:ea typeface="Meiryo UI" panose="020B0604030504040204" pitchFamily="50" charset="-128"/>
              </a:rPr>
              <a:t>③ パイロット生産</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0" name="正方形/長方形 29">
            <a:extLst>
              <a:ext uri="{FF2B5EF4-FFF2-40B4-BE49-F238E27FC236}">
                <a16:creationId xmlns:a16="http://schemas.microsoft.com/office/drawing/2014/main" id="{43F0DEA2-5D65-5EFD-D811-319B27594E81}"/>
              </a:ext>
            </a:extLst>
          </p:cNvPr>
          <p:cNvSpPr/>
          <p:nvPr/>
        </p:nvSpPr>
        <p:spPr>
          <a:xfrm>
            <a:off x="510776" y="4558273"/>
            <a:ext cx="1314000" cy="561600"/>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a:ea typeface="Meiryo UI"/>
              </a:rPr>
              <a:t>【</a:t>
            </a:r>
            <a:r>
              <a:rPr kumimoji="1" lang="ja-JP" altLang="en-US" sz="1050">
                <a:solidFill>
                  <a:schemeClr val="tx2"/>
                </a:solidFill>
                <a:latin typeface="Meiryo UI"/>
                <a:ea typeface="Meiryo UI"/>
              </a:rPr>
              <a:t>例</a:t>
            </a:r>
            <a:r>
              <a:rPr kumimoji="1" lang="en-US" altLang="ja-JP" sz="1050">
                <a:solidFill>
                  <a:schemeClr val="tx2"/>
                </a:solidFill>
                <a:latin typeface="Meiryo UI"/>
                <a:ea typeface="Meiryo UI"/>
              </a:rPr>
              <a:t>】</a:t>
            </a:r>
          </a:p>
          <a:p>
            <a:pPr algn="ctr" defTabSz="742950"/>
            <a:r>
              <a:rPr kumimoji="1" lang="ja-JP" altLang="en-US" sz="1050">
                <a:solidFill>
                  <a:schemeClr val="tx2"/>
                </a:solidFill>
                <a:latin typeface="Meiryo UI"/>
                <a:ea typeface="Meiryo UI"/>
              </a:rPr>
              <a:t>④ 他国展開</a:t>
            </a:r>
            <a:endParaRPr lang="en-US" altLang="ja-JP" sz="1050">
              <a:solidFill>
                <a:schemeClr val="tx2"/>
              </a:solidFill>
              <a:latin typeface="Meiryo UI"/>
              <a:ea typeface="Meiryo UI"/>
            </a:endParaRPr>
          </a:p>
        </p:txBody>
      </p:sp>
      <p:sp>
        <p:nvSpPr>
          <p:cNvPr id="31" name="矢印: 五方向 30">
            <a:extLst>
              <a:ext uri="{FF2B5EF4-FFF2-40B4-BE49-F238E27FC236}">
                <a16:creationId xmlns:a16="http://schemas.microsoft.com/office/drawing/2014/main" id="{DCEF325A-05C2-9F9D-4A03-72FB216A836D}"/>
              </a:ext>
            </a:extLst>
          </p:cNvPr>
          <p:cNvSpPr/>
          <p:nvPr/>
        </p:nvSpPr>
        <p:spPr>
          <a:xfrm>
            <a:off x="1867829" y="5168950"/>
            <a:ext cx="18288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34" name="矢印: 五方向 33">
            <a:extLst>
              <a:ext uri="{FF2B5EF4-FFF2-40B4-BE49-F238E27FC236}">
                <a16:creationId xmlns:a16="http://schemas.microsoft.com/office/drawing/2014/main" id="{30414B44-F1AF-9316-A9C5-996BC2D9447D}"/>
              </a:ext>
            </a:extLst>
          </p:cNvPr>
          <p:cNvSpPr/>
          <p:nvPr/>
        </p:nvSpPr>
        <p:spPr>
          <a:xfrm>
            <a:off x="3746600" y="5449750"/>
            <a:ext cx="12064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0" name="矢印: 五方向 39">
            <a:extLst>
              <a:ext uri="{FF2B5EF4-FFF2-40B4-BE49-F238E27FC236}">
                <a16:creationId xmlns:a16="http://schemas.microsoft.com/office/drawing/2014/main" id="{91FBA4C9-C91A-90FA-5267-7D9884FED3AA}"/>
              </a:ext>
            </a:extLst>
          </p:cNvPr>
          <p:cNvSpPr/>
          <p:nvPr/>
        </p:nvSpPr>
        <p:spPr>
          <a:xfrm>
            <a:off x="4952999" y="3336919"/>
            <a:ext cx="2478197"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1" name="矢印: 五方向 40">
            <a:extLst>
              <a:ext uri="{FF2B5EF4-FFF2-40B4-BE49-F238E27FC236}">
                <a16:creationId xmlns:a16="http://schemas.microsoft.com/office/drawing/2014/main" id="{C8E7391C-39CF-D597-E4C4-843EE32C2A4D}"/>
              </a:ext>
            </a:extLst>
          </p:cNvPr>
          <p:cNvSpPr/>
          <p:nvPr/>
        </p:nvSpPr>
        <p:spPr>
          <a:xfrm>
            <a:off x="7497383" y="3617719"/>
            <a:ext cx="1804832"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5" name="矢印: 五方向 44">
            <a:extLst>
              <a:ext uri="{FF2B5EF4-FFF2-40B4-BE49-F238E27FC236}">
                <a16:creationId xmlns:a16="http://schemas.microsoft.com/office/drawing/2014/main" id="{139EE0CD-791D-1D8C-4AA2-B6B5C13ADF9A}"/>
              </a:ext>
            </a:extLst>
          </p:cNvPr>
          <p:cNvSpPr/>
          <p:nvPr/>
        </p:nvSpPr>
        <p:spPr>
          <a:xfrm>
            <a:off x="1867829" y="3947596"/>
            <a:ext cx="18288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6" name="矢印: 五方向 45">
            <a:extLst>
              <a:ext uri="{FF2B5EF4-FFF2-40B4-BE49-F238E27FC236}">
                <a16:creationId xmlns:a16="http://schemas.microsoft.com/office/drawing/2014/main" id="{CE1EB3A7-F815-F71D-1100-115426E84471}"/>
              </a:ext>
            </a:extLst>
          </p:cNvPr>
          <p:cNvSpPr/>
          <p:nvPr/>
        </p:nvSpPr>
        <p:spPr>
          <a:xfrm>
            <a:off x="3746600" y="4228396"/>
            <a:ext cx="12064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8" name="矢印: 五方向 47">
            <a:extLst>
              <a:ext uri="{FF2B5EF4-FFF2-40B4-BE49-F238E27FC236}">
                <a16:creationId xmlns:a16="http://schemas.microsoft.com/office/drawing/2014/main" id="{8E49346C-08FC-5345-EAA9-4A979BE7EEFB}"/>
              </a:ext>
            </a:extLst>
          </p:cNvPr>
          <p:cNvSpPr/>
          <p:nvPr/>
        </p:nvSpPr>
        <p:spPr>
          <a:xfrm>
            <a:off x="4952999" y="4558273"/>
            <a:ext cx="2478197"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59" name="矢印: 五方向 58">
            <a:extLst>
              <a:ext uri="{FF2B5EF4-FFF2-40B4-BE49-F238E27FC236}">
                <a16:creationId xmlns:a16="http://schemas.microsoft.com/office/drawing/2014/main" id="{D7E7E83F-3C2D-4F03-919B-103BD80003D8}"/>
              </a:ext>
            </a:extLst>
          </p:cNvPr>
          <p:cNvSpPr/>
          <p:nvPr/>
        </p:nvSpPr>
        <p:spPr>
          <a:xfrm>
            <a:off x="7497383" y="4839073"/>
            <a:ext cx="1804832"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4" name="コンテンツ プレースホルダー 5">
            <a:extLst>
              <a:ext uri="{FF2B5EF4-FFF2-40B4-BE49-F238E27FC236}">
                <a16:creationId xmlns:a16="http://schemas.microsoft.com/office/drawing/2014/main" id="{443EBC63-CFA1-F0E6-FAE4-F8060C09520B}"/>
              </a:ext>
            </a:extLst>
          </p:cNvPr>
          <p:cNvSpPr txBox="1">
            <a:spLocks/>
          </p:cNvSpPr>
          <p:nvPr/>
        </p:nvSpPr>
        <p:spPr>
          <a:xfrm>
            <a:off x="2178308" y="2491592"/>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p>
        </p:txBody>
      </p:sp>
      <p:sp>
        <p:nvSpPr>
          <p:cNvPr id="78" name="二等辺三角形 77">
            <a:extLst>
              <a:ext uri="{FF2B5EF4-FFF2-40B4-BE49-F238E27FC236}">
                <a16:creationId xmlns:a16="http://schemas.microsoft.com/office/drawing/2014/main" id="{95211CDD-0980-9BFB-5988-C009112FB43E}"/>
              </a:ext>
            </a:extLst>
          </p:cNvPr>
          <p:cNvSpPr/>
          <p:nvPr/>
        </p:nvSpPr>
        <p:spPr>
          <a:xfrm flipV="1">
            <a:off x="2438943" y="2283152"/>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
        <p:nvSpPr>
          <p:cNvPr id="80" name="コンテンツ プレースホルダー 5">
            <a:extLst>
              <a:ext uri="{FF2B5EF4-FFF2-40B4-BE49-F238E27FC236}">
                <a16:creationId xmlns:a16="http://schemas.microsoft.com/office/drawing/2014/main" id="{01C5F94E-3FE9-F57B-3B53-E2E9E35F5755}"/>
              </a:ext>
            </a:extLst>
          </p:cNvPr>
          <p:cNvSpPr txBox="1">
            <a:spLocks/>
          </p:cNvSpPr>
          <p:nvPr/>
        </p:nvSpPr>
        <p:spPr>
          <a:xfrm>
            <a:off x="5236378" y="2491592"/>
            <a:ext cx="756000" cy="168570"/>
          </a:xfrm>
          <a:prstGeom prst="rect">
            <a:avLst/>
          </a:prstGeom>
          <a:noFill/>
          <a:ln>
            <a:noFill/>
          </a:ln>
        </p:spPr>
        <p:txBody>
          <a:bodyPr lIns="0" tIns="0" rIns="0" bIns="0"/>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buNone/>
            </a:pPr>
            <a:r>
              <a:rPr lang="en-US" altLang="ja-JP" sz="1050"/>
              <a:t>XXX</a:t>
            </a:r>
            <a:endParaRPr lang="ja-JP" altLang="en-US" sz="1050"/>
          </a:p>
        </p:txBody>
      </p:sp>
      <p:sp>
        <p:nvSpPr>
          <p:cNvPr id="81" name="二等辺三角形 80">
            <a:extLst>
              <a:ext uri="{FF2B5EF4-FFF2-40B4-BE49-F238E27FC236}">
                <a16:creationId xmlns:a16="http://schemas.microsoft.com/office/drawing/2014/main" id="{EBC674EF-5226-BA58-7A39-2B5F636D5D6B}"/>
              </a:ext>
            </a:extLst>
          </p:cNvPr>
          <p:cNvSpPr/>
          <p:nvPr/>
        </p:nvSpPr>
        <p:spPr>
          <a:xfrm flipV="1">
            <a:off x="5497013" y="2283152"/>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
        <p:nvSpPr>
          <p:cNvPr id="82" name="矢印: 五方向 81">
            <a:extLst>
              <a:ext uri="{FF2B5EF4-FFF2-40B4-BE49-F238E27FC236}">
                <a16:creationId xmlns:a16="http://schemas.microsoft.com/office/drawing/2014/main" id="{5AA977BD-8B18-E02A-9077-77A5ADE8536F}"/>
              </a:ext>
            </a:extLst>
          </p:cNvPr>
          <p:cNvSpPr/>
          <p:nvPr/>
        </p:nvSpPr>
        <p:spPr>
          <a:xfrm>
            <a:off x="4436832" y="1838075"/>
            <a:ext cx="2386358"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２年目</a:t>
            </a:r>
          </a:p>
        </p:txBody>
      </p:sp>
      <p:sp>
        <p:nvSpPr>
          <p:cNvPr id="83" name="矢印: 五方向 82">
            <a:extLst>
              <a:ext uri="{FF2B5EF4-FFF2-40B4-BE49-F238E27FC236}">
                <a16:creationId xmlns:a16="http://schemas.microsoft.com/office/drawing/2014/main" id="{CE1835F5-6B31-1B1F-3F0C-3A3221D93DBF}"/>
              </a:ext>
            </a:extLst>
          </p:cNvPr>
          <p:cNvSpPr/>
          <p:nvPr/>
        </p:nvSpPr>
        <p:spPr>
          <a:xfrm>
            <a:off x="7005837" y="1838075"/>
            <a:ext cx="2386357"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３年目</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a:t>
            </a:r>
            <a:r>
              <a:rPr kumimoji="1" lang="ja-JP" altLang="en-US" sz="1200" b="1">
                <a:solidFill>
                  <a:schemeClr val="bg1"/>
                </a:solidFill>
                <a:latin typeface="Meiryo UI" panose="020B0604030504040204" pitchFamily="50" charset="-128"/>
                <a:ea typeface="Meiryo UI" panose="020B0604030504040204" pitchFamily="50" charset="-128"/>
              </a:rPr>
              <a:t>商業化達成期限</a:t>
            </a:r>
          </a:p>
        </p:txBody>
      </p:sp>
      <p:sp>
        <p:nvSpPr>
          <p:cNvPr id="84" name="矢印: 五方向 83">
            <a:extLst>
              <a:ext uri="{FF2B5EF4-FFF2-40B4-BE49-F238E27FC236}">
                <a16:creationId xmlns:a16="http://schemas.microsoft.com/office/drawing/2014/main" id="{073680AA-DD10-6D31-1E07-1983B752B5BC}"/>
              </a:ext>
            </a:extLst>
          </p:cNvPr>
          <p:cNvSpPr/>
          <p:nvPr/>
        </p:nvSpPr>
        <p:spPr>
          <a:xfrm>
            <a:off x="1867830" y="1838075"/>
            <a:ext cx="2386355"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実証事業終了後１年目</a:t>
            </a:r>
          </a:p>
        </p:txBody>
      </p:sp>
      <p:sp>
        <p:nvSpPr>
          <p:cNvPr id="86" name="吹き出し: 四角形 85">
            <a:extLst>
              <a:ext uri="{FF2B5EF4-FFF2-40B4-BE49-F238E27FC236}">
                <a16:creationId xmlns:a16="http://schemas.microsoft.com/office/drawing/2014/main" id="{EACA7EA3-D7AB-E5E2-6D91-9AFFF21877AE}"/>
              </a:ext>
            </a:extLst>
          </p:cNvPr>
          <p:cNvSpPr/>
          <p:nvPr/>
        </p:nvSpPr>
        <p:spPr>
          <a:xfrm>
            <a:off x="2590400" y="1298583"/>
            <a:ext cx="4626830" cy="446052"/>
          </a:xfrm>
          <a:prstGeom prst="wedgeRectCallout">
            <a:avLst>
              <a:gd name="adj1" fmla="val -55398"/>
              <a:gd name="adj2" fmla="val 2271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buFont typeface="Arial" panose="020B0604020202020204" pitchFamily="34" charset="0"/>
              <a:buChar char="•"/>
            </a:pPr>
            <a:r>
              <a:rPr kumimoji="1" lang="ja-JP" altLang="en-US" sz="1000">
                <a:solidFill>
                  <a:schemeClr val="tx2"/>
                </a:solidFill>
              </a:rPr>
              <a:t>商業化に向けた取組を、実証事業終了時点から商業化実現まで記載してください</a:t>
            </a:r>
            <a:endParaRPr kumimoji="1" lang="en-US" altLang="ja-JP" sz="1000">
              <a:solidFill>
                <a:schemeClr val="tx2"/>
              </a:solidFill>
            </a:endParaRPr>
          </a:p>
          <a:p>
            <a:pPr marL="285750" indent="-285750">
              <a:buFont typeface="Arial" panose="020B0604020202020204" pitchFamily="34" charset="0"/>
              <a:buChar char="•"/>
            </a:pPr>
            <a:r>
              <a:rPr kumimoji="1" lang="ja-JP" altLang="en-US" sz="1000">
                <a:solidFill>
                  <a:schemeClr val="tx2"/>
                </a:solidFill>
              </a:rPr>
              <a:t>相手国政府への提案方針や受注に向けた具体的な取組を記載してください</a:t>
            </a:r>
            <a:endParaRPr kumimoji="1" lang="ja-JP" altLang="en-US" sz="1000">
              <a:solidFill>
                <a:srgbClr val="FF0000"/>
              </a:solidFill>
            </a:endParaRPr>
          </a:p>
        </p:txBody>
      </p:sp>
      <p:sp>
        <p:nvSpPr>
          <p:cNvPr id="91" name="吹き出し: 四角形 90">
            <a:extLst>
              <a:ext uri="{FF2B5EF4-FFF2-40B4-BE49-F238E27FC236}">
                <a16:creationId xmlns:a16="http://schemas.microsoft.com/office/drawing/2014/main" id="{6B1DAACA-B093-1F40-BACC-A6DBA9CCEE3D}"/>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実証事業終了後３年目に商業化を達成することを目標とし、着実な商業化に向け</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について</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のような体制で、実証事業終了後早期の取組開始を想定する</a:t>
            </a:r>
            <a:endParaRPr kumimoji="1" lang="ja-JP" altLang="en-US" sz="1000">
              <a:solidFill>
                <a:schemeClr val="tx2"/>
              </a:solidFill>
            </a:endParaRPr>
          </a:p>
        </p:txBody>
      </p:sp>
      <p:sp>
        <p:nvSpPr>
          <p:cNvPr id="9" name="正方形/長方形 8">
            <a:extLst>
              <a:ext uri="{FF2B5EF4-FFF2-40B4-BE49-F238E27FC236}">
                <a16:creationId xmlns:a16="http://schemas.microsoft.com/office/drawing/2014/main" id="{58D299DC-D9A6-C7D3-0097-95B32907130D}"/>
              </a:ext>
            </a:extLst>
          </p:cNvPr>
          <p:cNvSpPr/>
          <p:nvPr/>
        </p:nvSpPr>
        <p:spPr>
          <a:xfrm>
            <a:off x="510776" y="5168949"/>
            <a:ext cx="1314000" cy="561600"/>
          </a:xfrm>
          <a:prstGeom prst="rect">
            <a:avLst/>
          </a:prstGeom>
          <a:solidFill>
            <a:schemeClr val="accent4"/>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ja-JP" altLang="en-US" sz="1050">
                <a:solidFill>
                  <a:schemeClr val="tx2"/>
                </a:solidFill>
                <a:latin typeface="Meiryo UI" panose="020B0604030504040204" pitchFamily="50" charset="-128"/>
                <a:ea typeface="Meiryo UI" panose="020B0604030504040204" pitchFamily="50" charset="-128"/>
              </a:rPr>
              <a:t>資金調達</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0E207040-82A4-2475-D19F-6E9B8FF235AE}"/>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a:ea typeface="Meiryo UI"/>
              </a:rPr>
              <a:t>審査評価項目</a:t>
            </a:r>
            <a:r>
              <a:rPr kumimoji="1" lang="en-US" altLang="ja-JP" sz="1200" b="1">
                <a:solidFill>
                  <a:schemeClr val="bg1"/>
                </a:solidFill>
                <a:latin typeface="Meiryo UI"/>
                <a:ea typeface="Meiryo UI"/>
              </a:rPr>
              <a:t>4,7,9,10</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71" name="吹き出し: 四角形 70">
            <a:extLst>
              <a:ext uri="{FF2B5EF4-FFF2-40B4-BE49-F238E27FC236}">
                <a16:creationId xmlns:a16="http://schemas.microsoft.com/office/drawing/2014/main" id="{1372AFDF-EDA8-BF2C-5BFD-37E259654179}"/>
              </a:ext>
            </a:extLst>
          </p:cNvPr>
          <p:cNvSpPr/>
          <p:nvPr/>
        </p:nvSpPr>
        <p:spPr>
          <a:xfrm>
            <a:off x="6691822" y="3957242"/>
            <a:ext cx="2696197" cy="532916"/>
          </a:xfrm>
          <a:prstGeom prst="wedgeRectCallout">
            <a:avLst>
              <a:gd name="adj1" fmla="val 14032"/>
              <a:gd name="adj2" fmla="val -7046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chemeClr val="tx2"/>
                </a:solidFill>
                <a:latin typeface="Meiryo UI" panose="020B0604030504040204" pitchFamily="50" charset="-128"/>
                <a:ea typeface="Meiryo UI" panose="020B0604030504040204" pitchFamily="50" charset="-128"/>
              </a:rPr>
              <a:t>タイミングやクリティカルパスに応じて矢羽根の長さ・位置を調整してください。左の見出し部分に大項目、矢羽根ごとに小項目を記載してください</a:t>
            </a:r>
          </a:p>
        </p:txBody>
      </p:sp>
      <p:sp>
        <p:nvSpPr>
          <p:cNvPr id="13" name="矢印: 五方向 12">
            <a:extLst>
              <a:ext uri="{FF2B5EF4-FFF2-40B4-BE49-F238E27FC236}">
                <a16:creationId xmlns:a16="http://schemas.microsoft.com/office/drawing/2014/main" id="{42CCDB91-FB30-1BDD-CFA3-8A7D047A5B9C}"/>
              </a:ext>
            </a:extLst>
          </p:cNvPr>
          <p:cNvSpPr/>
          <p:nvPr/>
        </p:nvSpPr>
        <p:spPr>
          <a:xfrm>
            <a:off x="1867829" y="2727554"/>
            <a:ext cx="18288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14" name="矢印: 五方向 13">
            <a:extLst>
              <a:ext uri="{FF2B5EF4-FFF2-40B4-BE49-F238E27FC236}">
                <a16:creationId xmlns:a16="http://schemas.microsoft.com/office/drawing/2014/main" id="{E8A430CA-05AD-884D-64AC-D8881992652F}"/>
              </a:ext>
            </a:extLst>
          </p:cNvPr>
          <p:cNvSpPr/>
          <p:nvPr/>
        </p:nvSpPr>
        <p:spPr>
          <a:xfrm>
            <a:off x="3746600" y="3008354"/>
            <a:ext cx="1206400" cy="280800"/>
          </a:xfrm>
          <a:prstGeom prst="homePlate">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87" name="吹き出し: 四角形 86">
            <a:extLst>
              <a:ext uri="{FF2B5EF4-FFF2-40B4-BE49-F238E27FC236}">
                <a16:creationId xmlns:a16="http://schemas.microsoft.com/office/drawing/2014/main" id="{EF9015C9-DAC5-6460-1D17-D100BAFC39A1}"/>
              </a:ext>
            </a:extLst>
          </p:cNvPr>
          <p:cNvSpPr/>
          <p:nvPr/>
        </p:nvSpPr>
        <p:spPr>
          <a:xfrm>
            <a:off x="2782228" y="2660162"/>
            <a:ext cx="4435001" cy="686668"/>
          </a:xfrm>
          <a:prstGeom prst="wedgeRectCallout">
            <a:avLst>
              <a:gd name="adj1" fmla="val -50162"/>
              <a:gd name="adj2" fmla="val -65043"/>
            </a:avLst>
          </a:prstGeom>
          <a:solidFill>
            <a:srgbClr val="FFEFEF"/>
          </a:solidFill>
          <a:ln w="317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マイルストーンには「現地企業との工事請負契約締結」「商業用工場建設開始」「工場建設完了・生産開始」等、特定の成果が達成された段階を記載してください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L="171450" indent="-171450" defTabSz="742950">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実施項目には「契約締結交渉」「工場設計」「パイロット生産」「商業生産」等、各成果に向けて必要となる実施内容を記載してください</a:t>
            </a:r>
          </a:p>
        </p:txBody>
      </p:sp>
      <p:sp>
        <p:nvSpPr>
          <p:cNvPr id="90" name="吹き出し: 四角形 89">
            <a:extLst>
              <a:ext uri="{FF2B5EF4-FFF2-40B4-BE49-F238E27FC236}">
                <a16:creationId xmlns:a16="http://schemas.microsoft.com/office/drawing/2014/main" id="{AB68C9DC-2D41-B4DD-3F82-FA86AE697950}"/>
              </a:ext>
            </a:extLst>
          </p:cNvPr>
          <p:cNvSpPr/>
          <p:nvPr/>
        </p:nvSpPr>
        <p:spPr>
          <a:xfrm>
            <a:off x="2782228" y="3666796"/>
            <a:ext cx="3843407" cy="964715"/>
          </a:xfrm>
          <a:prstGeom prst="wedgeRectCallout">
            <a:avLst>
              <a:gd name="adj1" fmla="val -52784"/>
              <a:gd name="adj2" fmla="val -8476"/>
            </a:avLst>
          </a:prstGeom>
          <a:solidFill>
            <a:srgbClr val="FFEFEF"/>
          </a:solidFill>
          <a:ln w="317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defTabSz="742950"/>
            <a:r>
              <a:rPr kumimoji="1" lang="ja-JP" altLang="en-US" sz="1000">
                <a:solidFill>
                  <a:schemeClr val="tx2"/>
                </a:solidFill>
                <a:latin typeface="Meiryo UI" panose="020B0604030504040204" pitchFamily="50" charset="-128"/>
                <a:ea typeface="Meiryo UI" panose="020B0604030504040204" pitchFamily="50" charset="-128"/>
              </a:rPr>
              <a:t>矢羽根には、実施内容詳細を記載してください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A】</a:t>
            </a:r>
            <a:r>
              <a:rPr kumimoji="1" lang="ja-JP" altLang="en-US" sz="1000">
                <a:solidFill>
                  <a:schemeClr val="tx2"/>
                </a:solidFill>
                <a:latin typeface="Meiryo UI" panose="020B0604030504040204" pitchFamily="50" charset="-128"/>
                <a:ea typeface="Meiryo UI" panose="020B0604030504040204" pitchFamily="50" charset="-128"/>
              </a:rPr>
              <a:t>実施項目：工場設計のケース</a:t>
            </a:r>
            <a:br>
              <a:rPr kumimoji="1" lang="en-US" altLang="ja-JP" sz="1000">
                <a:solidFill>
                  <a:schemeClr val="tx2"/>
                </a:solidFill>
                <a:latin typeface="Meiryo UI" panose="020B0604030504040204" pitchFamily="50" charset="-128"/>
                <a:ea typeface="Meiryo UI" panose="020B0604030504040204" pitchFamily="50" charset="-128"/>
              </a:rPr>
            </a:br>
            <a:r>
              <a:rPr kumimoji="1" lang="ja-JP" altLang="en-US" sz="1000">
                <a:solidFill>
                  <a:schemeClr val="tx2"/>
                </a:solidFill>
                <a:latin typeface="Meiryo UI" panose="020B0604030504040204" pitchFamily="50" charset="-128"/>
                <a:ea typeface="Meiryo UI" panose="020B0604030504040204" pitchFamily="50" charset="-128"/>
              </a:rPr>
              <a:t>① 法令</a:t>
            </a:r>
            <a:r>
              <a:rPr kumimoji="1" lang="ja-JP" altLang="en-US" sz="1000">
                <a:solidFill>
                  <a:schemeClr val="tx1"/>
                </a:solidFill>
                <a:latin typeface="Meiryo UI" panose="020B0604030504040204" pitchFamily="50" charset="-128"/>
                <a:ea typeface="Meiryo UI" panose="020B0604030504040204" pitchFamily="50" charset="-128"/>
              </a:rPr>
              <a:t>対応 ② 設計図面完成</a:t>
            </a:r>
            <a:br>
              <a:rPr kumimoji="1" lang="en-US" altLang="ja-JP" sz="1000">
                <a:solidFill>
                  <a:schemeClr val="tx1"/>
                </a:solidFill>
                <a:latin typeface="Meiryo UI" panose="020B0604030504040204" pitchFamily="50" charset="-128"/>
                <a:ea typeface="Meiryo UI" panose="020B0604030504040204" pitchFamily="50" charset="-128"/>
              </a:rPr>
            </a:br>
            <a:r>
              <a:rPr kumimoji="1" lang="en-US" altLang="ja-JP" sz="1000">
                <a:solidFill>
                  <a:schemeClr val="tx1"/>
                </a:solidFill>
                <a:latin typeface="Meiryo UI" panose="020B0604030504040204" pitchFamily="50" charset="-128"/>
                <a:ea typeface="Meiryo UI" panose="020B0604030504040204" pitchFamily="50" charset="-128"/>
              </a:rPr>
              <a:t>【</a:t>
            </a:r>
            <a:r>
              <a:rPr kumimoji="1" lang="ja-JP" altLang="en-US" sz="1000">
                <a:solidFill>
                  <a:schemeClr val="tx1"/>
                </a:solidFill>
                <a:latin typeface="Meiryo UI" panose="020B0604030504040204" pitchFamily="50" charset="-128"/>
                <a:ea typeface="Meiryo UI" panose="020B0604030504040204" pitchFamily="50" charset="-128"/>
              </a:rPr>
              <a:t>例</a:t>
            </a:r>
            <a:r>
              <a:rPr kumimoji="1" lang="en-US" altLang="ja-JP" sz="1000">
                <a:solidFill>
                  <a:schemeClr val="tx1"/>
                </a:solidFill>
                <a:latin typeface="Meiryo UI" panose="020B0604030504040204" pitchFamily="50" charset="-128"/>
                <a:ea typeface="Meiryo UI" panose="020B0604030504040204" pitchFamily="50" charset="-128"/>
              </a:rPr>
              <a:t>B】</a:t>
            </a:r>
            <a:r>
              <a:rPr kumimoji="1" lang="ja-JP" altLang="en-US" sz="1000">
                <a:solidFill>
                  <a:schemeClr val="tx1"/>
                </a:solidFill>
                <a:latin typeface="Meiryo UI" panose="020B0604030504040204" pitchFamily="50" charset="-128"/>
                <a:ea typeface="Meiryo UI" panose="020B0604030504040204" pitchFamily="50" charset="-128"/>
              </a:rPr>
              <a:t>実施項目：相手国政府への提案のケース</a:t>
            </a:r>
            <a:br>
              <a:rPr kumimoji="1" lang="en-US" altLang="ja-JP" sz="1000">
                <a:solidFill>
                  <a:schemeClr val="tx1"/>
                </a:solidFill>
                <a:latin typeface="Meiryo UI" panose="020B0604030504040204" pitchFamily="50" charset="-128"/>
                <a:ea typeface="Meiryo UI" panose="020B0604030504040204" pitchFamily="50" charset="-128"/>
              </a:rPr>
            </a:br>
            <a:r>
              <a:rPr kumimoji="1" lang="ja-JP" altLang="en-US" sz="1000">
                <a:solidFill>
                  <a:schemeClr val="tx1"/>
                </a:solidFill>
                <a:latin typeface="Meiryo UI" panose="020B0604030504040204" pitchFamily="50" charset="-128"/>
                <a:ea typeface="Meiryo UI" panose="020B0604030504040204" pitchFamily="50" charset="-128"/>
              </a:rPr>
              <a:t>① 提案書準備 ② 担当者プレゼンテーション ③ </a:t>
            </a:r>
            <a:r>
              <a:rPr kumimoji="1" lang="en-US" altLang="ja-JP" sz="1000">
                <a:solidFill>
                  <a:schemeClr val="tx1"/>
                </a:solidFill>
                <a:latin typeface="Meiryo UI" panose="020B0604030504040204" pitchFamily="50" charset="-128"/>
                <a:ea typeface="Meiryo UI" panose="020B0604030504040204" pitchFamily="50" charset="-128"/>
              </a:rPr>
              <a:t>MOU</a:t>
            </a:r>
            <a:r>
              <a:rPr kumimoji="1" lang="ja-JP" altLang="en-US" sz="1000">
                <a:solidFill>
                  <a:schemeClr val="tx1"/>
                </a:solidFill>
                <a:latin typeface="Meiryo UI" panose="020B0604030504040204" pitchFamily="50" charset="-128"/>
                <a:ea typeface="Meiryo UI" panose="020B0604030504040204" pitchFamily="50" charset="-128"/>
              </a:rPr>
              <a:t>締結に向けた調整</a:t>
            </a:r>
          </a:p>
        </p:txBody>
      </p:sp>
      <p:sp>
        <p:nvSpPr>
          <p:cNvPr id="8" name="吹き出し: 四角形 7">
            <a:extLst>
              <a:ext uri="{FF2B5EF4-FFF2-40B4-BE49-F238E27FC236}">
                <a16:creationId xmlns:a16="http://schemas.microsoft.com/office/drawing/2014/main" id="{9B5BDE1C-F11E-48B7-06C2-C2AE23481701}"/>
              </a:ext>
            </a:extLst>
          </p:cNvPr>
          <p:cNvSpPr/>
          <p:nvPr/>
        </p:nvSpPr>
        <p:spPr>
          <a:xfrm>
            <a:off x="1482050" y="4956134"/>
            <a:ext cx="3634660" cy="280800"/>
          </a:xfrm>
          <a:prstGeom prst="wedgeRectCallout">
            <a:avLst>
              <a:gd name="adj1" fmla="val -53866"/>
              <a:gd name="adj2" fmla="val 5090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rgbClr val="C00000"/>
                </a:solidFill>
              </a:rPr>
              <a:t>「資金調達」については、必ず項目を設けてこちらに記載してください</a:t>
            </a:r>
            <a:endParaRPr kumimoji="1" lang="ja-JP" altLang="en-US" sz="1000">
              <a:solidFill>
                <a:schemeClr val="tx1"/>
              </a:solidFill>
            </a:endParaRPr>
          </a:p>
        </p:txBody>
      </p:sp>
      <p:sp>
        <p:nvSpPr>
          <p:cNvPr id="15" name="吹き出し: 四角形 14">
            <a:extLst>
              <a:ext uri="{FF2B5EF4-FFF2-40B4-BE49-F238E27FC236}">
                <a16:creationId xmlns:a16="http://schemas.microsoft.com/office/drawing/2014/main" id="{4C0F030E-C44D-2DB9-2090-615B2D4DBD3C}"/>
              </a:ext>
            </a:extLst>
          </p:cNvPr>
          <p:cNvSpPr/>
          <p:nvPr/>
        </p:nvSpPr>
        <p:spPr>
          <a:xfrm>
            <a:off x="1482050" y="6184946"/>
            <a:ext cx="7745297" cy="388246"/>
          </a:xfrm>
          <a:prstGeom prst="wedgeRectCallout">
            <a:avLst>
              <a:gd name="adj1" fmla="val -52085"/>
              <a:gd name="adj2" fmla="val -3853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1"/>
                </a:solidFill>
              </a:rPr>
              <a:t>市中銀行・政府系金融機関等との調整が既に進んでいる場合には加点要素となり得るため、こちらで説明の上、補足資料を別途提出してください</a:t>
            </a:r>
            <a:endParaRPr kumimoji="1" lang="en-US" altLang="ja-JP" sz="1000">
              <a:solidFill>
                <a:schemeClr val="tx1"/>
              </a:solidFill>
            </a:endParaRPr>
          </a:p>
        </p:txBody>
      </p:sp>
    </p:spTree>
    <p:extLst>
      <p:ext uri="{BB962C8B-B14F-4D97-AF65-F5344CB8AC3E}">
        <p14:creationId xmlns:p14="http://schemas.microsoft.com/office/powerpoint/2010/main" val="82118958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52C48CD-5566-D4F5-1B0B-06106F7F1DED}"/>
            </a:ext>
          </a:extLst>
        </p:cNvPr>
        <p:cNvGrpSpPr/>
        <p:nvPr/>
      </p:nvGrpSpPr>
      <p:grpSpPr>
        <a:xfrm>
          <a:off x="0" y="0"/>
          <a:ext cx="0" cy="0"/>
          <a:chOff x="0" y="0"/>
          <a:chExt cx="0" cy="0"/>
        </a:xfrm>
      </p:grpSpPr>
      <p:cxnSp>
        <p:nvCxnSpPr>
          <p:cNvPr id="31" name="直線コネクタ 30">
            <a:extLst>
              <a:ext uri="{FF2B5EF4-FFF2-40B4-BE49-F238E27FC236}">
                <a16:creationId xmlns:a16="http://schemas.microsoft.com/office/drawing/2014/main" id="{F82939D6-63EC-85A3-5864-4C2BC7463679}"/>
              </a:ext>
            </a:extLst>
          </p:cNvPr>
          <p:cNvCxnSpPr>
            <a:cxnSpLocks/>
          </p:cNvCxnSpPr>
          <p:nvPr/>
        </p:nvCxnSpPr>
        <p:spPr>
          <a:xfrm>
            <a:off x="565584" y="6110558"/>
            <a:ext cx="8884448"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2" name="テキスト プレースホルダー 1">
            <a:extLst>
              <a:ext uri="{FF2B5EF4-FFF2-40B4-BE49-F238E27FC236}">
                <a16:creationId xmlns:a16="http://schemas.microsoft.com/office/drawing/2014/main" id="{2FA2E2C8-360C-9BF9-FDF0-90E65F80446D}"/>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699D2CA0-DE95-9E2D-BB65-2EF31DB3064D}"/>
              </a:ext>
            </a:extLst>
          </p:cNvPr>
          <p:cNvSpPr>
            <a:spLocks noGrp="1"/>
          </p:cNvSpPr>
          <p:nvPr>
            <p:ph type="body" sz="quarter" idx="17"/>
          </p:nvPr>
        </p:nvSpPr>
        <p:spPr/>
        <p:txBody>
          <a:bodyPr/>
          <a:lstStyle/>
          <a:p>
            <a:r>
              <a:rPr kumimoji="1" lang="en-GB" altLang="ja-JP"/>
              <a:t>4-2. </a:t>
            </a:r>
            <a:r>
              <a:rPr kumimoji="1" lang="ja-JP" altLang="en-US"/>
              <a:t>商業化に向けた取組 </a:t>
            </a:r>
            <a:r>
              <a:rPr kumimoji="1" lang="en-US" altLang="ja-JP"/>
              <a:t>2/2</a:t>
            </a:r>
            <a:endParaRPr kumimoji="1" lang="en-GB" altLang="ja-JP"/>
          </a:p>
        </p:txBody>
      </p:sp>
      <p:sp>
        <p:nvSpPr>
          <p:cNvPr id="9" name="正方形/長方形 8">
            <a:extLst>
              <a:ext uri="{FF2B5EF4-FFF2-40B4-BE49-F238E27FC236}">
                <a16:creationId xmlns:a16="http://schemas.microsoft.com/office/drawing/2014/main" id="{85818465-2596-212C-CA4B-364CA1F6FBD8}"/>
              </a:ext>
            </a:extLst>
          </p:cNvPr>
          <p:cNvSpPr/>
          <p:nvPr/>
        </p:nvSpPr>
        <p:spPr>
          <a:xfrm>
            <a:off x="512292" y="6174084"/>
            <a:ext cx="1661472" cy="428273"/>
          </a:xfrm>
          <a:prstGeom prst="rect">
            <a:avLst/>
          </a:prstGeom>
          <a:solidFill>
            <a:srgbClr val="33CCFF"/>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補助対象事業の</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売上高</a:t>
            </a:r>
          </a:p>
        </p:txBody>
      </p:sp>
      <p:sp>
        <p:nvSpPr>
          <p:cNvPr id="52" name="吹き出し: 四角形 51">
            <a:extLst>
              <a:ext uri="{FF2B5EF4-FFF2-40B4-BE49-F238E27FC236}">
                <a16:creationId xmlns:a16="http://schemas.microsoft.com/office/drawing/2014/main" id="{D64BF473-C097-C6AA-0AF6-8A7DDC892F56}"/>
              </a:ext>
            </a:extLst>
          </p:cNvPr>
          <p:cNvSpPr/>
          <p:nvPr/>
        </p:nvSpPr>
        <p:spPr>
          <a:xfrm>
            <a:off x="4695690" y="541653"/>
            <a:ext cx="4725155" cy="550028"/>
          </a:xfrm>
          <a:prstGeom prst="wedgeRectCallout">
            <a:avLst>
              <a:gd name="adj1" fmla="val -55685"/>
              <a:gd name="adj2" fmla="val -357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商業化の達成に向け、事業完了１年後、</a:t>
            </a:r>
            <a:r>
              <a:rPr kumimoji="1" lang="en-US" altLang="ja-JP" sz="1000">
                <a:solidFill>
                  <a:schemeClr val="tx2"/>
                </a:solidFill>
                <a:latin typeface="Meiryo UI" panose="020B0604030504040204" pitchFamily="50" charset="-128"/>
                <a:ea typeface="Meiryo UI" panose="020B0604030504040204" pitchFamily="50" charset="-128"/>
              </a:rPr>
              <a:t>3</a:t>
            </a:r>
            <a:r>
              <a:rPr kumimoji="1" lang="ja-JP" altLang="en-US" sz="1000">
                <a:solidFill>
                  <a:schemeClr val="tx2"/>
                </a:solidFill>
                <a:latin typeface="Meiryo UI" panose="020B0604030504040204" pitchFamily="50" charset="-128"/>
                <a:ea typeface="Meiryo UI" panose="020B0604030504040204" pitchFamily="50" charset="-128"/>
              </a:rPr>
              <a:t>年後にはそれぞれ</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百万円の資金調達を実施し、</a:t>
            </a:r>
            <a:r>
              <a:rPr kumimoji="1" lang="en-US" altLang="ja-JP" sz="1000">
                <a:solidFill>
                  <a:schemeClr val="tx2"/>
                </a:solidFill>
                <a:latin typeface="Meiryo UI" panose="020B0604030504040204" pitchFamily="50" charset="-128"/>
                <a:ea typeface="Meiryo UI" panose="020B0604030504040204" pitchFamily="50" charset="-128"/>
              </a:rPr>
              <a:t>3</a:t>
            </a:r>
            <a:r>
              <a:rPr kumimoji="1" lang="ja-JP" altLang="en-US" sz="1000">
                <a:solidFill>
                  <a:schemeClr val="tx2"/>
                </a:solidFill>
                <a:latin typeface="Meiryo UI" panose="020B0604030504040204" pitchFamily="50" charset="-128"/>
                <a:ea typeface="Meiryo UI" panose="020B0604030504040204" pitchFamily="50" charset="-128"/>
              </a:rPr>
              <a:t>年後には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との</a:t>
            </a:r>
            <a:r>
              <a:rPr kumimoji="1" lang="en-US" altLang="ja-JP" sz="1000">
                <a:solidFill>
                  <a:schemeClr val="tx2"/>
                </a:solidFill>
                <a:latin typeface="Meiryo UI" panose="020B0604030504040204" pitchFamily="50" charset="-128"/>
                <a:ea typeface="Meiryo UI" panose="020B0604030504040204" pitchFamily="50" charset="-128"/>
              </a:rPr>
              <a:t>MOU</a:t>
            </a:r>
            <a:r>
              <a:rPr kumimoji="1" lang="ja-JP" altLang="en-US" sz="1000">
                <a:solidFill>
                  <a:schemeClr val="tx2"/>
                </a:solidFill>
                <a:latin typeface="Meiryo UI" panose="020B0604030504040204" pitchFamily="50" charset="-128"/>
                <a:ea typeface="Meiryo UI" panose="020B0604030504040204" pitchFamily="50" charset="-128"/>
              </a:rPr>
              <a:t>締結を実現させる</a:t>
            </a:r>
            <a:endParaRPr kumimoji="1" lang="ja-JP" altLang="en-US" sz="1000">
              <a:solidFill>
                <a:schemeClr val="tx2"/>
              </a:solidFill>
            </a:endParaRPr>
          </a:p>
        </p:txBody>
      </p:sp>
      <p:sp>
        <p:nvSpPr>
          <p:cNvPr id="59" name="正方形/長方形 58">
            <a:extLst>
              <a:ext uri="{FF2B5EF4-FFF2-40B4-BE49-F238E27FC236}">
                <a16:creationId xmlns:a16="http://schemas.microsoft.com/office/drawing/2014/main" id="{15C29EF0-EB92-3F85-3C04-26DFE75F4BEA}"/>
              </a:ext>
            </a:extLst>
          </p:cNvPr>
          <p:cNvSpPr/>
          <p:nvPr/>
        </p:nvSpPr>
        <p:spPr>
          <a:xfrm>
            <a:off x="931764" y="3065545"/>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例</a:t>
            </a:r>
            <a:r>
              <a:rPr kumimoji="1" lang="en-US" altLang="ja-JP" sz="1200" b="1">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② 契約締結数</a:t>
            </a:r>
          </a:p>
        </p:txBody>
      </p:sp>
      <p:sp>
        <p:nvSpPr>
          <p:cNvPr id="64" name="正方形/長方形 63">
            <a:extLst>
              <a:ext uri="{FF2B5EF4-FFF2-40B4-BE49-F238E27FC236}">
                <a16:creationId xmlns:a16="http://schemas.microsoft.com/office/drawing/2014/main" id="{48FCFBEB-EA96-8C9B-C7D0-B92F5F910179}"/>
              </a:ext>
            </a:extLst>
          </p:cNvPr>
          <p:cNvSpPr/>
          <p:nvPr/>
        </p:nvSpPr>
        <p:spPr>
          <a:xfrm>
            <a:off x="931764" y="3821790"/>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例</a:t>
            </a:r>
            <a:r>
              <a:rPr kumimoji="1" lang="en-US" altLang="ja-JP" sz="1200" b="1">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③ パイロット</a:t>
            </a:r>
            <a:br>
              <a:rPr kumimoji="1" lang="en-US" altLang="ja-JP" sz="1200" b="1">
                <a:solidFill>
                  <a:schemeClr val="tx2"/>
                </a:solidFill>
                <a:latin typeface="Meiryo UI" panose="020B0604030504040204" pitchFamily="50" charset="-128"/>
                <a:ea typeface="Meiryo UI" panose="020B0604030504040204" pitchFamily="50" charset="-128"/>
              </a:rPr>
            </a:br>
            <a:r>
              <a:rPr kumimoji="1" lang="ja-JP" altLang="en-US" sz="1200" b="1">
                <a:solidFill>
                  <a:schemeClr val="tx2"/>
                </a:solidFill>
                <a:latin typeface="Meiryo UI" panose="020B0604030504040204" pitchFamily="50" charset="-128"/>
                <a:ea typeface="Meiryo UI" panose="020B0604030504040204" pitchFamily="50" charset="-128"/>
              </a:rPr>
              <a:t>生産数</a:t>
            </a:r>
          </a:p>
        </p:txBody>
      </p:sp>
      <p:sp>
        <p:nvSpPr>
          <p:cNvPr id="69" name="正方形/長方形 68">
            <a:extLst>
              <a:ext uri="{FF2B5EF4-FFF2-40B4-BE49-F238E27FC236}">
                <a16:creationId xmlns:a16="http://schemas.microsoft.com/office/drawing/2014/main" id="{1A2FA8BF-7B4B-B6DD-349D-ADFC02093D70}"/>
              </a:ext>
            </a:extLst>
          </p:cNvPr>
          <p:cNvSpPr/>
          <p:nvPr/>
        </p:nvSpPr>
        <p:spPr>
          <a:xfrm>
            <a:off x="931764" y="4578035"/>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例</a:t>
            </a:r>
            <a:r>
              <a:rPr kumimoji="1" lang="en-US" altLang="ja-JP" sz="1200" b="1">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④ 展開国数</a:t>
            </a:r>
          </a:p>
        </p:txBody>
      </p:sp>
      <p:sp>
        <p:nvSpPr>
          <p:cNvPr id="74" name="正方形/長方形 73">
            <a:extLst>
              <a:ext uri="{FF2B5EF4-FFF2-40B4-BE49-F238E27FC236}">
                <a16:creationId xmlns:a16="http://schemas.microsoft.com/office/drawing/2014/main" id="{D9B0701E-7AD7-B92E-6736-776167B5DB4B}"/>
              </a:ext>
            </a:extLst>
          </p:cNvPr>
          <p:cNvSpPr/>
          <p:nvPr/>
        </p:nvSpPr>
        <p:spPr>
          <a:xfrm>
            <a:off x="931764" y="5334280"/>
            <a:ext cx="1242000" cy="712753"/>
          </a:xfrm>
          <a:prstGeom prst="rect">
            <a:avLst/>
          </a:prstGeom>
          <a:solidFill>
            <a:schemeClr val="accent4"/>
          </a:solidFill>
          <a:ln w="2857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資金調達額</a:t>
            </a:r>
          </a:p>
        </p:txBody>
      </p:sp>
      <p:sp>
        <p:nvSpPr>
          <p:cNvPr id="79" name="正方形/長方形 78">
            <a:extLst>
              <a:ext uri="{FF2B5EF4-FFF2-40B4-BE49-F238E27FC236}">
                <a16:creationId xmlns:a16="http://schemas.microsoft.com/office/drawing/2014/main" id="{107430A2-AFB1-AACC-4E1A-91650D172DD9}"/>
              </a:ext>
            </a:extLst>
          </p:cNvPr>
          <p:cNvSpPr/>
          <p:nvPr/>
        </p:nvSpPr>
        <p:spPr>
          <a:xfrm>
            <a:off x="510776" y="1494521"/>
            <a:ext cx="280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商業化に向けた取組：測定に係る</a:t>
            </a:r>
            <a:r>
              <a:rPr kumimoji="1" lang="en-US" altLang="ja-JP" sz="1200" b="1">
                <a:solidFill>
                  <a:schemeClr val="tx2"/>
                </a:solidFill>
                <a:latin typeface="Meiryo UI" panose="020B0604030504040204" pitchFamily="50" charset="-128"/>
                <a:ea typeface="Meiryo UI" panose="020B0604030504040204" pitchFamily="50" charset="-128"/>
              </a:rPr>
              <a:t>KPI</a:t>
            </a:r>
            <a:endParaRPr kumimoji="1" lang="ja-JP" altLang="en-US" sz="1200" b="1">
              <a:solidFill>
                <a:schemeClr val="tx2"/>
              </a:solidFill>
              <a:latin typeface="Meiryo UI" panose="020B0604030504040204" pitchFamily="50" charset="-128"/>
              <a:ea typeface="Meiryo UI" panose="020B0604030504040204" pitchFamily="50" charset="-128"/>
            </a:endParaRPr>
          </a:p>
        </p:txBody>
      </p:sp>
      <p:sp>
        <p:nvSpPr>
          <p:cNvPr id="3" name="正方形/長方形 2">
            <a:extLst>
              <a:ext uri="{FF2B5EF4-FFF2-40B4-BE49-F238E27FC236}">
                <a16:creationId xmlns:a16="http://schemas.microsoft.com/office/drawing/2014/main" id="{0DC3429B-9166-F72E-20B1-1B5FE4595C59}"/>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a:ea typeface="Meiryo UI"/>
              </a:rPr>
              <a:t>審査評価項目</a:t>
            </a:r>
            <a:r>
              <a:rPr kumimoji="1" lang="en-US" altLang="ja-JP" sz="1200" b="1">
                <a:solidFill>
                  <a:schemeClr val="bg1"/>
                </a:solidFill>
                <a:latin typeface="Meiryo UI"/>
                <a:ea typeface="Meiryo UI"/>
              </a:rPr>
              <a:t>4,6,9</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FAAA1B8A-B07D-F45E-4A38-FDAF7D1AB5E4}"/>
              </a:ext>
            </a:extLst>
          </p:cNvPr>
          <p:cNvSpPr/>
          <p:nvPr/>
        </p:nvSpPr>
        <p:spPr>
          <a:xfrm>
            <a:off x="510776" y="2309300"/>
            <a:ext cx="346672" cy="3733971"/>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6000"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1"/>
                </a:solidFill>
                <a:latin typeface="Meiryo UI" panose="020B0604030504040204" pitchFamily="50" charset="-128"/>
                <a:ea typeface="Meiryo UI" panose="020B0604030504040204" pitchFamily="50" charset="-128"/>
              </a:rPr>
              <a:t>KPI</a:t>
            </a:r>
          </a:p>
        </p:txBody>
      </p:sp>
      <p:sp>
        <p:nvSpPr>
          <p:cNvPr id="23" name="コンテンツ プレースホルダー 5">
            <a:extLst>
              <a:ext uri="{FF2B5EF4-FFF2-40B4-BE49-F238E27FC236}">
                <a16:creationId xmlns:a16="http://schemas.microsoft.com/office/drawing/2014/main" id="{15A14977-AC2E-A6E9-2F73-85C06AD41F78}"/>
              </a:ext>
            </a:extLst>
          </p:cNvPr>
          <p:cNvSpPr txBox="1">
            <a:spLocks/>
          </p:cNvSpPr>
          <p:nvPr/>
        </p:nvSpPr>
        <p:spPr>
          <a:xfrm>
            <a:off x="6779308" y="1318835"/>
            <a:ext cx="1511623" cy="168570"/>
          </a:xfrm>
          <a:prstGeom prst="rect">
            <a:avLst/>
          </a:prstGeom>
          <a:noFill/>
          <a:ln>
            <a:noFill/>
          </a:ln>
        </p:spPr>
        <p:txBody>
          <a:bodyPr lIns="0" tIns="0" rIns="0" bIns="0" anchor="t"/>
          <a:lstStyle>
            <a:lvl1pPr marL="177800" indent="-177800" defTabSz="1043056" eaLnBrk="1" latinLnBrk="0" hangingPunct="1">
              <a:lnSpc>
                <a:spcPct val="150000"/>
              </a:lnSpc>
              <a:spcBef>
                <a:spcPct val="20000"/>
              </a:spcBef>
              <a:buClr>
                <a:schemeClr val="accent1"/>
              </a:buClr>
              <a:buSzPct val="100000"/>
              <a:buFont typeface="EYInterstate" panose="02000503020000020004" pitchFamily="2" charset="0"/>
              <a:buChar char="•"/>
              <a:defRPr sz="1400">
                <a:solidFill>
                  <a:schemeClr val="tx2"/>
                </a:solidFill>
                <a:latin typeface="+mn-lt"/>
                <a:ea typeface="+mn-ea"/>
              </a:defRPr>
            </a:lvl1pPr>
            <a:lvl2pPr marL="809456" indent="-403823" defTabSz="1043056" eaLnBrk="1" latinLnBrk="0" hangingPunct="1">
              <a:spcBef>
                <a:spcPct val="20000"/>
              </a:spcBef>
              <a:buClr>
                <a:schemeClr val="accent2"/>
              </a:buClr>
              <a:buSzPct val="70000"/>
              <a:buFont typeface="Arial" pitchFamily="34" charset="0"/>
              <a:buChar char="►"/>
              <a:defRPr sz="2300">
                <a:solidFill>
                  <a:schemeClr val="tx2"/>
                </a:solidFill>
                <a:latin typeface="+mn-lt"/>
                <a:ea typeface="+mn-ea"/>
              </a:defRPr>
            </a:lvl2pPr>
            <a:lvl3pPr marL="1229575" indent="-403823" defTabSz="1043056" eaLnBrk="1" latinLnBrk="0" hangingPunct="1">
              <a:spcBef>
                <a:spcPct val="20000"/>
              </a:spcBef>
              <a:buClr>
                <a:schemeClr val="accent2"/>
              </a:buClr>
              <a:buSzPct val="70000"/>
              <a:buFont typeface="Arial" pitchFamily="34" charset="0"/>
              <a:buChar char="►"/>
              <a:defRPr sz="2100">
                <a:solidFill>
                  <a:schemeClr val="tx2"/>
                </a:solidFill>
                <a:latin typeface="+mn-lt"/>
                <a:ea typeface="+mn-ea"/>
              </a:defRPr>
            </a:lvl3pPr>
            <a:lvl4pPr marL="1635208" indent="-40563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4pPr>
            <a:lvl5pPr marL="2039030" indent="-403823" defTabSz="1043056" eaLnBrk="1" latinLnBrk="0" hangingPunct="1">
              <a:spcBef>
                <a:spcPct val="20000"/>
              </a:spcBef>
              <a:buClr>
                <a:schemeClr val="accent2"/>
              </a:buClr>
              <a:buSzPct val="70000"/>
              <a:buFont typeface="Arial" pitchFamily="34" charset="0"/>
              <a:buChar char="►"/>
              <a:defRPr sz="1800">
                <a:solidFill>
                  <a:schemeClr val="tx2"/>
                </a:solidFill>
                <a:latin typeface="+mn-lt"/>
                <a:ea typeface="+mn-ea"/>
              </a:defRPr>
            </a:lvl5pPr>
            <a:lvl6pPr marL="2868404" indent="-260764" defTabSz="1043056">
              <a:spcBef>
                <a:spcPct val="20000"/>
              </a:spcBef>
              <a:buFont typeface="Arial" pitchFamily="34" charset="0"/>
              <a:buChar char="•"/>
              <a:defRPr sz="2300">
                <a:solidFill>
                  <a:schemeClr val="tx1"/>
                </a:solidFill>
                <a:latin typeface="+mn-lt"/>
                <a:ea typeface="+mn-ea"/>
              </a:defRPr>
            </a:lvl6pPr>
            <a:lvl7pPr marL="3389932" indent="-260764" defTabSz="1043056">
              <a:spcBef>
                <a:spcPct val="20000"/>
              </a:spcBef>
              <a:buFont typeface="Arial" pitchFamily="34" charset="0"/>
              <a:buChar char="•"/>
              <a:defRPr sz="2300">
                <a:solidFill>
                  <a:schemeClr val="tx1"/>
                </a:solidFill>
                <a:latin typeface="+mn-lt"/>
                <a:ea typeface="+mn-ea"/>
              </a:defRPr>
            </a:lvl7pPr>
            <a:lvl8pPr marL="3911460" indent="-260764" defTabSz="1043056">
              <a:spcBef>
                <a:spcPct val="20000"/>
              </a:spcBef>
              <a:buFont typeface="Arial" pitchFamily="34" charset="0"/>
              <a:buChar char="•"/>
              <a:defRPr sz="2300">
                <a:solidFill>
                  <a:schemeClr val="tx1"/>
                </a:solidFill>
                <a:latin typeface="+mn-lt"/>
                <a:ea typeface="+mn-ea"/>
              </a:defRPr>
            </a:lvl8pPr>
            <a:lvl9pPr marL="4432988" indent="-260764" defTabSz="1043056">
              <a:spcBef>
                <a:spcPct val="20000"/>
              </a:spcBef>
              <a:buFont typeface="Arial" pitchFamily="34" charset="0"/>
              <a:buChar char="•"/>
              <a:defRPr sz="2300">
                <a:solidFill>
                  <a:schemeClr val="tx1"/>
                </a:solidFill>
                <a:latin typeface="+mn-lt"/>
                <a:ea typeface="+mn-ea"/>
              </a:defRPr>
            </a:lvl9pPr>
          </a:lstStyle>
          <a:p>
            <a:pPr marL="0" indent="0" algn="ctr">
              <a:lnSpc>
                <a:spcPct val="100000"/>
              </a:lnSpc>
              <a:spcBef>
                <a:spcPts val="0"/>
              </a:spcBef>
              <a:buNone/>
            </a:pPr>
            <a:r>
              <a:rPr lang="ja-JP" altLang="en-US" sz="1100" b="1"/>
              <a:t>（参考）</a:t>
            </a:r>
            <a:endParaRPr lang="en-US" altLang="ja-JP" sz="1100" b="1"/>
          </a:p>
          <a:p>
            <a:pPr marL="0" indent="0" algn="ctr">
              <a:lnSpc>
                <a:spcPct val="100000"/>
              </a:lnSpc>
              <a:spcBef>
                <a:spcPts val="0"/>
              </a:spcBef>
              <a:buNone/>
            </a:pPr>
            <a:r>
              <a:rPr lang="ja-JP" altLang="en-US" sz="1100" b="1"/>
              <a:t>商業化達成期限</a:t>
            </a:r>
            <a:endParaRPr lang="en-US" altLang="ja-JP" sz="1100" b="1"/>
          </a:p>
        </p:txBody>
      </p:sp>
      <p:sp>
        <p:nvSpPr>
          <p:cNvPr id="24" name="二等辺三角形 23">
            <a:extLst>
              <a:ext uri="{FF2B5EF4-FFF2-40B4-BE49-F238E27FC236}">
                <a16:creationId xmlns:a16="http://schemas.microsoft.com/office/drawing/2014/main" id="{0B048DA0-9D13-67BF-643C-B8ABD388759D}"/>
              </a:ext>
            </a:extLst>
          </p:cNvPr>
          <p:cNvSpPr/>
          <p:nvPr/>
        </p:nvSpPr>
        <p:spPr>
          <a:xfrm flipV="1">
            <a:off x="7438070" y="1683240"/>
            <a:ext cx="234730" cy="168570"/>
          </a:xfrm>
          <a:prstGeom prst="triangle">
            <a:avLst/>
          </a:prstGeom>
          <a:solidFill>
            <a:srgbClr val="33CCFF"/>
          </a:solidFill>
          <a:ln w="9525">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108000" tIns="72000" rIns="108000" bIns="72000" numCol="1" spcCol="0" rtlCol="0" fromWordArt="0" anchor="ctr" anchorCtr="0" forceAA="0" compatLnSpc="1">
            <a:prstTxWarp prst="textNoShape">
              <a:avLst/>
            </a:prstTxWarp>
            <a:noAutofit/>
          </a:bodyPr>
          <a:lstStyle/>
          <a:p>
            <a:pPr algn="ctr"/>
            <a:endParaRPr kumimoji="1" lang="ja-JP" altLang="en-US" sz="1200">
              <a:solidFill>
                <a:schemeClr val="tx2"/>
              </a:solidFill>
            </a:endParaRPr>
          </a:p>
        </p:txBody>
      </p:sp>
      <p:sp>
        <p:nvSpPr>
          <p:cNvPr id="25" name="正方形/長方形 24">
            <a:extLst>
              <a:ext uri="{FF2B5EF4-FFF2-40B4-BE49-F238E27FC236}">
                <a16:creationId xmlns:a16="http://schemas.microsoft.com/office/drawing/2014/main" id="{044939CE-22CA-2AC5-B0D0-96DA2B26B3E8}"/>
              </a:ext>
            </a:extLst>
          </p:cNvPr>
          <p:cNvSpPr/>
          <p:nvPr/>
        </p:nvSpPr>
        <p:spPr>
          <a:xfrm>
            <a:off x="931764" y="2309300"/>
            <a:ext cx="1242000" cy="712753"/>
          </a:xfrm>
          <a:prstGeom prst="rect">
            <a:avLst/>
          </a:prstGeom>
          <a:solidFill>
            <a:schemeClr val="accent4"/>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200" b="1">
                <a:solidFill>
                  <a:schemeClr val="tx2"/>
                </a:solidFill>
                <a:latin typeface="Meiryo UI" panose="020B0604030504040204" pitchFamily="50" charset="-128"/>
                <a:ea typeface="Meiryo UI" panose="020B0604030504040204" pitchFamily="50" charset="-128"/>
              </a:rPr>
              <a:t>【</a:t>
            </a:r>
            <a:r>
              <a:rPr kumimoji="1" lang="ja-JP" altLang="en-US" sz="1200" b="1">
                <a:solidFill>
                  <a:schemeClr val="tx2"/>
                </a:solidFill>
                <a:latin typeface="Meiryo UI" panose="020B0604030504040204" pitchFamily="50" charset="-128"/>
                <a:ea typeface="Meiryo UI" panose="020B0604030504040204" pitchFamily="50" charset="-128"/>
              </a:rPr>
              <a:t>例</a:t>
            </a:r>
            <a:r>
              <a:rPr kumimoji="1" lang="en-US" altLang="ja-JP" sz="1200" b="1">
                <a:solidFill>
                  <a:schemeClr val="tx2"/>
                </a:solidFill>
                <a:latin typeface="Meiryo UI" panose="020B0604030504040204" pitchFamily="50" charset="-128"/>
                <a:ea typeface="Meiryo UI" panose="020B0604030504040204" pitchFamily="50" charset="-128"/>
              </a:rPr>
              <a:t>】</a:t>
            </a:r>
          </a:p>
          <a:p>
            <a:pPr algn="ctr" defTabSz="742950"/>
            <a:r>
              <a:rPr kumimoji="1" lang="ja-JP" altLang="en-US" sz="1200" b="1">
                <a:solidFill>
                  <a:schemeClr val="tx2"/>
                </a:solidFill>
                <a:latin typeface="Meiryo UI" panose="020B0604030504040204" pitchFamily="50" charset="-128"/>
                <a:ea typeface="Meiryo UI" panose="020B0604030504040204" pitchFamily="50" charset="-128"/>
              </a:rPr>
              <a:t>① </a:t>
            </a:r>
            <a:r>
              <a:rPr kumimoji="1" lang="en-US" altLang="ja-JP" sz="1200" b="1">
                <a:solidFill>
                  <a:schemeClr val="tx2"/>
                </a:solidFill>
                <a:latin typeface="Meiryo UI" panose="020B0604030504040204" pitchFamily="50" charset="-128"/>
                <a:ea typeface="Meiryo UI" panose="020B0604030504040204" pitchFamily="50" charset="-128"/>
              </a:rPr>
              <a:t>MOU</a:t>
            </a:r>
            <a:r>
              <a:rPr kumimoji="1" lang="ja-JP" altLang="en-US" sz="1200" b="1">
                <a:solidFill>
                  <a:schemeClr val="tx2"/>
                </a:solidFill>
                <a:latin typeface="Meiryo UI" panose="020B0604030504040204" pitchFamily="50" charset="-128"/>
                <a:ea typeface="Meiryo UI" panose="020B0604030504040204" pitchFamily="50" charset="-128"/>
              </a:rPr>
              <a:t>締結数</a:t>
            </a:r>
          </a:p>
        </p:txBody>
      </p:sp>
      <p:sp>
        <p:nvSpPr>
          <p:cNvPr id="5" name="正方形/長方形 4">
            <a:extLst>
              <a:ext uri="{FF2B5EF4-FFF2-40B4-BE49-F238E27FC236}">
                <a16:creationId xmlns:a16="http://schemas.microsoft.com/office/drawing/2014/main" id="{6BC48EE2-2A4E-3ABA-F166-6D31A29F21D6}"/>
              </a:ext>
            </a:extLst>
          </p:cNvPr>
          <p:cNvSpPr/>
          <p:nvPr/>
        </p:nvSpPr>
        <p:spPr>
          <a:xfrm>
            <a:off x="2248080" y="1848061"/>
            <a:ext cx="1734100" cy="39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実証事業完了時点</a:t>
            </a:r>
          </a:p>
        </p:txBody>
      </p:sp>
      <p:sp>
        <p:nvSpPr>
          <p:cNvPr id="6" name="矢印: 五方向 5">
            <a:extLst>
              <a:ext uri="{FF2B5EF4-FFF2-40B4-BE49-F238E27FC236}">
                <a16:creationId xmlns:a16="http://schemas.microsoft.com/office/drawing/2014/main" id="{93455EB7-C5B6-92AC-1A0C-24D435A48FA3}"/>
              </a:ext>
            </a:extLst>
          </p:cNvPr>
          <p:cNvSpPr/>
          <p:nvPr/>
        </p:nvSpPr>
        <p:spPr>
          <a:xfrm>
            <a:off x="4051935" y="1848061"/>
            <a:ext cx="1734100"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１年後</a:t>
            </a:r>
          </a:p>
        </p:txBody>
      </p:sp>
      <p:sp>
        <p:nvSpPr>
          <p:cNvPr id="8" name="矢印: 五方向 7">
            <a:extLst>
              <a:ext uri="{FF2B5EF4-FFF2-40B4-BE49-F238E27FC236}">
                <a16:creationId xmlns:a16="http://schemas.microsoft.com/office/drawing/2014/main" id="{7E945DDA-57B3-AFB7-14B0-E4A2B2A78432}"/>
              </a:ext>
            </a:extLst>
          </p:cNvPr>
          <p:cNvSpPr/>
          <p:nvPr/>
        </p:nvSpPr>
        <p:spPr>
          <a:xfrm>
            <a:off x="5856227" y="1848061"/>
            <a:ext cx="1734100" cy="396000"/>
          </a:xfrm>
          <a:prstGeom prst="homePlate">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３年後</a:t>
            </a:r>
            <a:endParaRPr kumimoji="1" lang="en-US" altLang="ja-JP" sz="1200" b="1">
              <a:solidFill>
                <a:schemeClr val="bg1"/>
              </a:solidFill>
              <a:latin typeface="Meiryo UI" panose="020B0604030504040204" pitchFamily="50" charset="-128"/>
              <a:ea typeface="Meiryo UI" panose="020B0604030504040204" pitchFamily="50" charset="-128"/>
            </a:endParaRPr>
          </a:p>
        </p:txBody>
      </p:sp>
      <p:sp>
        <p:nvSpPr>
          <p:cNvPr id="12" name="正方形/長方形 11">
            <a:extLst>
              <a:ext uri="{FF2B5EF4-FFF2-40B4-BE49-F238E27FC236}">
                <a16:creationId xmlns:a16="http://schemas.microsoft.com/office/drawing/2014/main" id="{93077867-28EA-4996-7B43-03F3C37DA234}"/>
              </a:ext>
            </a:extLst>
          </p:cNvPr>
          <p:cNvSpPr/>
          <p:nvPr/>
        </p:nvSpPr>
        <p:spPr>
          <a:xfrm>
            <a:off x="2248080"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正方形/長方形 12">
            <a:extLst>
              <a:ext uri="{FF2B5EF4-FFF2-40B4-BE49-F238E27FC236}">
                <a16:creationId xmlns:a16="http://schemas.microsoft.com/office/drawing/2014/main" id="{CD2C2FE2-61CD-863F-DC64-5A8C84633B8F}"/>
              </a:ext>
            </a:extLst>
          </p:cNvPr>
          <p:cNvSpPr/>
          <p:nvPr/>
        </p:nvSpPr>
        <p:spPr>
          <a:xfrm>
            <a:off x="4051935"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5" name="正方形/長方形 14">
            <a:extLst>
              <a:ext uri="{FF2B5EF4-FFF2-40B4-BE49-F238E27FC236}">
                <a16:creationId xmlns:a16="http://schemas.microsoft.com/office/drawing/2014/main" id="{9614A93A-7109-D3E9-0903-875441511410}"/>
              </a:ext>
            </a:extLst>
          </p:cNvPr>
          <p:cNvSpPr/>
          <p:nvPr/>
        </p:nvSpPr>
        <p:spPr>
          <a:xfrm>
            <a:off x="5856227"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0" name="正方形/長方形 59">
            <a:extLst>
              <a:ext uri="{FF2B5EF4-FFF2-40B4-BE49-F238E27FC236}">
                <a16:creationId xmlns:a16="http://schemas.microsoft.com/office/drawing/2014/main" id="{CE67F6CC-5F22-3E37-B0F7-76693D7FF8C8}"/>
              </a:ext>
            </a:extLst>
          </p:cNvPr>
          <p:cNvSpPr/>
          <p:nvPr/>
        </p:nvSpPr>
        <p:spPr>
          <a:xfrm>
            <a:off x="2248080"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1" name="正方形/長方形 60">
            <a:extLst>
              <a:ext uri="{FF2B5EF4-FFF2-40B4-BE49-F238E27FC236}">
                <a16:creationId xmlns:a16="http://schemas.microsoft.com/office/drawing/2014/main" id="{8C5E42AA-48A3-7204-3C69-70CACDD3B28E}"/>
              </a:ext>
            </a:extLst>
          </p:cNvPr>
          <p:cNvSpPr/>
          <p:nvPr/>
        </p:nvSpPr>
        <p:spPr>
          <a:xfrm>
            <a:off x="4051935"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3" name="正方形/長方形 62">
            <a:extLst>
              <a:ext uri="{FF2B5EF4-FFF2-40B4-BE49-F238E27FC236}">
                <a16:creationId xmlns:a16="http://schemas.microsoft.com/office/drawing/2014/main" id="{E7BA3D6E-A8F9-61AF-6C90-D02F09CC0CC4}"/>
              </a:ext>
            </a:extLst>
          </p:cNvPr>
          <p:cNvSpPr/>
          <p:nvPr/>
        </p:nvSpPr>
        <p:spPr>
          <a:xfrm>
            <a:off x="5856227"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5" name="正方形/長方形 64">
            <a:extLst>
              <a:ext uri="{FF2B5EF4-FFF2-40B4-BE49-F238E27FC236}">
                <a16:creationId xmlns:a16="http://schemas.microsoft.com/office/drawing/2014/main" id="{78BDA959-22A2-DF7A-0383-BD32DA33FA73}"/>
              </a:ext>
            </a:extLst>
          </p:cNvPr>
          <p:cNvSpPr/>
          <p:nvPr/>
        </p:nvSpPr>
        <p:spPr>
          <a:xfrm>
            <a:off x="2248080"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6" name="正方形/長方形 65">
            <a:extLst>
              <a:ext uri="{FF2B5EF4-FFF2-40B4-BE49-F238E27FC236}">
                <a16:creationId xmlns:a16="http://schemas.microsoft.com/office/drawing/2014/main" id="{46D54F6F-DAB9-0497-0D9E-CE08EC41EA21}"/>
              </a:ext>
            </a:extLst>
          </p:cNvPr>
          <p:cNvSpPr/>
          <p:nvPr/>
        </p:nvSpPr>
        <p:spPr>
          <a:xfrm>
            <a:off x="4051935"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68" name="正方形/長方形 67">
            <a:extLst>
              <a:ext uri="{FF2B5EF4-FFF2-40B4-BE49-F238E27FC236}">
                <a16:creationId xmlns:a16="http://schemas.microsoft.com/office/drawing/2014/main" id="{480C7107-D92E-9510-A26D-316002A77A33}"/>
              </a:ext>
            </a:extLst>
          </p:cNvPr>
          <p:cNvSpPr/>
          <p:nvPr/>
        </p:nvSpPr>
        <p:spPr>
          <a:xfrm>
            <a:off x="5856227"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0" name="正方形/長方形 69">
            <a:extLst>
              <a:ext uri="{FF2B5EF4-FFF2-40B4-BE49-F238E27FC236}">
                <a16:creationId xmlns:a16="http://schemas.microsoft.com/office/drawing/2014/main" id="{190FE3D4-A0A9-8A38-2A3A-6C12365A33B4}"/>
              </a:ext>
            </a:extLst>
          </p:cNvPr>
          <p:cNvSpPr/>
          <p:nvPr/>
        </p:nvSpPr>
        <p:spPr>
          <a:xfrm>
            <a:off x="2248080"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1" name="正方形/長方形 70">
            <a:extLst>
              <a:ext uri="{FF2B5EF4-FFF2-40B4-BE49-F238E27FC236}">
                <a16:creationId xmlns:a16="http://schemas.microsoft.com/office/drawing/2014/main" id="{CBE923F9-4900-9EDD-6124-7E75ACB33FEE}"/>
              </a:ext>
            </a:extLst>
          </p:cNvPr>
          <p:cNvSpPr/>
          <p:nvPr/>
        </p:nvSpPr>
        <p:spPr>
          <a:xfrm>
            <a:off x="4051935"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3" name="正方形/長方形 72">
            <a:extLst>
              <a:ext uri="{FF2B5EF4-FFF2-40B4-BE49-F238E27FC236}">
                <a16:creationId xmlns:a16="http://schemas.microsoft.com/office/drawing/2014/main" id="{9B02BA85-403A-DBDF-4524-48FF1BB01514}"/>
              </a:ext>
            </a:extLst>
          </p:cNvPr>
          <p:cNvSpPr/>
          <p:nvPr/>
        </p:nvSpPr>
        <p:spPr>
          <a:xfrm>
            <a:off x="5856227"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5" name="正方形/長方形 74">
            <a:extLst>
              <a:ext uri="{FF2B5EF4-FFF2-40B4-BE49-F238E27FC236}">
                <a16:creationId xmlns:a16="http://schemas.microsoft.com/office/drawing/2014/main" id="{A8974B5B-7E1A-804B-BA6A-4EAAD4C51DA1}"/>
              </a:ext>
            </a:extLst>
          </p:cNvPr>
          <p:cNvSpPr/>
          <p:nvPr/>
        </p:nvSpPr>
        <p:spPr>
          <a:xfrm>
            <a:off x="2248080"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6" name="正方形/長方形 75">
            <a:extLst>
              <a:ext uri="{FF2B5EF4-FFF2-40B4-BE49-F238E27FC236}">
                <a16:creationId xmlns:a16="http://schemas.microsoft.com/office/drawing/2014/main" id="{DB6BB8FA-FF47-FCCB-8414-DBA7232B3FDB}"/>
              </a:ext>
            </a:extLst>
          </p:cNvPr>
          <p:cNvSpPr/>
          <p:nvPr/>
        </p:nvSpPr>
        <p:spPr>
          <a:xfrm>
            <a:off x="4051935"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78" name="正方形/長方形 77">
            <a:extLst>
              <a:ext uri="{FF2B5EF4-FFF2-40B4-BE49-F238E27FC236}">
                <a16:creationId xmlns:a16="http://schemas.microsoft.com/office/drawing/2014/main" id="{5E5D4A26-E91E-9B7A-D6E4-F87C73EB48E8}"/>
              </a:ext>
            </a:extLst>
          </p:cNvPr>
          <p:cNvSpPr/>
          <p:nvPr/>
        </p:nvSpPr>
        <p:spPr>
          <a:xfrm>
            <a:off x="5856227"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8" name="矢印: 五方向 17">
            <a:extLst>
              <a:ext uri="{FF2B5EF4-FFF2-40B4-BE49-F238E27FC236}">
                <a16:creationId xmlns:a16="http://schemas.microsoft.com/office/drawing/2014/main" id="{0BC1DBF7-3E4C-C529-9E1A-9148715F71E3}"/>
              </a:ext>
            </a:extLst>
          </p:cNvPr>
          <p:cNvSpPr/>
          <p:nvPr/>
        </p:nvSpPr>
        <p:spPr>
          <a:xfrm>
            <a:off x="7660299" y="1838075"/>
            <a:ext cx="1734100" cy="396000"/>
          </a:xfrm>
          <a:prstGeom prst="homePlate">
            <a:avLst/>
          </a:prstGeom>
          <a:solidFill>
            <a:schemeClr val="accent2">
              <a:lumMod val="40000"/>
              <a:lumOff val="6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1"/>
                </a:solidFill>
                <a:latin typeface="Meiryo UI" panose="020B0604030504040204" pitchFamily="50" charset="-128"/>
                <a:ea typeface="Meiryo UI" panose="020B0604030504040204" pitchFamily="50" charset="-128"/>
              </a:rPr>
              <a:t>（参考）</a:t>
            </a:r>
            <a:endParaRPr kumimoji="1" lang="en-US" altLang="ja-JP" sz="1200" b="1">
              <a:solidFill>
                <a:schemeClr val="tx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tx1"/>
                </a:solidFill>
                <a:latin typeface="Meiryo UI" panose="020B0604030504040204" pitchFamily="50" charset="-128"/>
                <a:ea typeface="Meiryo UI" panose="020B0604030504040204" pitchFamily="50" charset="-128"/>
              </a:rPr>
              <a:t>5</a:t>
            </a:r>
            <a:r>
              <a:rPr kumimoji="1" lang="ja-JP" altLang="en-US" sz="1200" b="1">
                <a:solidFill>
                  <a:schemeClr val="tx1"/>
                </a:solidFill>
                <a:latin typeface="Meiryo UI" panose="020B0604030504040204" pitchFamily="50" charset="-128"/>
                <a:ea typeface="Meiryo UI" panose="020B0604030504040204" pitchFamily="50" charset="-128"/>
              </a:rPr>
              <a:t>年後</a:t>
            </a:r>
          </a:p>
        </p:txBody>
      </p:sp>
      <p:sp>
        <p:nvSpPr>
          <p:cNvPr id="7" name="正方形/長方形 6">
            <a:extLst>
              <a:ext uri="{FF2B5EF4-FFF2-40B4-BE49-F238E27FC236}">
                <a16:creationId xmlns:a16="http://schemas.microsoft.com/office/drawing/2014/main" id="{F6551E55-6CF5-23DD-5230-F58D6623D382}"/>
              </a:ext>
            </a:extLst>
          </p:cNvPr>
          <p:cNvSpPr/>
          <p:nvPr/>
        </p:nvSpPr>
        <p:spPr>
          <a:xfrm>
            <a:off x="7660299" y="230930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4" name="正方形/長方形 13">
            <a:extLst>
              <a:ext uri="{FF2B5EF4-FFF2-40B4-BE49-F238E27FC236}">
                <a16:creationId xmlns:a16="http://schemas.microsoft.com/office/drawing/2014/main" id="{C9F31A02-3DF5-581B-AB89-DE33BEF53DAF}"/>
              </a:ext>
            </a:extLst>
          </p:cNvPr>
          <p:cNvSpPr/>
          <p:nvPr/>
        </p:nvSpPr>
        <p:spPr>
          <a:xfrm>
            <a:off x="7660299" y="306554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7" name="正方形/長方形 16">
            <a:extLst>
              <a:ext uri="{FF2B5EF4-FFF2-40B4-BE49-F238E27FC236}">
                <a16:creationId xmlns:a16="http://schemas.microsoft.com/office/drawing/2014/main" id="{C7115485-CD0E-BB9C-13AF-939F2D18841D}"/>
              </a:ext>
            </a:extLst>
          </p:cNvPr>
          <p:cNvSpPr/>
          <p:nvPr/>
        </p:nvSpPr>
        <p:spPr>
          <a:xfrm>
            <a:off x="7660299" y="382179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0" name="正方形/長方形 19">
            <a:extLst>
              <a:ext uri="{FF2B5EF4-FFF2-40B4-BE49-F238E27FC236}">
                <a16:creationId xmlns:a16="http://schemas.microsoft.com/office/drawing/2014/main" id="{76A77F3D-722E-4FF8-C002-3864FB3BF755}"/>
              </a:ext>
            </a:extLst>
          </p:cNvPr>
          <p:cNvSpPr/>
          <p:nvPr/>
        </p:nvSpPr>
        <p:spPr>
          <a:xfrm>
            <a:off x="7660299" y="4578035"/>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1" name="正方形/長方形 20">
            <a:extLst>
              <a:ext uri="{FF2B5EF4-FFF2-40B4-BE49-F238E27FC236}">
                <a16:creationId xmlns:a16="http://schemas.microsoft.com/office/drawing/2014/main" id="{D7AEF1E4-C371-D1D2-6D9C-735ACF8CFBAF}"/>
              </a:ext>
            </a:extLst>
          </p:cNvPr>
          <p:cNvSpPr/>
          <p:nvPr/>
        </p:nvSpPr>
        <p:spPr>
          <a:xfrm>
            <a:off x="7660299" y="5334280"/>
            <a:ext cx="1734100" cy="712753"/>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26" name="正方形/長方形 25">
            <a:extLst>
              <a:ext uri="{FF2B5EF4-FFF2-40B4-BE49-F238E27FC236}">
                <a16:creationId xmlns:a16="http://schemas.microsoft.com/office/drawing/2014/main" id="{8F0ABB37-A31A-FBB7-E892-447906309918}"/>
              </a:ext>
            </a:extLst>
          </p:cNvPr>
          <p:cNvSpPr/>
          <p:nvPr/>
        </p:nvSpPr>
        <p:spPr>
          <a:xfrm>
            <a:off x="2248080"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7" name="正方形/長方形 26">
            <a:extLst>
              <a:ext uri="{FF2B5EF4-FFF2-40B4-BE49-F238E27FC236}">
                <a16:creationId xmlns:a16="http://schemas.microsoft.com/office/drawing/2014/main" id="{EBAD0421-36C5-9348-05D3-D1E57971D402}"/>
              </a:ext>
            </a:extLst>
          </p:cNvPr>
          <p:cNvSpPr/>
          <p:nvPr/>
        </p:nvSpPr>
        <p:spPr>
          <a:xfrm>
            <a:off x="4051935"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8" name="正方形/長方形 27">
            <a:extLst>
              <a:ext uri="{FF2B5EF4-FFF2-40B4-BE49-F238E27FC236}">
                <a16:creationId xmlns:a16="http://schemas.microsoft.com/office/drawing/2014/main" id="{32BE864B-C718-2FC4-326D-08C2402FFA65}"/>
              </a:ext>
            </a:extLst>
          </p:cNvPr>
          <p:cNvSpPr/>
          <p:nvPr/>
        </p:nvSpPr>
        <p:spPr>
          <a:xfrm>
            <a:off x="5856227"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EE358E54-A696-9DBF-91E9-D65DE753ABDD}"/>
              </a:ext>
            </a:extLst>
          </p:cNvPr>
          <p:cNvSpPr/>
          <p:nvPr/>
        </p:nvSpPr>
        <p:spPr>
          <a:xfrm>
            <a:off x="7660299" y="6174085"/>
            <a:ext cx="1734100" cy="396000"/>
          </a:xfrm>
          <a:prstGeom prst="rect">
            <a:avLst/>
          </a:prstGeom>
          <a:no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0" name="吹き出し: 四角形 29">
            <a:extLst>
              <a:ext uri="{FF2B5EF4-FFF2-40B4-BE49-F238E27FC236}">
                <a16:creationId xmlns:a16="http://schemas.microsoft.com/office/drawing/2014/main" id="{34008AA9-F22F-B5DC-90A2-474AEC034DBD}"/>
              </a:ext>
            </a:extLst>
          </p:cNvPr>
          <p:cNvSpPr/>
          <p:nvPr/>
        </p:nvSpPr>
        <p:spPr>
          <a:xfrm>
            <a:off x="2243956" y="6316347"/>
            <a:ext cx="3679866" cy="402497"/>
          </a:xfrm>
          <a:prstGeom prst="wedgeRectCallout">
            <a:avLst>
              <a:gd name="adj1" fmla="val -55422"/>
              <a:gd name="adj2" fmla="val -2969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商業化前後の費用対効果（</a:t>
            </a:r>
            <a:r>
              <a:rPr kumimoji="1" lang="zh-TW" altLang="en-US" sz="1000">
                <a:solidFill>
                  <a:schemeClr val="tx2"/>
                </a:solidFill>
              </a:rPr>
              <a:t>審査評価項目</a:t>
            </a:r>
            <a:r>
              <a:rPr kumimoji="1" lang="ja-JP" altLang="en-US" sz="1000">
                <a:solidFill>
                  <a:schemeClr val="tx2"/>
                </a:solidFill>
              </a:rPr>
              <a:t>⑥）を確認する際の参考値として、各時点で想定される補助事業の売上高を記載してください</a:t>
            </a:r>
            <a:endParaRPr kumimoji="1" lang="en-US" altLang="ja-JP" sz="1000">
              <a:solidFill>
                <a:schemeClr val="tx2"/>
              </a:solidFill>
            </a:endParaRPr>
          </a:p>
        </p:txBody>
      </p:sp>
      <p:sp>
        <p:nvSpPr>
          <p:cNvPr id="58" name="吹き出し: 四角形 57">
            <a:extLst>
              <a:ext uri="{FF2B5EF4-FFF2-40B4-BE49-F238E27FC236}">
                <a16:creationId xmlns:a16="http://schemas.microsoft.com/office/drawing/2014/main" id="{E2D91A09-C385-03D1-70A9-21295FA684EF}"/>
              </a:ext>
            </a:extLst>
          </p:cNvPr>
          <p:cNvSpPr/>
          <p:nvPr/>
        </p:nvSpPr>
        <p:spPr>
          <a:xfrm>
            <a:off x="2173764" y="2470710"/>
            <a:ext cx="3029200" cy="604071"/>
          </a:xfrm>
          <a:prstGeom prst="wedgeRectCallout">
            <a:avLst>
              <a:gd name="adj1" fmla="val -55422"/>
              <a:gd name="adj2" fmla="val -2969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前スライドの「実施項目」と連動させ、各項目の進捗度合を測定するために必要な指標を設定してください</a:t>
            </a:r>
          </a:p>
          <a:p>
            <a:r>
              <a:rPr kumimoji="1" lang="ja-JP" altLang="en-US" sz="1000">
                <a:solidFill>
                  <a:schemeClr val="tx2"/>
                </a:solidFill>
              </a:rPr>
              <a:t>例：実施項目①「相手国政府への提案」（前スライド）</a:t>
            </a:r>
            <a:endParaRPr kumimoji="1" lang="en-US" altLang="ja-JP" sz="1000">
              <a:solidFill>
                <a:schemeClr val="tx2"/>
              </a:solidFill>
            </a:endParaRPr>
          </a:p>
          <a:p>
            <a:r>
              <a:rPr kumimoji="1" lang="ja-JP" altLang="en-US" sz="1000">
                <a:solidFill>
                  <a:schemeClr val="tx2"/>
                </a:solidFill>
              </a:rPr>
              <a:t>　　　→</a:t>
            </a:r>
            <a:r>
              <a:rPr kumimoji="1" lang="en-US" altLang="ja-JP" sz="1000">
                <a:solidFill>
                  <a:schemeClr val="tx2"/>
                </a:solidFill>
              </a:rPr>
              <a:t>KPI</a:t>
            </a:r>
            <a:r>
              <a:rPr kumimoji="1" lang="ja-JP" altLang="en-US" sz="1000">
                <a:solidFill>
                  <a:schemeClr val="tx2"/>
                </a:solidFill>
              </a:rPr>
              <a:t>①「</a:t>
            </a:r>
            <a:r>
              <a:rPr kumimoji="1" lang="en-US" altLang="ja-JP" sz="1000">
                <a:solidFill>
                  <a:schemeClr val="tx2"/>
                </a:solidFill>
              </a:rPr>
              <a:t>MOU</a:t>
            </a:r>
            <a:r>
              <a:rPr kumimoji="1" lang="ja-JP" altLang="en-US" sz="1000">
                <a:solidFill>
                  <a:schemeClr val="tx2"/>
                </a:solidFill>
              </a:rPr>
              <a:t>締結数」（本スライド）</a:t>
            </a:r>
            <a:endParaRPr kumimoji="1" lang="en-US" altLang="ja-JP" sz="1000">
              <a:solidFill>
                <a:schemeClr val="tx2"/>
              </a:solidFill>
            </a:endParaRPr>
          </a:p>
        </p:txBody>
      </p:sp>
    </p:spTree>
    <p:extLst>
      <p:ext uri="{BB962C8B-B14F-4D97-AF65-F5344CB8AC3E}">
        <p14:creationId xmlns:p14="http://schemas.microsoft.com/office/powerpoint/2010/main" val="168034362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2C78AAE4-DBA0-73AC-352D-23A3F6D82D46}"/>
            </a:ext>
          </a:extLst>
        </p:cNvPr>
        <p:cNvGrpSpPr/>
        <p:nvPr/>
      </p:nvGrpSpPr>
      <p:grpSpPr>
        <a:xfrm>
          <a:off x="0" y="0"/>
          <a:ext cx="0" cy="0"/>
          <a:chOff x="0" y="0"/>
          <a:chExt cx="0" cy="0"/>
        </a:xfrm>
      </p:grpSpPr>
      <p:sp>
        <p:nvSpPr>
          <p:cNvPr id="19" name="テキスト ボックス 18">
            <a:extLst>
              <a:ext uri="{FF2B5EF4-FFF2-40B4-BE49-F238E27FC236}">
                <a16:creationId xmlns:a16="http://schemas.microsoft.com/office/drawing/2014/main" id="{9EFD7164-262A-E9A6-209F-9630EF74089C}"/>
              </a:ext>
            </a:extLst>
          </p:cNvPr>
          <p:cNvSpPr txBox="1"/>
          <p:nvPr/>
        </p:nvSpPr>
        <p:spPr>
          <a:xfrm>
            <a:off x="512291" y="1306177"/>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a:solidFill>
                  <a:schemeClr val="tx2"/>
                </a:solidFill>
              </a:rPr>
              <a:t>XXX</a:t>
            </a:r>
            <a:r>
              <a:rPr kumimoji="1" lang="ja-JP" altLang="en-US" sz="1100">
                <a:solidFill>
                  <a:schemeClr val="tx2"/>
                </a:solidFill>
              </a:rPr>
              <a:t>（事業の最終的な社会的インパクトを記載してください）</a:t>
            </a:r>
            <a:endParaRPr kumimoji="1" lang="en-US" altLang="ja-JP" sz="1100">
              <a:solidFill>
                <a:schemeClr val="tx2"/>
              </a:solidFill>
            </a:endParaRPr>
          </a:p>
        </p:txBody>
      </p:sp>
      <p:sp>
        <p:nvSpPr>
          <p:cNvPr id="20" name="吹き出し: 四角形 19">
            <a:extLst>
              <a:ext uri="{FF2B5EF4-FFF2-40B4-BE49-F238E27FC236}">
                <a16:creationId xmlns:a16="http://schemas.microsoft.com/office/drawing/2014/main" id="{C7B91DC5-4F9D-47D4-0E68-C0B07E696CF4}"/>
              </a:ext>
            </a:extLst>
          </p:cNvPr>
          <p:cNvSpPr/>
          <p:nvPr/>
        </p:nvSpPr>
        <p:spPr>
          <a:xfrm>
            <a:off x="4499429" y="1297194"/>
            <a:ext cx="4895396" cy="392076"/>
          </a:xfrm>
          <a:prstGeom prst="wedgeRectCallout">
            <a:avLst>
              <a:gd name="adj1" fmla="val -54576"/>
              <a:gd name="adj2" fmla="val -1914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日本・グローバルサウスの非</a:t>
            </a:r>
            <a:r>
              <a:rPr kumimoji="1" lang="en-US" altLang="ja-JP" sz="1000">
                <a:solidFill>
                  <a:schemeClr val="tx2"/>
                </a:solidFill>
              </a:rPr>
              <a:t>ASEAN</a:t>
            </a:r>
            <a:r>
              <a:rPr kumimoji="1" lang="ja-JP" altLang="en-US" sz="1000">
                <a:solidFill>
                  <a:schemeClr val="tx2"/>
                </a:solidFill>
              </a:rPr>
              <a:t>諸国（</a:t>
            </a:r>
            <a:r>
              <a:rPr kumimoji="1" lang="en-US" altLang="ja-JP" sz="1000">
                <a:solidFill>
                  <a:schemeClr val="tx2"/>
                </a:solidFill>
              </a:rPr>
              <a:t>GS</a:t>
            </a:r>
            <a:r>
              <a:rPr kumimoji="1" lang="ja-JP" altLang="en-US" sz="1000">
                <a:solidFill>
                  <a:schemeClr val="tx2"/>
                </a:solidFill>
              </a:rPr>
              <a:t>諸国）にどのような裨益をもたらす事業か、文章</a:t>
            </a:r>
            <a:r>
              <a:rPr kumimoji="1" lang="ja-JP" altLang="en-US" sz="1000">
                <a:solidFill>
                  <a:srgbClr val="FF0000"/>
                </a:solidFill>
              </a:rPr>
              <a:t>（可能な限り定量的に）</a:t>
            </a:r>
            <a:r>
              <a:rPr kumimoji="1" lang="ja-JP" altLang="en-US" sz="1000">
                <a:solidFill>
                  <a:schemeClr val="tx2"/>
                </a:solidFill>
              </a:rPr>
              <a:t>で記載してください</a:t>
            </a:r>
            <a:endParaRPr kumimoji="1" lang="en-US" altLang="ja-JP" sz="1000">
              <a:solidFill>
                <a:schemeClr val="tx2"/>
              </a:solidFill>
            </a:endParaRPr>
          </a:p>
        </p:txBody>
      </p:sp>
      <p:sp>
        <p:nvSpPr>
          <p:cNvPr id="17" name="正方形/長方形 16">
            <a:extLst>
              <a:ext uri="{FF2B5EF4-FFF2-40B4-BE49-F238E27FC236}">
                <a16:creationId xmlns:a16="http://schemas.microsoft.com/office/drawing/2014/main" id="{C4B71727-BCD3-EEF2-7E10-95EC7A1F5B82}"/>
              </a:ext>
            </a:extLst>
          </p:cNvPr>
          <p:cNvSpPr/>
          <p:nvPr/>
        </p:nvSpPr>
        <p:spPr>
          <a:xfrm>
            <a:off x="5348073" y="4348649"/>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世界的な市場拡大への貢献</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世界の市場規模に対する自社売上割合</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30" name="正方形/長方形 29">
            <a:extLst>
              <a:ext uri="{FF2B5EF4-FFF2-40B4-BE49-F238E27FC236}">
                <a16:creationId xmlns:a16="http://schemas.microsoft.com/office/drawing/2014/main" id="{5ED6BF03-6692-2530-D52F-6519670FCF4E}"/>
              </a:ext>
            </a:extLst>
          </p:cNvPr>
          <p:cNvSpPr/>
          <p:nvPr/>
        </p:nvSpPr>
        <p:spPr>
          <a:xfrm>
            <a:off x="510776" y="1836388"/>
            <a:ext cx="478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
        <p:nvSpPr>
          <p:cNvPr id="9" name="正方形/長方形 8">
            <a:extLst>
              <a:ext uri="{FF2B5EF4-FFF2-40B4-BE49-F238E27FC236}">
                <a16:creationId xmlns:a16="http://schemas.microsoft.com/office/drawing/2014/main" id="{B15E35D6-210A-D5FC-A858-BEC6796B19FD}"/>
              </a:ext>
            </a:extLst>
          </p:cNvPr>
          <p:cNvSpPr/>
          <p:nvPr/>
        </p:nvSpPr>
        <p:spPr>
          <a:xfrm>
            <a:off x="7435136" y="2212425"/>
            <a:ext cx="1968742"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（我が国への裨益／</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GS</a:t>
            </a:r>
            <a:r>
              <a:rPr kumimoji="1" lang="ja-JP" altLang="en-US" sz="1200" b="1">
                <a:solidFill>
                  <a:schemeClr val="bg1"/>
                </a:solidFill>
                <a:latin typeface="Meiryo UI" panose="020B0604030504040204" pitchFamily="50" charset="-128"/>
                <a:ea typeface="Meiryo UI" panose="020B0604030504040204" pitchFamily="50" charset="-128"/>
              </a:rPr>
              <a:t>諸国との関係強化）</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60" name="正方形/長方形 59">
            <a:extLst>
              <a:ext uri="{FF2B5EF4-FFF2-40B4-BE49-F238E27FC236}">
                <a16:creationId xmlns:a16="http://schemas.microsoft.com/office/drawing/2014/main" id="{52176EF2-FD10-4B2F-FDDC-7FD64D3B97A3}"/>
              </a:ext>
            </a:extLst>
          </p:cNvPr>
          <p:cNvSpPr/>
          <p:nvPr/>
        </p:nvSpPr>
        <p:spPr>
          <a:xfrm>
            <a:off x="2930181" y="4348649"/>
            <a:ext cx="2125812"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事業実施国での自社市場拡大</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受注件数（競合との比較）</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件</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F190D5CE-E9D7-B3A2-A435-B71123C095C2}"/>
              </a:ext>
            </a:extLst>
          </p:cNvPr>
          <p:cNvSpPr/>
          <p:nvPr/>
        </p:nvSpPr>
        <p:spPr>
          <a:xfrm>
            <a:off x="512290" y="3153537"/>
            <a:ext cx="2125812"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ドローンによる安定的な血液製剤配送の実現</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配送成功率（</a:t>
            </a: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受注件数のうち、血液製剤を損壊することなく目的地まで輸送できた件数の割合）</a:t>
            </a: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p>
        </p:txBody>
      </p:sp>
      <p:sp>
        <p:nvSpPr>
          <p:cNvPr id="13" name="矢印: 五方向 12">
            <a:extLst>
              <a:ext uri="{FF2B5EF4-FFF2-40B4-BE49-F238E27FC236}">
                <a16:creationId xmlns:a16="http://schemas.microsoft.com/office/drawing/2014/main" id="{4B2A66F7-1732-34D3-FE61-D630C253C6EB}"/>
              </a:ext>
            </a:extLst>
          </p:cNvPr>
          <p:cNvSpPr/>
          <p:nvPr/>
        </p:nvSpPr>
        <p:spPr>
          <a:xfrm>
            <a:off x="5055993" y="2632591"/>
            <a:ext cx="2566732" cy="420166"/>
          </a:xfrm>
          <a:prstGeom prst="homePlate">
            <a:avLst/>
          </a:prstGeom>
          <a:solidFill>
            <a:schemeClr val="accent2">
              <a:lumMod val="20000"/>
              <a:lumOff val="8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長期アウトカム（参考）</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から５年後</a:t>
            </a:r>
          </a:p>
        </p:txBody>
      </p:sp>
      <p:sp>
        <p:nvSpPr>
          <p:cNvPr id="12" name="矢印: 五方向 11">
            <a:extLst>
              <a:ext uri="{FF2B5EF4-FFF2-40B4-BE49-F238E27FC236}">
                <a16:creationId xmlns:a16="http://schemas.microsoft.com/office/drawing/2014/main" id="{372FBDCF-6807-2373-0670-6812A154345A}"/>
              </a:ext>
            </a:extLst>
          </p:cNvPr>
          <p:cNvSpPr/>
          <p:nvPr/>
        </p:nvSpPr>
        <p:spPr>
          <a:xfrm>
            <a:off x="2839665"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から３年後</a:t>
            </a:r>
          </a:p>
        </p:txBody>
      </p:sp>
      <p:sp>
        <p:nvSpPr>
          <p:cNvPr id="14" name="矢印: 五方向 13">
            <a:extLst>
              <a:ext uri="{FF2B5EF4-FFF2-40B4-BE49-F238E27FC236}">
                <a16:creationId xmlns:a16="http://schemas.microsoft.com/office/drawing/2014/main" id="{50E2BB2F-396A-7857-9EB6-4686CA9DD9EC}"/>
              </a:ext>
            </a:extLst>
          </p:cNvPr>
          <p:cNvSpPr/>
          <p:nvPr/>
        </p:nvSpPr>
        <p:spPr>
          <a:xfrm>
            <a:off x="512289"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から１年後</a:t>
            </a:r>
          </a:p>
        </p:txBody>
      </p:sp>
      <p:sp>
        <p:nvSpPr>
          <p:cNvPr id="15" name="正方形/長方形 14">
            <a:extLst>
              <a:ext uri="{FF2B5EF4-FFF2-40B4-BE49-F238E27FC236}">
                <a16:creationId xmlns:a16="http://schemas.microsoft.com/office/drawing/2014/main" id="{FBB59159-2576-18CA-0293-5D909704F216}"/>
              </a:ext>
            </a:extLst>
          </p:cNvPr>
          <p:cNvSpPr/>
          <p:nvPr/>
        </p:nvSpPr>
        <p:spPr>
          <a:xfrm>
            <a:off x="2930181" y="3153537"/>
            <a:ext cx="2125812"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ドローンによる血液製剤配送の実績の蓄積</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血液製剤配送時間の中央値</a:t>
            </a:r>
            <a:endParaRPr kumimoji="1" lang="en-US" altLang="ja-JP" sz="1050">
              <a:solidFill>
                <a:schemeClr val="tx2"/>
              </a:solidFill>
              <a:latin typeface="Meiryo UI" panose="020B0604030504040204" pitchFamily="50" charset="-128"/>
              <a:ea typeface="Meiryo UI" panose="020B0604030504040204" pitchFamily="50" charset="-128"/>
            </a:endParaRPr>
          </a:p>
          <a:p>
            <a:pPr marL="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6" name="正方形/長方形 15">
            <a:extLst>
              <a:ext uri="{FF2B5EF4-FFF2-40B4-BE49-F238E27FC236}">
                <a16:creationId xmlns:a16="http://schemas.microsoft.com/office/drawing/2014/main" id="{EDBD814A-29BD-C616-4690-CD25F62A5A63}"/>
              </a:ext>
            </a:extLst>
          </p:cNvPr>
          <p:cNvSpPr/>
          <p:nvPr/>
        </p:nvSpPr>
        <p:spPr>
          <a:xfrm>
            <a:off x="5348073" y="3153537"/>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事業実施国における実績をもとにした他国での類似事業展開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売上発生国数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カ国</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8" name="正方形/長方形 17">
            <a:extLst>
              <a:ext uri="{FF2B5EF4-FFF2-40B4-BE49-F238E27FC236}">
                <a16:creationId xmlns:a16="http://schemas.microsoft.com/office/drawing/2014/main" id="{8ADB3277-F342-408A-C90F-029BACEEA787}"/>
              </a:ext>
            </a:extLst>
          </p:cNvPr>
          <p:cNvSpPr/>
          <p:nvPr/>
        </p:nvSpPr>
        <p:spPr>
          <a:xfrm>
            <a:off x="5348073"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日本における技術スタッフ増加・日本への専門知識の逆輸入</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幹事法人による論文出版数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本</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2" name="正方形/長方形 21">
            <a:extLst>
              <a:ext uri="{FF2B5EF4-FFF2-40B4-BE49-F238E27FC236}">
                <a16:creationId xmlns:a16="http://schemas.microsoft.com/office/drawing/2014/main" id="{BFFE14BF-7F1E-E62F-1DD1-798BBB99E617}"/>
              </a:ext>
            </a:extLst>
          </p:cNvPr>
          <p:cNvSpPr/>
          <p:nvPr/>
        </p:nvSpPr>
        <p:spPr>
          <a:xfrm>
            <a:off x="2930181" y="5544121"/>
            <a:ext cx="2125812"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事業実施国における技術スタッフ増加・専門知識の蓄積</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資格保有者数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79388"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24" name="コネクタ: カギ線 23">
            <a:extLst>
              <a:ext uri="{FF2B5EF4-FFF2-40B4-BE49-F238E27FC236}">
                <a16:creationId xmlns:a16="http://schemas.microsoft.com/office/drawing/2014/main" id="{0D8F13CA-A171-B4FA-493C-CE56BF4285EF}"/>
              </a:ext>
            </a:extLst>
          </p:cNvPr>
          <p:cNvCxnSpPr>
            <a:cxnSpLocks/>
            <a:stCxn id="6" idx="3"/>
            <a:endCxn id="15" idx="1"/>
          </p:cNvCxnSpPr>
          <p:nvPr/>
        </p:nvCxnSpPr>
        <p:spPr>
          <a:xfrm flipV="1">
            <a:off x="2638102" y="3679137"/>
            <a:ext cx="292079" cy="119529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6" name="コネクタ: カギ線 25">
            <a:extLst>
              <a:ext uri="{FF2B5EF4-FFF2-40B4-BE49-F238E27FC236}">
                <a16:creationId xmlns:a16="http://schemas.microsoft.com/office/drawing/2014/main" id="{826818EB-F2A8-28B4-2090-049E21B5EBCD}"/>
              </a:ext>
            </a:extLst>
          </p:cNvPr>
          <p:cNvCxnSpPr>
            <a:cxnSpLocks/>
            <a:stCxn id="6" idx="3"/>
            <a:endCxn id="22" idx="1"/>
          </p:cNvCxnSpPr>
          <p:nvPr/>
        </p:nvCxnSpPr>
        <p:spPr>
          <a:xfrm>
            <a:off x="2638102" y="4874429"/>
            <a:ext cx="292079" cy="119529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38" name="直線矢印コネクタ 37">
            <a:extLst>
              <a:ext uri="{FF2B5EF4-FFF2-40B4-BE49-F238E27FC236}">
                <a16:creationId xmlns:a16="http://schemas.microsoft.com/office/drawing/2014/main" id="{DAB78155-51D8-5F2B-16B2-831A937325AB}"/>
              </a:ext>
            </a:extLst>
          </p:cNvPr>
          <p:cNvCxnSpPr>
            <a:cxnSpLocks/>
            <a:stCxn id="22" idx="3"/>
            <a:endCxn id="18" idx="1"/>
          </p:cNvCxnSpPr>
          <p:nvPr/>
        </p:nvCxnSpPr>
        <p:spPr>
          <a:xfrm flipV="1">
            <a:off x="5055993" y="6069541"/>
            <a:ext cx="292080" cy="18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3" name="直線矢印コネクタ 62">
            <a:extLst>
              <a:ext uri="{FF2B5EF4-FFF2-40B4-BE49-F238E27FC236}">
                <a16:creationId xmlns:a16="http://schemas.microsoft.com/office/drawing/2014/main" id="{2C50779C-D176-ED6A-2234-BCB0051C48B4}"/>
              </a:ext>
            </a:extLst>
          </p:cNvPr>
          <p:cNvCxnSpPr>
            <a:cxnSpLocks/>
            <a:stCxn id="15" idx="3"/>
            <a:endCxn id="16" idx="1"/>
          </p:cNvCxnSpPr>
          <p:nvPr/>
        </p:nvCxnSpPr>
        <p:spPr>
          <a:xfrm>
            <a:off x="5055993" y="3679137"/>
            <a:ext cx="292080" cy="18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66" name="直線矢印コネクタ 65">
            <a:extLst>
              <a:ext uri="{FF2B5EF4-FFF2-40B4-BE49-F238E27FC236}">
                <a16:creationId xmlns:a16="http://schemas.microsoft.com/office/drawing/2014/main" id="{56D2A1DB-DAE9-F21B-4E78-0D83EE77F98F}"/>
              </a:ext>
            </a:extLst>
          </p:cNvPr>
          <p:cNvCxnSpPr>
            <a:cxnSpLocks/>
            <a:stCxn id="60" idx="3"/>
            <a:endCxn id="17" idx="1"/>
          </p:cNvCxnSpPr>
          <p:nvPr/>
        </p:nvCxnSpPr>
        <p:spPr>
          <a:xfrm>
            <a:off x="5055993" y="4874249"/>
            <a:ext cx="292080" cy="18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 name="テキスト プレースホルダー 1">
            <a:extLst>
              <a:ext uri="{FF2B5EF4-FFF2-40B4-BE49-F238E27FC236}">
                <a16:creationId xmlns:a16="http://schemas.microsoft.com/office/drawing/2014/main" id="{0C7D1707-91AC-810B-DD4A-F990EE9FD8D0}"/>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ACFE72FD-3FF4-FEA7-1194-D094EF6FFA33}"/>
              </a:ext>
            </a:extLst>
          </p:cNvPr>
          <p:cNvSpPr>
            <a:spLocks noGrp="1"/>
          </p:cNvSpPr>
          <p:nvPr>
            <p:ph type="body" sz="quarter" idx="17"/>
          </p:nvPr>
        </p:nvSpPr>
        <p:spPr/>
        <p:txBody>
          <a:bodyPr/>
          <a:lstStyle/>
          <a:p>
            <a:r>
              <a:rPr kumimoji="1" lang="en-GB" altLang="ja-JP">
                <a:latin typeface="Meiryo UI"/>
                <a:ea typeface="Meiryo UI"/>
              </a:rPr>
              <a:t>4-3. </a:t>
            </a:r>
            <a:r>
              <a:rPr kumimoji="1" lang="ja-JP" altLang="en-US">
                <a:latin typeface="Meiryo UI"/>
                <a:ea typeface="Meiryo UI"/>
              </a:rPr>
              <a:t>想定される裨益効果 </a:t>
            </a:r>
            <a:endParaRPr kumimoji="1" lang="en-GB" altLang="ja-JP">
              <a:latin typeface="Meiryo UI"/>
              <a:ea typeface="Meiryo UI"/>
            </a:endParaRPr>
          </a:p>
        </p:txBody>
      </p:sp>
      <p:sp>
        <p:nvSpPr>
          <p:cNvPr id="11" name="正方形/長方形 10">
            <a:extLst>
              <a:ext uri="{FF2B5EF4-FFF2-40B4-BE49-F238E27FC236}">
                <a16:creationId xmlns:a16="http://schemas.microsoft.com/office/drawing/2014/main" id="{97DBA26E-A958-C507-E623-C88C54893385}"/>
              </a:ext>
            </a:extLst>
          </p:cNvPr>
          <p:cNvSpPr/>
          <p:nvPr/>
        </p:nvSpPr>
        <p:spPr>
          <a:xfrm>
            <a:off x="7720551" y="3153537"/>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日本を含む世界各国でのドローン配送による</a:t>
            </a:r>
            <a:br>
              <a:rPr kumimoji="1" lang="en-US" altLang="ja-JP" sz="1050" b="1">
                <a:solidFill>
                  <a:schemeClr val="tx2"/>
                </a:solidFill>
                <a:latin typeface="Meiryo UI" panose="020B0604030504040204" pitchFamily="50" charset="-128"/>
                <a:ea typeface="Meiryo UI" panose="020B0604030504040204" pitchFamily="50" charset="-128"/>
              </a:rPr>
            </a:br>
            <a:r>
              <a:rPr kumimoji="1" lang="ja-JP" altLang="en-US" sz="1050" b="1">
                <a:solidFill>
                  <a:schemeClr val="tx2"/>
                </a:solidFill>
                <a:latin typeface="Meiryo UI" panose="020B0604030504040204" pitchFamily="50" charset="-128"/>
                <a:ea typeface="Meiryo UI" panose="020B0604030504040204" pitchFamily="50" charset="-128"/>
              </a:rPr>
              <a:t>社会課題解決</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21" name="正方形/長方形 20">
            <a:extLst>
              <a:ext uri="{FF2B5EF4-FFF2-40B4-BE49-F238E27FC236}">
                <a16:creationId xmlns:a16="http://schemas.microsoft.com/office/drawing/2014/main" id="{78726FD2-67EB-D0B7-6205-04521FC253A6}"/>
              </a:ext>
            </a:extLst>
          </p:cNvPr>
          <p:cNvSpPr/>
          <p:nvPr/>
        </p:nvSpPr>
        <p:spPr>
          <a:xfrm>
            <a:off x="7720551" y="5544121"/>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事業実施国との関係強化（現地雇用創出）</a:t>
            </a: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日本へのリバースイノベーション</a:t>
            </a:r>
            <a:endParaRPr kumimoji="1" lang="en-US" altLang="ja-JP" sz="1050" b="1">
              <a:solidFill>
                <a:schemeClr val="tx1"/>
              </a:solidFill>
              <a:latin typeface="Meiryo UI" panose="020B0604030504040204" pitchFamily="50" charset="-128"/>
              <a:ea typeface="Meiryo UI" panose="020B0604030504040204" pitchFamily="50" charset="-128"/>
            </a:endParaRPr>
          </a:p>
        </p:txBody>
      </p:sp>
      <p:cxnSp>
        <p:nvCxnSpPr>
          <p:cNvPr id="71" name="コネクタ: カギ線 70">
            <a:extLst>
              <a:ext uri="{FF2B5EF4-FFF2-40B4-BE49-F238E27FC236}">
                <a16:creationId xmlns:a16="http://schemas.microsoft.com/office/drawing/2014/main" id="{FACB0E2A-7F92-8F96-5658-078505EE5F68}"/>
              </a:ext>
            </a:extLst>
          </p:cNvPr>
          <p:cNvCxnSpPr>
            <a:cxnSpLocks/>
            <a:stCxn id="18" idx="3"/>
            <a:endCxn id="21" idx="1"/>
          </p:cNvCxnSpPr>
          <p:nvPr/>
        </p:nvCxnSpPr>
        <p:spPr>
          <a:xfrm>
            <a:off x="7473885" y="6069541"/>
            <a:ext cx="246666" cy="180"/>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7" name="直線矢印コネクタ 76">
            <a:extLst>
              <a:ext uri="{FF2B5EF4-FFF2-40B4-BE49-F238E27FC236}">
                <a16:creationId xmlns:a16="http://schemas.microsoft.com/office/drawing/2014/main" id="{F6D5E5C6-D7E5-FAB0-512B-F09A33642351}"/>
              </a:ext>
            </a:extLst>
          </p:cNvPr>
          <p:cNvCxnSpPr>
            <a:cxnSpLocks/>
            <a:stCxn id="16" idx="3"/>
            <a:endCxn id="11" idx="1"/>
          </p:cNvCxnSpPr>
          <p:nvPr/>
        </p:nvCxnSpPr>
        <p:spPr>
          <a:xfrm flipV="1">
            <a:off x="7473885" y="3679137"/>
            <a:ext cx="246666" cy="18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13" name="正方形/長方形 112">
            <a:extLst>
              <a:ext uri="{FF2B5EF4-FFF2-40B4-BE49-F238E27FC236}">
                <a16:creationId xmlns:a16="http://schemas.microsoft.com/office/drawing/2014/main" id="{BA846E3B-4DCE-09B0-DBD3-D0D7A6491381}"/>
              </a:ext>
            </a:extLst>
          </p:cNvPr>
          <p:cNvSpPr/>
          <p:nvPr/>
        </p:nvSpPr>
        <p:spPr>
          <a:xfrm>
            <a:off x="7720551" y="4348648"/>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事業実施国でのデファクトスタンダード確立</a:t>
            </a: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日本を含む世界各国での売上向上</a:t>
            </a:r>
            <a:endParaRPr kumimoji="1" lang="en-US" altLang="ja-JP" sz="1050" b="1">
              <a:solidFill>
                <a:schemeClr val="tx2"/>
              </a:solidFill>
              <a:latin typeface="Meiryo UI" panose="020B0604030504040204" pitchFamily="50" charset="-128"/>
              <a:ea typeface="Meiryo UI" panose="020B0604030504040204" pitchFamily="50" charset="-128"/>
            </a:endParaRPr>
          </a:p>
          <a:p>
            <a:pPr defTabSz="742950"/>
            <a:r>
              <a:rPr kumimoji="1" lang="ja-JP" altLang="en-US" sz="1050" b="1">
                <a:solidFill>
                  <a:srgbClr val="FF0000"/>
                </a:solidFill>
                <a:latin typeface="Meiryo UI" panose="020B0604030504040204" pitchFamily="50" charset="-128"/>
                <a:ea typeface="Meiryo UI" panose="020B0604030504040204" pitchFamily="50" charset="-128"/>
              </a:rPr>
              <a:t>輸出額：</a:t>
            </a:r>
            <a:r>
              <a:rPr kumimoji="1" lang="en-US" altLang="ja-JP" sz="1050" b="1">
                <a:solidFill>
                  <a:srgbClr val="FF0000"/>
                </a:solidFill>
              </a:rPr>
              <a:t>XXX</a:t>
            </a:r>
            <a:r>
              <a:rPr kumimoji="1" lang="ja-JP" altLang="ja-JP" sz="1050" b="1">
                <a:solidFill>
                  <a:srgbClr val="FF0000"/>
                </a:solidFill>
              </a:rPr>
              <a:t>百万円</a:t>
            </a:r>
            <a:endParaRPr lang="ja-JP" altLang="ja-JP" sz="1050" b="1">
              <a:solidFill>
                <a:srgbClr val="FF0000"/>
              </a:solidFill>
            </a:endParaRPr>
          </a:p>
        </p:txBody>
      </p:sp>
      <p:sp>
        <p:nvSpPr>
          <p:cNvPr id="114" name="フローチャート: 代替処理 113">
            <a:extLst>
              <a:ext uri="{FF2B5EF4-FFF2-40B4-BE49-F238E27FC236}">
                <a16:creationId xmlns:a16="http://schemas.microsoft.com/office/drawing/2014/main" id="{7D9AE8BA-E223-861D-CFC3-5DB762D4FE3F}"/>
              </a:ext>
            </a:extLst>
          </p:cNvPr>
          <p:cNvSpPr/>
          <p:nvPr/>
        </p:nvSpPr>
        <p:spPr>
          <a:xfrm>
            <a:off x="8789249" y="5356436"/>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cxnSp>
        <p:nvCxnSpPr>
          <p:cNvPr id="117" name="直線矢印コネクタ 116">
            <a:extLst>
              <a:ext uri="{FF2B5EF4-FFF2-40B4-BE49-F238E27FC236}">
                <a16:creationId xmlns:a16="http://schemas.microsoft.com/office/drawing/2014/main" id="{2D43F0F2-F57C-A755-9DDC-E559DFD7A7C4}"/>
              </a:ext>
            </a:extLst>
          </p:cNvPr>
          <p:cNvCxnSpPr>
            <a:cxnSpLocks/>
            <a:stCxn id="17" idx="3"/>
            <a:endCxn id="113" idx="1"/>
          </p:cNvCxnSpPr>
          <p:nvPr/>
        </p:nvCxnSpPr>
        <p:spPr>
          <a:xfrm flipV="1">
            <a:off x="7473885" y="4874248"/>
            <a:ext cx="246666" cy="182"/>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31" name="矢印: 五方向 30">
            <a:extLst>
              <a:ext uri="{FF2B5EF4-FFF2-40B4-BE49-F238E27FC236}">
                <a16:creationId xmlns:a16="http://schemas.microsoft.com/office/drawing/2014/main" id="{1956E851-DE9A-AEC3-6860-30D27A3B7168}"/>
              </a:ext>
            </a:extLst>
          </p:cNvPr>
          <p:cNvSpPr/>
          <p:nvPr/>
        </p:nvSpPr>
        <p:spPr>
          <a:xfrm>
            <a:off x="512289" y="2218228"/>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7" name="フローチャート: 代替処理 6">
            <a:extLst>
              <a:ext uri="{FF2B5EF4-FFF2-40B4-BE49-F238E27FC236}">
                <a16:creationId xmlns:a16="http://schemas.microsoft.com/office/drawing/2014/main" id="{F1B613F8-E985-A5E5-E06D-F9D2D8ED31E9}"/>
              </a:ext>
            </a:extLst>
          </p:cNvPr>
          <p:cNvSpPr/>
          <p:nvPr/>
        </p:nvSpPr>
        <p:spPr>
          <a:xfrm>
            <a:off x="8138726" y="5356436"/>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8" name="フローチャート: 代替処理 7">
            <a:extLst>
              <a:ext uri="{FF2B5EF4-FFF2-40B4-BE49-F238E27FC236}">
                <a16:creationId xmlns:a16="http://schemas.microsoft.com/office/drawing/2014/main" id="{C12F4FAD-342B-BF73-7750-0AB4D66C6329}"/>
              </a:ext>
            </a:extLst>
          </p:cNvPr>
          <p:cNvSpPr/>
          <p:nvPr/>
        </p:nvSpPr>
        <p:spPr>
          <a:xfrm>
            <a:off x="8819412" y="4693423"/>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10" name="フローチャート: 代替処理 109">
            <a:extLst>
              <a:ext uri="{FF2B5EF4-FFF2-40B4-BE49-F238E27FC236}">
                <a16:creationId xmlns:a16="http://schemas.microsoft.com/office/drawing/2014/main" id="{34D04D89-78DA-5FF6-E18B-C55CB8B7EB76}"/>
              </a:ext>
            </a:extLst>
          </p:cNvPr>
          <p:cNvSpPr/>
          <p:nvPr/>
        </p:nvSpPr>
        <p:spPr>
          <a:xfrm>
            <a:off x="8138726" y="3950003"/>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11" name="フローチャート: 代替処理 110">
            <a:extLst>
              <a:ext uri="{FF2B5EF4-FFF2-40B4-BE49-F238E27FC236}">
                <a16:creationId xmlns:a16="http://schemas.microsoft.com/office/drawing/2014/main" id="{5FF2B5C1-CBA6-7C98-32AF-92B8A87F07E8}"/>
              </a:ext>
            </a:extLst>
          </p:cNvPr>
          <p:cNvSpPr/>
          <p:nvPr/>
        </p:nvSpPr>
        <p:spPr>
          <a:xfrm>
            <a:off x="8789249" y="3950003"/>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81" name="フローチャート: 代替処理 80">
            <a:extLst>
              <a:ext uri="{FF2B5EF4-FFF2-40B4-BE49-F238E27FC236}">
                <a16:creationId xmlns:a16="http://schemas.microsoft.com/office/drawing/2014/main" id="{66435F75-7DA2-8201-C656-9D6424C50CD6}"/>
              </a:ext>
            </a:extLst>
          </p:cNvPr>
          <p:cNvSpPr/>
          <p:nvPr/>
        </p:nvSpPr>
        <p:spPr>
          <a:xfrm>
            <a:off x="8789249" y="6370472"/>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49" name="フローチャート: 代替処理 48">
            <a:extLst>
              <a:ext uri="{FF2B5EF4-FFF2-40B4-BE49-F238E27FC236}">
                <a16:creationId xmlns:a16="http://schemas.microsoft.com/office/drawing/2014/main" id="{C91A5B91-0E08-086C-1BE5-C2E20A4704C8}"/>
              </a:ext>
            </a:extLst>
          </p:cNvPr>
          <p:cNvSpPr/>
          <p:nvPr/>
        </p:nvSpPr>
        <p:spPr>
          <a:xfrm>
            <a:off x="8789249" y="5994900"/>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50" name="フローチャート: 代替処理 49">
            <a:extLst>
              <a:ext uri="{FF2B5EF4-FFF2-40B4-BE49-F238E27FC236}">
                <a16:creationId xmlns:a16="http://schemas.microsoft.com/office/drawing/2014/main" id="{995A7033-5321-940E-5A30-4EB8B899F73E}"/>
              </a:ext>
            </a:extLst>
          </p:cNvPr>
          <p:cNvSpPr/>
          <p:nvPr/>
        </p:nvSpPr>
        <p:spPr>
          <a:xfrm>
            <a:off x="8138726" y="5994900"/>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23" name="正方形/長方形 22">
            <a:extLst>
              <a:ext uri="{FF2B5EF4-FFF2-40B4-BE49-F238E27FC236}">
                <a16:creationId xmlns:a16="http://schemas.microsoft.com/office/drawing/2014/main" id="{94D62BE9-84CB-4C21-5E99-173C0670F886}"/>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3,7,8</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10" name="吹き出し: 四角形 9">
            <a:extLst>
              <a:ext uri="{FF2B5EF4-FFF2-40B4-BE49-F238E27FC236}">
                <a16:creationId xmlns:a16="http://schemas.microsoft.com/office/drawing/2014/main" id="{D07E6350-7918-0793-EB56-F98AFC475745}"/>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本事業を通じ、</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国での</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体制を確立し、日本の高度技術の海外展開・売上向上を実現することに加え、現地の社会課題解決や日本へのリバースイノベーションも見込む</a:t>
            </a:r>
            <a:endParaRPr kumimoji="1" lang="ja-JP" altLang="en-US" sz="1000">
              <a:solidFill>
                <a:schemeClr val="tx2"/>
              </a:solidFill>
            </a:endParaRPr>
          </a:p>
        </p:txBody>
      </p:sp>
      <p:cxnSp>
        <p:nvCxnSpPr>
          <p:cNvPr id="28" name="直線矢印コネクタ 27">
            <a:extLst>
              <a:ext uri="{FF2B5EF4-FFF2-40B4-BE49-F238E27FC236}">
                <a16:creationId xmlns:a16="http://schemas.microsoft.com/office/drawing/2014/main" id="{DFD40E97-7FD1-16D0-C93D-6BBC1F07EDE0}"/>
              </a:ext>
            </a:extLst>
          </p:cNvPr>
          <p:cNvCxnSpPr>
            <a:cxnSpLocks/>
            <a:stCxn id="6" idx="3"/>
            <a:endCxn id="60" idx="1"/>
          </p:cNvCxnSpPr>
          <p:nvPr/>
        </p:nvCxnSpPr>
        <p:spPr>
          <a:xfrm flipV="1">
            <a:off x="2638102" y="4874249"/>
            <a:ext cx="292079" cy="18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36" name="吹き出し: 四角形 35">
            <a:extLst>
              <a:ext uri="{FF2B5EF4-FFF2-40B4-BE49-F238E27FC236}">
                <a16:creationId xmlns:a16="http://schemas.microsoft.com/office/drawing/2014/main" id="{879F17F2-3FF2-0607-89B2-2346FA106A8B}"/>
              </a:ext>
            </a:extLst>
          </p:cNvPr>
          <p:cNvSpPr/>
          <p:nvPr/>
        </p:nvSpPr>
        <p:spPr>
          <a:xfrm>
            <a:off x="2433600" y="4935600"/>
            <a:ext cx="3958265" cy="1786574"/>
          </a:xfrm>
          <a:prstGeom prst="wedgeRectCallout">
            <a:avLst>
              <a:gd name="adj1" fmla="val -53587"/>
              <a:gd name="adj2" fmla="val -289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適宜、枠の上下分割や矢印の追加等により本ロジックツリー全体の構造を修正しても構いません。ただし、時間軸は変更せず、アウトカム・インパクトの記載枠のみ修正してください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b="1">
                <a:solidFill>
                  <a:srgbClr val="C00000"/>
                </a:solidFill>
              </a:rPr>
              <a:t>募集要領 </a:t>
            </a:r>
            <a:r>
              <a:rPr kumimoji="1" lang="en-US" altLang="ja-JP" sz="1000" b="1">
                <a:solidFill>
                  <a:srgbClr val="C00000"/>
                </a:solidFill>
              </a:rPr>
              <a:t>8.(2)</a:t>
            </a:r>
            <a:r>
              <a:rPr kumimoji="1" lang="ja-JP" altLang="en-US" sz="1000" b="1">
                <a:solidFill>
                  <a:srgbClr val="C00000"/>
                </a:solidFill>
              </a:rPr>
              <a:t> ⑧</a:t>
            </a:r>
            <a:r>
              <a:rPr kumimoji="1" lang="en-US" altLang="ja-JP" sz="1000" b="1">
                <a:solidFill>
                  <a:srgbClr val="C00000"/>
                </a:solidFill>
              </a:rPr>
              <a:t> </a:t>
            </a:r>
            <a:r>
              <a:rPr kumimoji="1" lang="ja-JP" altLang="en-US" sz="1000" b="1">
                <a:solidFill>
                  <a:srgbClr val="C00000"/>
                </a:solidFill>
              </a:rPr>
              <a:t>の事業類型別の審査基準に記載の成果例</a:t>
            </a:r>
            <a:r>
              <a:rPr kumimoji="1" lang="ja-JP" altLang="en-US" sz="1000">
                <a:solidFill>
                  <a:schemeClr val="tx2"/>
                </a:solidFill>
              </a:rPr>
              <a:t>を参考に作成してください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アウトカムのボックスの中には、</a:t>
            </a:r>
            <a:r>
              <a:rPr kumimoji="1" lang="ja-JP" altLang="en-US" sz="1000" b="1">
                <a:solidFill>
                  <a:schemeClr val="tx2"/>
                </a:solidFill>
              </a:rPr>
              <a:t>その測定のために最も重要と考えられる成果指標をひとつ記載してください</a:t>
            </a:r>
            <a:endParaRPr kumimoji="1" lang="en-US" altLang="ja-JP" sz="1000" b="1">
              <a:solidFill>
                <a:schemeClr val="tx2"/>
              </a:solidFill>
            </a:endParaRPr>
          </a:p>
          <a:p>
            <a:pPr marL="171450" indent="-171450">
              <a:buFont typeface="Arial" panose="020B0604020202020204" pitchFamily="34" charset="0"/>
              <a:buChar char="•"/>
            </a:pPr>
            <a:r>
              <a:rPr kumimoji="1" lang="ja-JP" altLang="en-US" sz="1000">
                <a:solidFill>
                  <a:schemeClr val="tx2"/>
                </a:solidFill>
              </a:rPr>
              <a:t>また、各指標について、その時点での成果目標値を定量的に最下段に記載してください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インパクトについては、設定したインパクトが日本／</a:t>
            </a:r>
            <a:r>
              <a:rPr kumimoji="1" lang="en-US" altLang="ja-JP" sz="1000">
                <a:solidFill>
                  <a:schemeClr val="tx2"/>
                </a:solidFill>
              </a:rPr>
              <a:t>GS</a:t>
            </a:r>
            <a:r>
              <a:rPr kumimoji="1" lang="ja-JP" altLang="en-US" sz="1000">
                <a:solidFill>
                  <a:schemeClr val="tx2"/>
                </a:solidFill>
              </a:rPr>
              <a:t>諸国どちらに裨益するものであるかをピンク／黄色のオブジェクトで示してください</a:t>
            </a:r>
          </a:p>
        </p:txBody>
      </p:sp>
      <p:sp>
        <p:nvSpPr>
          <p:cNvPr id="39" name="吹き出し: 四角形 38">
            <a:extLst>
              <a:ext uri="{FF2B5EF4-FFF2-40B4-BE49-F238E27FC236}">
                <a16:creationId xmlns:a16="http://schemas.microsoft.com/office/drawing/2014/main" id="{0B3DA531-4F06-A214-81BC-41791FF09152}"/>
              </a:ext>
            </a:extLst>
          </p:cNvPr>
          <p:cNvSpPr/>
          <p:nvPr/>
        </p:nvSpPr>
        <p:spPr>
          <a:xfrm>
            <a:off x="1422260" y="3121001"/>
            <a:ext cx="3127969" cy="324000"/>
          </a:xfrm>
          <a:prstGeom prst="wedgeRectCallout">
            <a:avLst>
              <a:gd name="adj1" fmla="val -32570"/>
              <a:gd name="adj2" fmla="val -7112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アウトカムは「当該事業に直接由来する成果」を指します</a:t>
            </a:r>
          </a:p>
        </p:txBody>
      </p:sp>
      <p:sp>
        <p:nvSpPr>
          <p:cNvPr id="41" name="吹き出し: 四角形 40">
            <a:extLst>
              <a:ext uri="{FF2B5EF4-FFF2-40B4-BE49-F238E27FC236}">
                <a16:creationId xmlns:a16="http://schemas.microsoft.com/office/drawing/2014/main" id="{C66A83AF-656B-D622-4E91-3633B1F9CF73}"/>
              </a:ext>
            </a:extLst>
          </p:cNvPr>
          <p:cNvSpPr/>
          <p:nvPr/>
        </p:nvSpPr>
        <p:spPr>
          <a:xfrm>
            <a:off x="5571764" y="3166439"/>
            <a:ext cx="3823061" cy="448030"/>
          </a:xfrm>
          <a:prstGeom prst="wedgeRectCallout">
            <a:avLst>
              <a:gd name="adj1" fmla="val 27689"/>
              <a:gd name="adj2" fmla="val -8623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インパクトは「他の政策・事業も影響して生み出される、日本または対象国全体の成果」を指します</a:t>
            </a:r>
          </a:p>
        </p:txBody>
      </p:sp>
      <p:sp>
        <p:nvSpPr>
          <p:cNvPr id="40" name="正方形/長方形 39">
            <a:extLst>
              <a:ext uri="{FF2B5EF4-FFF2-40B4-BE49-F238E27FC236}">
                <a16:creationId xmlns:a16="http://schemas.microsoft.com/office/drawing/2014/main" id="{3B5267C0-DD82-A009-7D89-24F7AA218633}"/>
              </a:ext>
            </a:extLst>
          </p:cNvPr>
          <p:cNvSpPr/>
          <p:nvPr/>
        </p:nvSpPr>
        <p:spPr>
          <a:xfrm>
            <a:off x="-1" y="832832"/>
            <a:ext cx="6768000" cy="623373"/>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50" b="1">
                <a:solidFill>
                  <a:schemeClr val="tx2"/>
                </a:solidFill>
              </a:rPr>
              <a:t>本ページは、「</a:t>
            </a:r>
            <a:r>
              <a:rPr kumimoji="1" lang="en-US" altLang="ja-JP" sz="1050" b="1">
                <a:solidFill>
                  <a:schemeClr val="tx2"/>
                </a:solidFill>
              </a:rPr>
              <a:t>1. </a:t>
            </a:r>
            <a:r>
              <a:rPr kumimoji="1" lang="ja-JP" altLang="en-US" sz="1050" b="1">
                <a:solidFill>
                  <a:schemeClr val="tx2"/>
                </a:solidFill>
              </a:rPr>
              <a:t>事業分野・類型」において</a:t>
            </a:r>
            <a:r>
              <a:rPr kumimoji="1" lang="en-US" altLang="ja-JP" sz="1050" b="1">
                <a:solidFill>
                  <a:schemeClr val="tx2"/>
                </a:solidFill>
              </a:rPr>
              <a:t>【</a:t>
            </a:r>
            <a:r>
              <a:rPr kumimoji="1" lang="ja-JP" altLang="en-US" sz="1050" b="1">
                <a:solidFill>
                  <a:schemeClr val="tx2"/>
                </a:solidFill>
              </a:rPr>
              <a:t>事業類型１</a:t>
            </a:r>
            <a:r>
              <a:rPr kumimoji="1" lang="en-US" altLang="ja-JP" sz="1050" b="1">
                <a:solidFill>
                  <a:schemeClr val="tx2"/>
                </a:solidFill>
              </a:rPr>
              <a:t>】</a:t>
            </a:r>
            <a:r>
              <a:rPr kumimoji="1" lang="ja-JP" altLang="en-US" sz="1050" b="1">
                <a:solidFill>
                  <a:schemeClr val="tx2"/>
                </a:solidFill>
              </a:rPr>
              <a:t>を選択した場合に記載するスライドです。</a:t>
            </a:r>
            <a:r>
              <a:rPr kumimoji="1" lang="ja-JP" altLang="en-US" sz="1050" b="1">
                <a:solidFill>
                  <a:srgbClr val="C00000"/>
                </a:solidFill>
              </a:rPr>
              <a:t>事業類型１を選択していない場合は本スライドを削除してください。</a:t>
            </a:r>
            <a:endParaRPr kumimoji="1" lang="en-US" altLang="ja-JP" sz="1050" b="1">
              <a:solidFill>
                <a:srgbClr val="C00000"/>
              </a:solidFill>
            </a:endParaRPr>
          </a:p>
          <a:p>
            <a:r>
              <a:rPr kumimoji="1" lang="en-US" altLang="ja-JP" sz="1050" b="1">
                <a:solidFill>
                  <a:schemeClr val="tx2"/>
                </a:solidFill>
              </a:rPr>
              <a:t>※</a:t>
            </a:r>
            <a:r>
              <a:rPr kumimoji="1" lang="ja-JP" altLang="en-US" sz="1050" b="1">
                <a:solidFill>
                  <a:schemeClr val="tx2"/>
                </a:solidFill>
              </a:rPr>
              <a:t>「</a:t>
            </a:r>
            <a:r>
              <a:rPr kumimoji="1" lang="en-US" altLang="ja-JP" sz="1050" b="1">
                <a:solidFill>
                  <a:schemeClr val="tx2"/>
                </a:solidFill>
              </a:rPr>
              <a:t>1.</a:t>
            </a:r>
            <a:r>
              <a:rPr kumimoji="1" lang="ja-JP" altLang="en-US" sz="1050" b="1">
                <a:solidFill>
                  <a:schemeClr val="tx2"/>
                </a:solidFill>
              </a:rPr>
              <a:t>」において複数の事業類型を選択した場合、該当する全てのスライドを記載ください</a:t>
            </a:r>
          </a:p>
        </p:txBody>
      </p:sp>
      <p:sp>
        <p:nvSpPr>
          <p:cNvPr id="3" name="吹き出し: 四角形 2">
            <a:extLst>
              <a:ext uri="{FF2B5EF4-FFF2-40B4-BE49-F238E27FC236}">
                <a16:creationId xmlns:a16="http://schemas.microsoft.com/office/drawing/2014/main" id="{A43B546D-70B3-E588-6DA2-447BD7ECDB31}"/>
              </a:ext>
            </a:extLst>
          </p:cNvPr>
          <p:cNvSpPr/>
          <p:nvPr/>
        </p:nvSpPr>
        <p:spPr>
          <a:xfrm>
            <a:off x="3924118" y="4192981"/>
            <a:ext cx="3823061" cy="387645"/>
          </a:xfrm>
          <a:prstGeom prst="wedgeRectCallout">
            <a:avLst>
              <a:gd name="adj1" fmla="val 47094"/>
              <a:gd name="adj2" fmla="val 176180"/>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rgbClr val="C00000"/>
                </a:solidFill>
              </a:rPr>
              <a:t>我が国への裨益については、輸出額や国内雇用見込み等、可能な限り定量的に記載してください</a:t>
            </a:r>
            <a:endParaRPr kumimoji="1" lang="en-US" altLang="ja-JP" sz="1000" b="1">
              <a:solidFill>
                <a:srgbClr val="C00000"/>
              </a:solidFill>
            </a:endParaRPr>
          </a:p>
        </p:txBody>
      </p:sp>
    </p:spTree>
    <p:extLst>
      <p:ext uri="{BB962C8B-B14F-4D97-AF65-F5344CB8AC3E}">
        <p14:creationId xmlns:p14="http://schemas.microsoft.com/office/powerpoint/2010/main" val="313816417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9E64429-C413-4667-6AF9-6D967E158C83}"/>
            </a:ext>
          </a:extLst>
        </p:cNvPr>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D7069CC3-8E25-7128-18B1-8F31BA37C47B}"/>
              </a:ext>
            </a:extLst>
          </p:cNvPr>
          <p:cNvSpPr txBox="1"/>
          <p:nvPr/>
        </p:nvSpPr>
        <p:spPr>
          <a:xfrm>
            <a:off x="512291" y="1306177"/>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a:solidFill>
                  <a:schemeClr val="tx2"/>
                </a:solidFill>
              </a:rPr>
              <a:t>XXX</a:t>
            </a:r>
            <a:r>
              <a:rPr kumimoji="1" lang="ja-JP" altLang="en-US" sz="1100">
                <a:solidFill>
                  <a:schemeClr val="tx2"/>
                </a:solidFill>
              </a:rPr>
              <a:t>（事業の最終的な社会的インパクトを記載してください）</a:t>
            </a:r>
            <a:endParaRPr kumimoji="1" lang="en-US" altLang="ja-JP" sz="1100">
              <a:solidFill>
                <a:schemeClr val="tx2"/>
              </a:solidFill>
            </a:endParaRPr>
          </a:p>
        </p:txBody>
      </p:sp>
      <p:sp>
        <p:nvSpPr>
          <p:cNvPr id="8" name="吹き出し: 四角形 7">
            <a:extLst>
              <a:ext uri="{FF2B5EF4-FFF2-40B4-BE49-F238E27FC236}">
                <a16:creationId xmlns:a16="http://schemas.microsoft.com/office/drawing/2014/main" id="{0C160C77-A00A-9B44-639E-1E83A42488AF}"/>
              </a:ext>
            </a:extLst>
          </p:cNvPr>
          <p:cNvSpPr/>
          <p:nvPr/>
        </p:nvSpPr>
        <p:spPr>
          <a:xfrm>
            <a:off x="4499429" y="1297194"/>
            <a:ext cx="4895396" cy="392076"/>
          </a:xfrm>
          <a:prstGeom prst="wedgeRectCallout">
            <a:avLst>
              <a:gd name="adj1" fmla="val -54576"/>
              <a:gd name="adj2" fmla="val -1914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日本・グローバルサウスの非</a:t>
            </a:r>
            <a:r>
              <a:rPr kumimoji="1" lang="en-US" altLang="ja-JP" sz="1000">
                <a:solidFill>
                  <a:schemeClr val="tx2"/>
                </a:solidFill>
              </a:rPr>
              <a:t>ASEAN</a:t>
            </a:r>
            <a:r>
              <a:rPr kumimoji="1" lang="ja-JP" altLang="en-US" sz="1000">
                <a:solidFill>
                  <a:schemeClr val="tx2"/>
                </a:solidFill>
              </a:rPr>
              <a:t>諸国（</a:t>
            </a:r>
            <a:r>
              <a:rPr kumimoji="1" lang="en-US" altLang="ja-JP" sz="1000">
                <a:solidFill>
                  <a:schemeClr val="tx2"/>
                </a:solidFill>
              </a:rPr>
              <a:t>GS</a:t>
            </a:r>
            <a:r>
              <a:rPr kumimoji="1" lang="ja-JP" altLang="en-US" sz="1000">
                <a:solidFill>
                  <a:schemeClr val="tx2"/>
                </a:solidFill>
              </a:rPr>
              <a:t>諸国）にどのような裨益をもたらす事業か、文章</a:t>
            </a:r>
            <a:r>
              <a:rPr kumimoji="1" lang="ja-JP" altLang="en-US" sz="1000">
                <a:solidFill>
                  <a:srgbClr val="FF0000"/>
                </a:solidFill>
              </a:rPr>
              <a:t>（可能な限り定量的に）</a:t>
            </a:r>
            <a:r>
              <a:rPr kumimoji="1" lang="ja-JP" altLang="en-US" sz="1000">
                <a:solidFill>
                  <a:schemeClr val="tx2"/>
                </a:solidFill>
              </a:rPr>
              <a:t>で記載してください</a:t>
            </a:r>
            <a:endParaRPr kumimoji="1" lang="en-US" altLang="ja-JP" sz="1000">
              <a:solidFill>
                <a:schemeClr val="tx2"/>
              </a:solidFill>
            </a:endParaRPr>
          </a:p>
        </p:txBody>
      </p:sp>
      <p:sp>
        <p:nvSpPr>
          <p:cNvPr id="40" name="正方形/長方形 39">
            <a:extLst>
              <a:ext uri="{FF2B5EF4-FFF2-40B4-BE49-F238E27FC236}">
                <a16:creationId xmlns:a16="http://schemas.microsoft.com/office/drawing/2014/main" id="{AB695ACE-A5AB-5326-E21D-5DB9A510CB46}"/>
              </a:ext>
            </a:extLst>
          </p:cNvPr>
          <p:cNvSpPr/>
          <p:nvPr/>
        </p:nvSpPr>
        <p:spPr>
          <a:xfrm>
            <a:off x="5348073" y="4348649"/>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当該</a:t>
            </a:r>
            <a:r>
              <a:rPr kumimoji="1" lang="en-US" altLang="ja-JP" sz="1050" b="1">
                <a:solidFill>
                  <a:schemeClr val="tx2"/>
                </a:solidFill>
                <a:latin typeface="Meiryo UI" panose="020B0604030504040204" pitchFamily="50" charset="-128"/>
                <a:ea typeface="Meiryo UI" panose="020B0604030504040204" pitchFamily="50" charset="-128"/>
              </a:rPr>
              <a:t>GX</a:t>
            </a:r>
            <a:r>
              <a:rPr kumimoji="1" lang="ja-JP" altLang="en-US" sz="1050" b="1">
                <a:solidFill>
                  <a:schemeClr val="tx2"/>
                </a:solidFill>
                <a:latin typeface="Meiryo UI" panose="020B0604030504040204" pitchFamily="50" charset="-128"/>
                <a:ea typeface="Meiryo UI" panose="020B0604030504040204" pitchFamily="50" charset="-128"/>
              </a:rPr>
              <a:t>製品の実施国外への輸出増加</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当該</a:t>
            </a:r>
            <a:r>
              <a:rPr kumimoji="1" lang="en-US" altLang="ja-JP" sz="1050">
                <a:solidFill>
                  <a:schemeClr val="tx2"/>
                </a:solidFill>
                <a:latin typeface="Meiryo UI" panose="020B0604030504040204" pitchFamily="50" charset="-128"/>
                <a:ea typeface="Meiryo UI" panose="020B0604030504040204" pitchFamily="50" charset="-128"/>
              </a:rPr>
              <a:t>GX</a:t>
            </a:r>
            <a:r>
              <a:rPr kumimoji="1" lang="ja-JP" altLang="en-US" sz="1050">
                <a:solidFill>
                  <a:schemeClr val="tx2"/>
                </a:solidFill>
                <a:latin typeface="Meiryo UI" panose="020B0604030504040204" pitchFamily="50" charset="-128"/>
                <a:ea typeface="Meiryo UI" panose="020B0604030504040204" pitchFamily="50" charset="-128"/>
              </a:rPr>
              <a:t>製品の国際的な市場占有率</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15" name="正方形/長方形 14">
            <a:extLst>
              <a:ext uri="{FF2B5EF4-FFF2-40B4-BE49-F238E27FC236}">
                <a16:creationId xmlns:a16="http://schemas.microsoft.com/office/drawing/2014/main" id="{01451821-43A6-5B1C-49E2-6BD450024294}"/>
              </a:ext>
            </a:extLst>
          </p:cNvPr>
          <p:cNvSpPr/>
          <p:nvPr/>
        </p:nvSpPr>
        <p:spPr>
          <a:xfrm>
            <a:off x="510776" y="1836388"/>
            <a:ext cx="478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
        <p:nvSpPr>
          <p:cNvPr id="18" name="正方形/長方形 17">
            <a:extLst>
              <a:ext uri="{FF2B5EF4-FFF2-40B4-BE49-F238E27FC236}">
                <a16:creationId xmlns:a16="http://schemas.microsoft.com/office/drawing/2014/main" id="{A6512540-FD50-33F3-BCD0-B723D8A7CF3A}"/>
              </a:ext>
            </a:extLst>
          </p:cNvPr>
          <p:cNvSpPr/>
          <p:nvPr/>
        </p:nvSpPr>
        <p:spPr>
          <a:xfrm>
            <a:off x="7720551" y="5544121"/>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日本国内企業のプレゼンス向上</a:t>
            </a:r>
            <a:endParaRPr kumimoji="1" lang="en-US" altLang="ja-JP" sz="1050" b="1">
              <a:solidFill>
                <a:schemeClr val="tx2"/>
              </a:solidFill>
              <a:latin typeface="Meiryo UI" panose="020B0604030504040204" pitchFamily="50" charset="-128"/>
              <a:ea typeface="Meiryo UI" panose="020B0604030504040204" pitchFamily="50" charset="-128"/>
            </a:endParaRPr>
          </a:p>
          <a:p>
            <a:pPr defTabSz="742950"/>
            <a:r>
              <a:rPr kumimoji="1" lang="ja-JP" altLang="en-US" sz="1050" b="1">
                <a:solidFill>
                  <a:srgbClr val="FF0000"/>
                </a:solidFill>
                <a:latin typeface="Meiryo UI" panose="020B0604030504040204" pitchFamily="50" charset="-128"/>
                <a:ea typeface="Meiryo UI" panose="020B0604030504040204" pitchFamily="50" charset="-128"/>
              </a:rPr>
              <a:t>輸出額：</a:t>
            </a:r>
            <a:r>
              <a:rPr kumimoji="1" lang="en-US" altLang="ja-JP" sz="1050" b="1">
                <a:solidFill>
                  <a:srgbClr val="FF0000"/>
                </a:solidFill>
                <a:latin typeface="Meiryo UI" panose="020B0604030504040204" pitchFamily="50" charset="-128"/>
                <a:ea typeface="Meiryo UI" panose="020B0604030504040204" pitchFamily="50" charset="-128"/>
              </a:rPr>
              <a:t>XXX</a:t>
            </a:r>
            <a:r>
              <a:rPr kumimoji="1" lang="ja-JP" altLang="en-US" sz="1050" b="1">
                <a:solidFill>
                  <a:srgbClr val="FF0000"/>
                </a:solidFill>
                <a:latin typeface="Meiryo UI" panose="020B0604030504040204" pitchFamily="50" charset="-128"/>
                <a:ea typeface="Meiryo UI" panose="020B0604030504040204" pitchFamily="50" charset="-128"/>
              </a:rPr>
              <a:t>百万円</a:t>
            </a:r>
            <a:endParaRPr kumimoji="1" lang="en-US" altLang="ja-JP" sz="1050" b="1">
              <a:solidFill>
                <a:schemeClr val="tx2"/>
              </a:solidFill>
              <a:latin typeface="Meiryo UI" panose="020B0604030504040204" pitchFamily="50" charset="-128"/>
              <a:ea typeface="Meiryo UI" panose="020B0604030504040204" pitchFamily="50" charset="-128"/>
            </a:endParaRPr>
          </a:p>
          <a:p>
            <a:pPr defTabSz="742950"/>
            <a:r>
              <a:rPr kumimoji="1" lang="ja-JP" altLang="en-US" sz="1050" b="1">
                <a:solidFill>
                  <a:srgbClr val="FF0000"/>
                </a:solidFill>
              </a:rPr>
              <a:t>国内雇用者：</a:t>
            </a:r>
            <a:r>
              <a:rPr kumimoji="1" lang="en-US" altLang="ja-JP" sz="1050" b="1">
                <a:solidFill>
                  <a:srgbClr val="FF0000"/>
                </a:solidFill>
              </a:rPr>
              <a:t>XX</a:t>
            </a:r>
            <a:r>
              <a:rPr kumimoji="1" lang="ja-JP" altLang="en-US" sz="1050" b="1">
                <a:solidFill>
                  <a:srgbClr val="FF0000"/>
                </a:solidFill>
              </a:rPr>
              <a:t>人増加</a:t>
            </a: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日本への設備投資増加</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70" name="正方形/長方形 69">
            <a:extLst>
              <a:ext uri="{FF2B5EF4-FFF2-40B4-BE49-F238E27FC236}">
                <a16:creationId xmlns:a16="http://schemas.microsoft.com/office/drawing/2014/main" id="{049AC186-97A6-9366-3018-F97039364DE4}"/>
              </a:ext>
            </a:extLst>
          </p:cNvPr>
          <p:cNvSpPr/>
          <p:nvPr/>
        </p:nvSpPr>
        <p:spPr>
          <a:xfrm>
            <a:off x="7720551" y="4349009"/>
            <a:ext cx="1683326" cy="105120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事業実施国でのデファクトスタンダード獲得</a:t>
            </a:r>
            <a:endParaRPr kumimoji="1" lang="en-US" altLang="ja-JP" sz="1050" b="1">
              <a:solidFill>
                <a:schemeClr val="tx1"/>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日本発の</a:t>
            </a:r>
            <a:r>
              <a:rPr kumimoji="1" lang="en-US" altLang="ja-JP" sz="1050" b="1">
                <a:solidFill>
                  <a:schemeClr val="tx2"/>
                </a:solidFill>
                <a:latin typeface="Meiryo UI" panose="020B0604030504040204" pitchFamily="50" charset="-128"/>
                <a:ea typeface="Meiryo UI" panose="020B0604030504040204" pitchFamily="50" charset="-128"/>
              </a:rPr>
              <a:t>GX</a:t>
            </a:r>
            <a:r>
              <a:rPr kumimoji="1" lang="ja-JP" altLang="en-US" sz="1050" b="1">
                <a:solidFill>
                  <a:schemeClr val="tx2"/>
                </a:solidFill>
                <a:latin typeface="Meiryo UI" panose="020B0604030504040204" pitchFamily="50" charset="-128"/>
                <a:ea typeface="Meiryo UI" panose="020B0604030504040204" pitchFamily="50" charset="-128"/>
              </a:rPr>
              <a:t>技術・製品が</a:t>
            </a:r>
            <a:r>
              <a:rPr kumimoji="1" lang="en-US" altLang="ja-JP" sz="1050" b="1">
                <a:solidFill>
                  <a:schemeClr val="tx2"/>
                </a:solidFill>
                <a:latin typeface="Meiryo UI" panose="020B0604030504040204" pitchFamily="50" charset="-128"/>
                <a:ea typeface="Meiryo UI" panose="020B0604030504040204" pitchFamily="50" charset="-128"/>
              </a:rPr>
              <a:t>GHG</a:t>
            </a:r>
            <a:r>
              <a:rPr kumimoji="1" lang="ja-JP" altLang="en-US" sz="1050" b="1">
                <a:solidFill>
                  <a:schemeClr val="tx2"/>
                </a:solidFill>
                <a:latin typeface="Meiryo UI" panose="020B0604030504040204" pitchFamily="50" charset="-128"/>
                <a:ea typeface="Meiryo UI" panose="020B0604030504040204" pitchFamily="50" charset="-128"/>
              </a:rPr>
              <a:t>削減に貢献</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2" name="テキスト プレースホルダー 1">
            <a:extLst>
              <a:ext uri="{FF2B5EF4-FFF2-40B4-BE49-F238E27FC236}">
                <a16:creationId xmlns:a16="http://schemas.microsoft.com/office/drawing/2014/main" id="{02C21E3B-81A5-F026-1CFC-7AB2809C82D0}"/>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48684B9A-AA06-AE7D-388D-A29836D8E1AA}"/>
              </a:ext>
            </a:extLst>
          </p:cNvPr>
          <p:cNvSpPr>
            <a:spLocks noGrp="1"/>
          </p:cNvSpPr>
          <p:nvPr>
            <p:ph type="body" sz="quarter" idx="17"/>
          </p:nvPr>
        </p:nvSpPr>
        <p:spPr/>
        <p:txBody>
          <a:bodyPr/>
          <a:lstStyle/>
          <a:p>
            <a:r>
              <a:rPr kumimoji="1" lang="en-GB" altLang="ja-JP">
                <a:latin typeface="Meiryo UI"/>
                <a:ea typeface="Meiryo UI"/>
              </a:rPr>
              <a:t>4-3. </a:t>
            </a:r>
            <a:r>
              <a:rPr kumimoji="1" lang="ja-JP" altLang="en-US">
                <a:latin typeface="Meiryo UI"/>
                <a:ea typeface="Meiryo UI"/>
              </a:rPr>
              <a:t>想定される裨益効果 </a:t>
            </a:r>
            <a:endParaRPr kumimoji="1" lang="en-GB" altLang="ja-JP">
              <a:latin typeface="Meiryo UI"/>
              <a:ea typeface="Meiryo UI"/>
            </a:endParaRPr>
          </a:p>
        </p:txBody>
      </p:sp>
      <p:cxnSp>
        <p:nvCxnSpPr>
          <p:cNvPr id="71" name="コネクタ: カギ線 70">
            <a:extLst>
              <a:ext uri="{FF2B5EF4-FFF2-40B4-BE49-F238E27FC236}">
                <a16:creationId xmlns:a16="http://schemas.microsoft.com/office/drawing/2014/main" id="{5777DF93-34EE-4D42-7AC0-95B1AED28DF9}"/>
              </a:ext>
            </a:extLst>
          </p:cNvPr>
          <p:cNvCxnSpPr>
            <a:cxnSpLocks/>
            <a:stCxn id="41" idx="3"/>
            <a:endCxn id="18" idx="1"/>
          </p:cNvCxnSpPr>
          <p:nvPr/>
        </p:nvCxnSpPr>
        <p:spPr>
          <a:xfrm>
            <a:off x="7473885" y="6069541"/>
            <a:ext cx="246666" cy="180"/>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74" name="コネクタ: カギ線 73">
            <a:extLst>
              <a:ext uri="{FF2B5EF4-FFF2-40B4-BE49-F238E27FC236}">
                <a16:creationId xmlns:a16="http://schemas.microsoft.com/office/drawing/2014/main" id="{002E512C-5367-3D1D-8A53-8469A0376EEA}"/>
              </a:ext>
            </a:extLst>
          </p:cNvPr>
          <p:cNvCxnSpPr>
            <a:cxnSpLocks/>
            <a:stCxn id="40" idx="3"/>
            <a:endCxn id="70" idx="1"/>
          </p:cNvCxnSpPr>
          <p:nvPr/>
        </p:nvCxnSpPr>
        <p:spPr>
          <a:xfrm>
            <a:off x="7473885" y="4874429"/>
            <a:ext cx="246666" cy="180"/>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7" name="正方形/長方形 26">
            <a:extLst>
              <a:ext uri="{FF2B5EF4-FFF2-40B4-BE49-F238E27FC236}">
                <a16:creationId xmlns:a16="http://schemas.microsoft.com/office/drawing/2014/main" id="{7C015673-98C5-590B-845E-AB007876D2C2}"/>
              </a:ext>
            </a:extLst>
          </p:cNvPr>
          <p:cNvSpPr/>
          <p:nvPr/>
        </p:nvSpPr>
        <p:spPr>
          <a:xfrm>
            <a:off x="7435136" y="2212425"/>
            <a:ext cx="1968742"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（我が国への裨益／</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GS</a:t>
            </a:r>
            <a:r>
              <a:rPr kumimoji="1" lang="ja-JP" altLang="en-US" sz="1200" b="1">
                <a:solidFill>
                  <a:schemeClr val="bg1"/>
                </a:solidFill>
                <a:latin typeface="Meiryo UI" panose="020B0604030504040204" pitchFamily="50" charset="-128"/>
                <a:ea typeface="Meiryo UI" panose="020B0604030504040204" pitchFamily="50" charset="-128"/>
              </a:rPr>
              <a:t>諸国との関係強化）</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11D96827-BADB-60DA-B691-13DB37914CDC}"/>
              </a:ext>
            </a:extLst>
          </p:cNvPr>
          <p:cNvSpPr/>
          <p:nvPr/>
        </p:nvSpPr>
        <p:spPr>
          <a:xfrm>
            <a:off x="2930182" y="4348649"/>
            <a:ext cx="2125812"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実施国での市場規模拡大</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実証国における当該</a:t>
            </a:r>
            <a:r>
              <a:rPr kumimoji="1" lang="en-US" altLang="ja-JP" sz="1050">
                <a:solidFill>
                  <a:schemeClr val="tx2"/>
                </a:solidFill>
                <a:latin typeface="Meiryo UI" panose="020B0604030504040204" pitchFamily="50" charset="-128"/>
                <a:ea typeface="Meiryo UI" panose="020B0604030504040204" pitchFamily="50" charset="-128"/>
              </a:rPr>
              <a:t>GX</a:t>
            </a:r>
            <a:r>
              <a:rPr kumimoji="1" lang="ja-JP" altLang="en-US" sz="1050">
                <a:solidFill>
                  <a:schemeClr val="tx2"/>
                </a:solidFill>
                <a:latin typeface="Meiryo UI" panose="020B0604030504040204" pitchFamily="50" charset="-128"/>
                <a:ea typeface="Meiryo UI" panose="020B0604030504040204" pitchFamily="50" charset="-128"/>
              </a:rPr>
              <a:t>製品の市場占有率</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0" name="正方形/長方形 29">
            <a:extLst>
              <a:ext uri="{FF2B5EF4-FFF2-40B4-BE49-F238E27FC236}">
                <a16:creationId xmlns:a16="http://schemas.microsoft.com/office/drawing/2014/main" id="{DB20CDEA-F06A-A78B-484E-364F4CC52CFE}"/>
              </a:ext>
            </a:extLst>
          </p:cNvPr>
          <p:cNvSpPr/>
          <p:nvPr/>
        </p:nvSpPr>
        <p:spPr>
          <a:xfrm>
            <a:off x="512290" y="3153537"/>
            <a:ext cx="2125812"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自社技術を導入した対象工場での</a:t>
            </a:r>
            <a:r>
              <a:rPr kumimoji="1" lang="en-US" altLang="ja-JP" sz="1050" b="1">
                <a:solidFill>
                  <a:schemeClr val="tx2"/>
                </a:solidFill>
                <a:latin typeface="Meiryo UI" panose="020B0604030504040204" pitchFamily="50" charset="-128"/>
                <a:ea typeface="Meiryo UI" panose="020B0604030504040204" pitchFamily="50" charset="-128"/>
              </a:rPr>
              <a:t>GX</a:t>
            </a:r>
            <a:r>
              <a:rPr kumimoji="1" lang="ja-JP" altLang="en-US" sz="1050" b="1">
                <a:solidFill>
                  <a:schemeClr val="tx2"/>
                </a:solidFill>
                <a:latin typeface="Meiryo UI" panose="020B0604030504040204" pitchFamily="50" charset="-128"/>
                <a:ea typeface="Meiryo UI" panose="020B0604030504040204" pitchFamily="50" charset="-128"/>
              </a:rPr>
              <a:t>製品生産体制確立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実証国で生産開始した工場数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工場</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2" name="矢印: 五方向 31">
            <a:extLst>
              <a:ext uri="{FF2B5EF4-FFF2-40B4-BE49-F238E27FC236}">
                <a16:creationId xmlns:a16="http://schemas.microsoft.com/office/drawing/2014/main" id="{998BA00D-9E5F-3A9B-ABDE-DE7B3DF29E32}"/>
              </a:ext>
            </a:extLst>
          </p:cNvPr>
          <p:cNvSpPr/>
          <p:nvPr/>
        </p:nvSpPr>
        <p:spPr>
          <a:xfrm>
            <a:off x="5055993" y="2632591"/>
            <a:ext cx="2566732" cy="420166"/>
          </a:xfrm>
          <a:prstGeom prst="homePlate">
            <a:avLst/>
          </a:prstGeom>
          <a:solidFill>
            <a:schemeClr val="accent2">
              <a:lumMod val="20000"/>
              <a:lumOff val="8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長期アウトカム（参考）</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から５年後</a:t>
            </a:r>
          </a:p>
        </p:txBody>
      </p:sp>
      <p:sp>
        <p:nvSpPr>
          <p:cNvPr id="33" name="矢印: 五方向 32">
            <a:extLst>
              <a:ext uri="{FF2B5EF4-FFF2-40B4-BE49-F238E27FC236}">
                <a16:creationId xmlns:a16="http://schemas.microsoft.com/office/drawing/2014/main" id="{32C397F3-EAF7-B967-36C4-D187AA91BC81}"/>
              </a:ext>
            </a:extLst>
          </p:cNvPr>
          <p:cNvSpPr/>
          <p:nvPr/>
        </p:nvSpPr>
        <p:spPr>
          <a:xfrm>
            <a:off x="2839665"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から３年後</a:t>
            </a:r>
          </a:p>
        </p:txBody>
      </p:sp>
      <p:sp>
        <p:nvSpPr>
          <p:cNvPr id="36" name="矢印: 五方向 35">
            <a:extLst>
              <a:ext uri="{FF2B5EF4-FFF2-40B4-BE49-F238E27FC236}">
                <a16:creationId xmlns:a16="http://schemas.microsoft.com/office/drawing/2014/main" id="{F7417F96-3542-9CDD-34F4-E1637D6A8BD6}"/>
              </a:ext>
            </a:extLst>
          </p:cNvPr>
          <p:cNvSpPr/>
          <p:nvPr/>
        </p:nvSpPr>
        <p:spPr>
          <a:xfrm>
            <a:off x="512289"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から１年後</a:t>
            </a:r>
          </a:p>
        </p:txBody>
      </p:sp>
      <p:sp>
        <p:nvSpPr>
          <p:cNvPr id="37" name="正方形/長方形 36">
            <a:extLst>
              <a:ext uri="{FF2B5EF4-FFF2-40B4-BE49-F238E27FC236}">
                <a16:creationId xmlns:a16="http://schemas.microsoft.com/office/drawing/2014/main" id="{EC1DA5AE-BEF0-1580-3261-B1618DE6BD08}"/>
              </a:ext>
            </a:extLst>
          </p:cNvPr>
          <p:cNvSpPr/>
          <p:nvPr/>
        </p:nvSpPr>
        <p:spPr>
          <a:xfrm>
            <a:off x="2930182" y="3153538"/>
            <a:ext cx="2125812"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現地</a:t>
            </a:r>
            <a:r>
              <a:rPr kumimoji="1" lang="ja-JP" altLang="en-US" sz="1050" b="1">
                <a:solidFill>
                  <a:schemeClr val="tx2"/>
                </a:solidFill>
                <a:latin typeface="Meiryo UI" panose="020B0604030504040204" pitchFamily="50" charset="-128"/>
                <a:ea typeface="Meiryo UI" panose="020B0604030504040204" pitchFamily="50" charset="-128"/>
              </a:rPr>
              <a:t>雇用の増加</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現地での雇用者数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7E8B65CF-CDBA-0DD9-75DF-1ED2A336BAF7}"/>
              </a:ext>
            </a:extLst>
          </p:cNvPr>
          <p:cNvSpPr/>
          <p:nvPr/>
        </p:nvSpPr>
        <p:spPr>
          <a:xfrm>
            <a:off x="5348073" y="3153537"/>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対象工場従業員の賃上げ</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従業員１人当たり給与支給総額</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7B33FA6D-7F2E-91EE-3A86-B33D0D2455C0}"/>
              </a:ext>
            </a:extLst>
          </p:cNvPr>
          <p:cNvSpPr/>
          <p:nvPr/>
        </p:nvSpPr>
        <p:spPr>
          <a:xfrm>
            <a:off x="5348073"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（工場で使用する機械・部品の需要増による）</a:t>
            </a:r>
            <a:r>
              <a:rPr kumimoji="1" lang="ja-JP" altLang="en-US" sz="1050" b="1">
                <a:solidFill>
                  <a:schemeClr val="tx2"/>
                </a:solidFill>
                <a:latin typeface="Meiryo UI" panose="020B0604030504040204" pitchFamily="50" charset="-128"/>
                <a:ea typeface="Meiryo UI" panose="020B0604030504040204" pitchFamily="50" charset="-128"/>
              </a:rPr>
              <a:t>日本での雇用の増加</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日本の機械工場での雇用者数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2" name="正方形/長方形 41">
            <a:extLst>
              <a:ext uri="{FF2B5EF4-FFF2-40B4-BE49-F238E27FC236}">
                <a16:creationId xmlns:a16="http://schemas.microsoft.com/office/drawing/2014/main" id="{A4C59BAF-8A6C-B2A1-382A-1CF27C04646F}"/>
              </a:ext>
            </a:extLst>
          </p:cNvPr>
          <p:cNvSpPr/>
          <p:nvPr/>
        </p:nvSpPr>
        <p:spPr>
          <a:xfrm>
            <a:off x="2930181"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対象事業の他地域展開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実証国外で生産開始した工場数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工場</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47" name="コネクタ: カギ線 46">
            <a:extLst>
              <a:ext uri="{FF2B5EF4-FFF2-40B4-BE49-F238E27FC236}">
                <a16:creationId xmlns:a16="http://schemas.microsoft.com/office/drawing/2014/main" id="{24F2EFC7-0EF1-0D60-2F6C-A1DD4D931691}"/>
              </a:ext>
            </a:extLst>
          </p:cNvPr>
          <p:cNvCxnSpPr>
            <a:cxnSpLocks/>
            <a:stCxn id="30" idx="3"/>
            <a:endCxn id="37" idx="1"/>
          </p:cNvCxnSpPr>
          <p:nvPr/>
        </p:nvCxnSpPr>
        <p:spPr>
          <a:xfrm flipV="1">
            <a:off x="2638102" y="3679318"/>
            <a:ext cx="292080" cy="1195111"/>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8" name="コネクタ: カギ線 47">
            <a:extLst>
              <a:ext uri="{FF2B5EF4-FFF2-40B4-BE49-F238E27FC236}">
                <a16:creationId xmlns:a16="http://schemas.microsoft.com/office/drawing/2014/main" id="{3745E728-C19B-757A-AAA5-596ACE9F7FB4}"/>
              </a:ext>
            </a:extLst>
          </p:cNvPr>
          <p:cNvCxnSpPr>
            <a:cxnSpLocks/>
            <a:stCxn id="30" idx="3"/>
            <a:endCxn id="42" idx="1"/>
          </p:cNvCxnSpPr>
          <p:nvPr/>
        </p:nvCxnSpPr>
        <p:spPr>
          <a:xfrm>
            <a:off x="2638102" y="4874429"/>
            <a:ext cx="292079" cy="119511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49" name="直線矢印コネクタ 48">
            <a:extLst>
              <a:ext uri="{FF2B5EF4-FFF2-40B4-BE49-F238E27FC236}">
                <a16:creationId xmlns:a16="http://schemas.microsoft.com/office/drawing/2014/main" id="{967C68BC-22D6-83DB-1571-7BD71F294725}"/>
              </a:ext>
            </a:extLst>
          </p:cNvPr>
          <p:cNvCxnSpPr>
            <a:stCxn id="42" idx="3"/>
            <a:endCxn id="41" idx="1"/>
          </p:cNvCxnSpPr>
          <p:nvPr/>
        </p:nvCxnSpPr>
        <p:spPr>
          <a:xfrm>
            <a:off x="5055992" y="6069541"/>
            <a:ext cx="292081"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0" name="直線矢印コネクタ 49">
            <a:extLst>
              <a:ext uri="{FF2B5EF4-FFF2-40B4-BE49-F238E27FC236}">
                <a16:creationId xmlns:a16="http://schemas.microsoft.com/office/drawing/2014/main" id="{21B3E04A-C4B7-7FBF-A23E-026FFD130A47}"/>
              </a:ext>
            </a:extLst>
          </p:cNvPr>
          <p:cNvCxnSpPr>
            <a:cxnSpLocks/>
            <a:stCxn id="37" idx="3"/>
            <a:endCxn id="39" idx="1"/>
          </p:cNvCxnSpPr>
          <p:nvPr/>
        </p:nvCxnSpPr>
        <p:spPr>
          <a:xfrm>
            <a:off x="5055993" y="3679318"/>
            <a:ext cx="292080"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1" name="直線矢印コネクタ 50">
            <a:extLst>
              <a:ext uri="{FF2B5EF4-FFF2-40B4-BE49-F238E27FC236}">
                <a16:creationId xmlns:a16="http://schemas.microsoft.com/office/drawing/2014/main" id="{5AC3864F-862F-935F-ED2C-AA1A01633187}"/>
              </a:ext>
            </a:extLst>
          </p:cNvPr>
          <p:cNvCxnSpPr>
            <a:cxnSpLocks/>
            <a:stCxn id="29" idx="3"/>
            <a:endCxn id="40" idx="1"/>
          </p:cNvCxnSpPr>
          <p:nvPr/>
        </p:nvCxnSpPr>
        <p:spPr>
          <a:xfrm>
            <a:off x="5055994" y="4874429"/>
            <a:ext cx="292079" cy="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52" name="正方形/長方形 51">
            <a:extLst>
              <a:ext uri="{FF2B5EF4-FFF2-40B4-BE49-F238E27FC236}">
                <a16:creationId xmlns:a16="http://schemas.microsoft.com/office/drawing/2014/main" id="{DEE10781-C084-BB83-66E9-6DF6A891ED49}"/>
              </a:ext>
            </a:extLst>
          </p:cNvPr>
          <p:cNvSpPr/>
          <p:nvPr/>
        </p:nvSpPr>
        <p:spPr>
          <a:xfrm>
            <a:off x="7720551" y="3153537"/>
            <a:ext cx="1683326"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事業実施国における産業活性化</a:t>
            </a:r>
            <a:endParaRPr kumimoji="1" lang="en-US" altLang="ja-JP" sz="1050" b="1">
              <a:solidFill>
                <a:schemeClr val="tx2"/>
              </a:solidFill>
              <a:latin typeface="Meiryo UI" panose="020B0604030504040204" pitchFamily="50" charset="-128"/>
              <a:ea typeface="Meiryo UI" panose="020B0604030504040204" pitchFamily="50" charset="-128"/>
            </a:endParaRPr>
          </a:p>
        </p:txBody>
      </p:sp>
      <p:cxnSp>
        <p:nvCxnSpPr>
          <p:cNvPr id="59" name="直線矢印コネクタ 58">
            <a:extLst>
              <a:ext uri="{FF2B5EF4-FFF2-40B4-BE49-F238E27FC236}">
                <a16:creationId xmlns:a16="http://schemas.microsoft.com/office/drawing/2014/main" id="{9CB553E1-93E4-E4D8-2930-AD982397BD53}"/>
              </a:ext>
            </a:extLst>
          </p:cNvPr>
          <p:cNvCxnSpPr>
            <a:cxnSpLocks/>
            <a:endCxn id="52" idx="1"/>
          </p:cNvCxnSpPr>
          <p:nvPr/>
        </p:nvCxnSpPr>
        <p:spPr>
          <a:xfrm flipV="1">
            <a:off x="7473885" y="3679317"/>
            <a:ext cx="246666" cy="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3" name="直線矢印コネクタ 22">
            <a:extLst>
              <a:ext uri="{FF2B5EF4-FFF2-40B4-BE49-F238E27FC236}">
                <a16:creationId xmlns:a16="http://schemas.microsoft.com/office/drawing/2014/main" id="{8C0B5559-AE13-2E28-4E5A-9A72F88E36D8}"/>
              </a:ext>
            </a:extLst>
          </p:cNvPr>
          <p:cNvCxnSpPr>
            <a:cxnSpLocks/>
            <a:stCxn id="30" idx="3"/>
            <a:endCxn id="29" idx="1"/>
          </p:cNvCxnSpPr>
          <p:nvPr/>
        </p:nvCxnSpPr>
        <p:spPr>
          <a:xfrm>
            <a:off x="2638102" y="4874429"/>
            <a:ext cx="292080"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3" name="矢印: 五方向 2">
            <a:extLst>
              <a:ext uri="{FF2B5EF4-FFF2-40B4-BE49-F238E27FC236}">
                <a16:creationId xmlns:a16="http://schemas.microsoft.com/office/drawing/2014/main" id="{27EF0130-BAA3-B3B6-B340-2978E0952A79}"/>
              </a:ext>
            </a:extLst>
          </p:cNvPr>
          <p:cNvSpPr/>
          <p:nvPr/>
        </p:nvSpPr>
        <p:spPr>
          <a:xfrm>
            <a:off x="512289" y="2218228"/>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45" name="正方形/長方形 44">
            <a:extLst>
              <a:ext uri="{FF2B5EF4-FFF2-40B4-BE49-F238E27FC236}">
                <a16:creationId xmlns:a16="http://schemas.microsoft.com/office/drawing/2014/main" id="{76F492CA-6911-0E10-1C25-CC189950807D}"/>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3,7,8</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5" name="フローチャート: 代替処理 4">
            <a:extLst>
              <a:ext uri="{FF2B5EF4-FFF2-40B4-BE49-F238E27FC236}">
                <a16:creationId xmlns:a16="http://schemas.microsoft.com/office/drawing/2014/main" id="{671116C9-B595-E2A5-96A1-5EBAA1D38BD4}"/>
              </a:ext>
            </a:extLst>
          </p:cNvPr>
          <p:cNvSpPr/>
          <p:nvPr/>
        </p:nvSpPr>
        <p:spPr>
          <a:xfrm>
            <a:off x="8789249" y="3950003"/>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1" name="フローチャート: 代替処理 10">
            <a:extLst>
              <a:ext uri="{FF2B5EF4-FFF2-40B4-BE49-F238E27FC236}">
                <a16:creationId xmlns:a16="http://schemas.microsoft.com/office/drawing/2014/main" id="{375F2F64-F7AC-DEE3-CC7D-1CC2C5E91EB8}"/>
              </a:ext>
            </a:extLst>
          </p:cNvPr>
          <p:cNvSpPr/>
          <p:nvPr/>
        </p:nvSpPr>
        <p:spPr>
          <a:xfrm>
            <a:off x="8789249" y="5278803"/>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3" name="フローチャート: 代替処理 12">
            <a:extLst>
              <a:ext uri="{FF2B5EF4-FFF2-40B4-BE49-F238E27FC236}">
                <a16:creationId xmlns:a16="http://schemas.microsoft.com/office/drawing/2014/main" id="{2EC0293D-F6CA-DE91-3CF3-12266ACF42C3}"/>
              </a:ext>
            </a:extLst>
          </p:cNvPr>
          <p:cNvSpPr/>
          <p:nvPr/>
        </p:nvSpPr>
        <p:spPr>
          <a:xfrm>
            <a:off x="8789249" y="6472744"/>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4" name="フローチャート: 代替処理 13">
            <a:extLst>
              <a:ext uri="{FF2B5EF4-FFF2-40B4-BE49-F238E27FC236}">
                <a16:creationId xmlns:a16="http://schemas.microsoft.com/office/drawing/2014/main" id="{E568F138-2AEF-217C-B850-DE7FACBC2A5D}"/>
              </a:ext>
            </a:extLst>
          </p:cNvPr>
          <p:cNvSpPr/>
          <p:nvPr/>
        </p:nvSpPr>
        <p:spPr>
          <a:xfrm>
            <a:off x="8789249" y="5842154"/>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7" name="フローチャート: 代替処理 16">
            <a:extLst>
              <a:ext uri="{FF2B5EF4-FFF2-40B4-BE49-F238E27FC236}">
                <a16:creationId xmlns:a16="http://schemas.microsoft.com/office/drawing/2014/main" id="{4DF0C98A-D806-FB96-2E89-AB3D267922B6}"/>
              </a:ext>
            </a:extLst>
          </p:cNvPr>
          <p:cNvSpPr/>
          <p:nvPr/>
        </p:nvSpPr>
        <p:spPr>
          <a:xfrm>
            <a:off x="8789249" y="4796024"/>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9" name="吹き出し: 四角形 18">
            <a:extLst>
              <a:ext uri="{FF2B5EF4-FFF2-40B4-BE49-F238E27FC236}">
                <a16:creationId xmlns:a16="http://schemas.microsoft.com/office/drawing/2014/main" id="{42980529-CDFC-E3F9-2C20-5291F9A32699}"/>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本事業を通じ、</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国での</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の生産体制を確立し、日本の高度技術の海外展開・デファクトスタンダード獲得を実現することに加え、日本での雇用増加の効果も見込む</a:t>
            </a:r>
            <a:endParaRPr kumimoji="1" lang="ja-JP" altLang="en-US" sz="1000">
              <a:solidFill>
                <a:schemeClr val="tx2"/>
              </a:solidFill>
            </a:endParaRPr>
          </a:p>
        </p:txBody>
      </p:sp>
      <p:sp>
        <p:nvSpPr>
          <p:cNvPr id="44" name="吹き出し: 四角形 43">
            <a:extLst>
              <a:ext uri="{FF2B5EF4-FFF2-40B4-BE49-F238E27FC236}">
                <a16:creationId xmlns:a16="http://schemas.microsoft.com/office/drawing/2014/main" id="{065F8C0C-1404-4F1A-014B-30045A94007F}"/>
              </a:ext>
            </a:extLst>
          </p:cNvPr>
          <p:cNvSpPr/>
          <p:nvPr/>
        </p:nvSpPr>
        <p:spPr>
          <a:xfrm>
            <a:off x="1422260" y="3113004"/>
            <a:ext cx="3127969" cy="324000"/>
          </a:xfrm>
          <a:prstGeom prst="wedgeRectCallout">
            <a:avLst>
              <a:gd name="adj1" fmla="val -32570"/>
              <a:gd name="adj2" fmla="val -7112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アウトカムは「当該事業に直接由来する成果」を指します</a:t>
            </a:r>
          </a:p>
        </p:txBody>
      </p:sp>
      <p:sp>
        <p:nvSpPr>
          <p:cNvPr id="6" name="正方形/長方形 5">
            <a:extLst>
              <a:ext uri="{FF2B5EF4-FFF2-40B4-BE49-F238E27FC236}">
                <a16:creationId xmlns:a16="http://schemas.microsoft.com/office/drawing/2014/main" id="{EFB6B754-62D6-87F5-A79F-80C02D97A88B}"/>
              </a:ext>
            </a:extLst>
          </p:cNvPr>
          <p:cNvSpPr/>
          <p:nvPr/>
        </p:nvSpPr>
        <p:spPr>
          <a:xfrm>
            <a:off x="-1" y="832832"/>
            <a:ext cx="6768000" cy="623373"/>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50" b="1">
                <a:solidFill>
                  <a:schemeClr val="tx2"/>
                </a:solidFill>
              </a:rPr>
              <a:t>本ページは、「</a:t>
            </a:r>
            <a:r>
              <a:rPr kumimoji="1" lang="en-US" altLang="ja-JP" sz="1050" b="1">
                <a:solidFill>
                  <a:schemeClr val="tx2"/>
                </a:solidFill>
              </a:rPr>
              <a:t>1. </a:t>
            </a:r>
            <a:r>
              <a:rPr kumimoji="1" lang="ja-JP" altLang="en-US" sz="1050" b="1">
                <a:solidFill>
                  <a:schemeClr val="tx2"/>
                </a:solidFill>
              </a:rPr>
              <a:t>事業分野・類型」において</a:t>
            </a:r>
            <a:r>
              <a:rPr kumimoji="1" lang="en-US" altLang="ja-JP" sz="1050" b="1">
                <a:solidFill>
                  <a:schemeClr val="tx2"/>
                </a:solidFill>
              </a:rPr>
              <a:t>【</a:t>
            </a:r>
            <a:r>
              <a:rPr kumimoji="1" lang="ja-JP" altLang="en-US" sz="1050" b="1">
                <a:solidFill>
                  <a:schemeClr val="tx2"/>
                </a:solidFill>
              </a:rPr>
              <a:t>事業類型２</a:t>
            </a:r>
            <a:r>
              <a:rPr kumimoji="1" lang="en-US" altLang="ja-JP" sz="1050" b="1">
                <a:solidFill>
                  <a:schemeClr val="tx2"/>
                </a:solidFill>
              </a:rPr>
              <a:t>】</a:t>
            </a:r>
            <a:r>
              <a:rPr kumimoji="1" lang="ja-JP" altLang="en-US" sz="1050" b="1">
                <a:solidFill>
                  <a:schemeClr val="tx2"/>
                </a:solidFill>
              </a:rPr>
              <a:t>を選択した場合に記載するスライドです。</a:t>
            </a:r>
            <a:r>
              <a:rPr kumimoji="1" lang="ja-JP" altLang="en-US" sz="1050" b="1">
                <a:solidFill>
                  <a:srgbClr val="C00000"/>
                </a:solidFill>
              </a:rPr>
              <a:t>事業類型２を選択していない場合は本スライドを削除してください。</a:t>
            </a:r>
            <a:endParaRPr kumimoji="1" lang="en-US" altLang="ja-JP" sz="1050" b="1">
              <a:solidFill>
                <a:srgbClr val="C00000"/>
              </a:solidFill>
            </a:endParaRPr>
          </a:p>
          <a:p>
            <a:r>
              <a:rPr kumimoji="1" lang="en-US" altLang="ja-JP" sz="1050" b="1">
                <a:solidFill>
                  <a:schemeClr val="tx2"/>
                </a:solidFill>
              </a:rPr>
              <a:t>※</a:t>
            </a:r>
            <a:r>
              <a:rPr kumimoji="1" lang="ja-JP" altLang="en-US" sz="1050" b="1">
                <a:solidFill>
                  <a:schemeClr val="tx2"/>
                </a:solidFill>
              </a:rPr>
              <a:t>「</a:t>
            </a:r>
            <a:r>
              <a:rPr kumimoji="1" lang="en-US" altLang="ja-JP" sz="1050" b="1">
                <a:solidFill>
                  <a:schemeClr val="tx2"/>
                </a:solidFill>
              </a:rPr>
              <a:t>1.</a:t>
            </a:r>
            <a:r>
              <a:rPr kumimoji="1" lang="ja-JP" altLang="en-US" sz="1050" b="1">
                <a:solidFill>
                  <a:schemeClr val="tx2"/>
                </a:solidFill>
              </a:rPr>
              <a:t>」において複数の事業類型を選択した場合、該当する全てのスライドを記載ください</a:t>
            </a:r>
          </a:p>
        </p:txBody>
      </p:sp>
      <p:sp>
        <p:nvSpPr>
          <p:cNvPr id="9" name="吹き出し: 四角形 8">
            <a:extLst>
              <a:ext uri="{FF2B5EF4-FFF2-40B4-BE49-F238E27FC236}">
                <a16:creationId xmlns:a16="http://schemas.microsoft.com/office/drawing/2014/main" id="{E0D474AC-75B2-90B5-431A-8A86517721EF}"/>
              </a:ext>
            </a:extLst>
          </p:cNvPr>
          <p:cNvSpPr/>
          <p:nvPr/>
        </p:nvSpPr>
        <p:spPr>
          <a:xfrm>
            <a:off x="2432582" y="4934785"/>
            <a:ext cx="3958265" cy="1786574"/>
          </a:xfrm>
          <a:prstGeom prst="wedgeRectCallout">
            <a:avLst>
              <a:gd name="adj1" fmla="val -54460"/>
              <a:gd name="adj2" fmla="val -3763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適宜、枠の上下分割や矢印の追加等により本ロジックツリー全体の構造を修正しても構いません。ただし、時間軸は変更せず、アウトカム・インパクトの記載枠のみ修正してください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b="1">
                <a:solidFill>
                  <a:srgbClr val="C00000"/>
                </a:solidFill>
              </a:rPr>
              <a:t>募集要領 </a:t>
            </a:r>
            <a:r>
              <a:rPr kumimoji="1" lang="en-US" altLang="ja-JP" sz="1000" b="1">
                <a:solidFill>
                  <a:srgbClr val="C00000"/>
                </a:solidFill>
              </a:rPr>
              <a:t>8.(2)</a:t>
            </a:r>
            <a:r>
              <a:rPr kumimoji="1" lang="ja-JP" altLang="en-US" sz="1000" b="1">
                <a:solidFill>
                  <a:srgbClr val="C00000"/>
                </a:solidFill>
              </a:rPr>
              <a:t> ⑧</a:t>
            </a:r>
            <a:r>
              <a:rPr kumimoji="1" lang="en-US" altLang="ja-JP" sz="1000" b="1">
                <a:solidFill>
                  <a:srgbClr val="C00000"/>
                </a:solidFill>
              </a:rPr>
              <a:t> </a:t>
            </a:r>
            <a:r>
              <a:rPr kumimoji="1" lang="ja-JP" altLang="en-US" sz="1000" b="1">
                <a:solidFill>
                  <a:srgbClr val="C00000"/>
                </a:solidFill>
              </a:rPr>
              <a:t>の事業類型別の審査基準に記載の成果例</a:t>
            </a:r>
            <a:r>
              <a:rPr kumimoji="1" lang="ja-JP" altLang="en-US" sz="1000">
                <a:solidFill>
                  <a:schemeClr val="tx2"/>
                </a:solidFill>
              </a:rPr>
              <a:t>を参考に作成してください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アウトカムのボックスの中には、</a:t>
            </a:r>
            <a:r>
              <a:rPr kumimoji="1" lang="ja-JP" altLang="en-US" sz="1000" b="1">
                <a:solidFill>
                  <a:schemeClr val="tx2"/>
                </a:solidFill>
              </a:rPr>
              <a:t>その測定のために最も重要と考えられる成果指標をひとつ記載してください</a:t>
            </a:r>
            <a:endParaRPr kumimoji="1" lang="en-US" altLang="ja-JP" sz="1000" b="1">
              <a:solidFill>
                <a:schemeClr val="tx2"/>
              </a:solidFill>
            </a:endParaRPr>
          </a:p>
          <a:p>
            <a:pPr marL="171450" indent="-171450">
              <a:buFont typeface="Arial" panose="020B0604020202020204" pitchFamily="34" charset="0"/>
              <a:buChar char="•"/>
            </a:pPr>
            <a:r>
              <a:rPr kumimoji="1" lang="ja-JP" altLang="en-US" sz="1000">
                <a:solidFill>
                  <a:schemeClr val="tx2"/>
                </a:solidFill>
              </a:rPr>
              <a:t>また、各指標について、その時点での成果目標値を定量的に最下段に記載してください</a:t>
            </a:r>
          </a:p>
          <a:p>
            <a:pPr marL="171450" indent="-171450">
              <a:buFont typeface="Arial" panose="020B0604020202020204" pitchFamily="34" charset="0"/>
              <a:buChar char="•"/>
            </a:pPr>
            <a:r>
              <a:rPr kumimoji="1" lang="ja-JP" altLang="en-US" sz="1000">
                <a:solidFill>
                  <a:schemeClr val="tx2"/>
                </a:solidFill>
              </a:rPr>
              <a:t>インパクトについては、設定したインパクトが日本／</a:t>
            </a:r>
            <a:r>
              <a:rPr kumimoji="1" lang="en-US" altLang="ja-JP" sz="1000">
                <a:solidFill>
                  <a:schemeClr val="tx2"/>
                </a:solidFill>
              </a:rPr>
              <a:t>GS</a:t>
            </a:r>
            <a:r>
              <a:rPr kumimoji="1" lang="ja-JP" altLang="en-US" sz="1000">
                <a:solidFill>
                  <a:schemeClr val="tx2"/>
                </a:solidFill>
              </a:rPr>
              <a:t>諸国どちらに裨益するものであるかをピンク／黄色のオブジェクトで示してください</a:t>
            </a:r>
          </a:p>
        </p:txBody>
      </p:sp>
      <p:sp>
        <p:nvSpPr>
          <p:cNvPr id="10" name="吹き出し: 四角形 9">
            <a:extLst>
              <a:ext uri="{FF2B5EF4-FFF2-40B4-BE49-F238E27FC236}">
                <a16:creationId xmlns:a16="http://schemas.microsoft.com/office/drawing/2014/main" id="{D30AE7F3-E36C-E25C-9325-9838A358063B}"/>
              </a:ext>
            </a:extLst>
          </p:cNvPr>
          <p:cNvSpPr/>
          <p:nvPr/>
        </p:nvSpPr>
        <p:spPr>
          <a:xfrm>
            <a:off x="5571764" y="3166439"/>
            <a:ext cx="3823061" cy="448030"/>
          </a:xfrm>
          <a:prstGeom prst="wedgeRectCallout">
            <a:avLst>
              <a:gd name="adj1" fmla="val 27689"/>
              <a:gd name="adj2" fmla="val -8623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インパクトは「他の政策・事業も影響して生み出される、日本または対象国全体の成果」を指します</a:t>
            </a:r>
          </a:p>
        </p:txBody>
      </p:sp>
      <p:sp>
        <p:nvSpPr>
          <p:cNvPr id="16" name="吹き出し: 四角形 15">
            <a:extLst>
              <a:ext uri="{FF2B5EF4-FFF2-40B4-BE49-F238E27FC236}">
                <a16:creationId xmlns:a16="http://schemas.microsoft.com/office/drawing/2014/main" id="{68778FBC-E5EF-513A-74AA-52CF24629529}"/>
              </a:ext>
            </a:extLst>
          </p:cNvPr>
          <p:cNvSpPr/>
          <p:nvPr/>
        </p:nvSpPr>
        <p:spPr>
          <a:xfrm>
            <a:off x="5580816" y="4503130"/>
            <a:ext cx="3823061" cy="387645"/>
          </a:xfrm>
          <a:prstGeom prst="wedgeRectCallout">
            <a:avLst>
              <a:gd name="adj1" fmla="val 11217"/>
              <a:gd name="adj2" fmla="val 25391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rgbClr val="C00000"/>
                </a:solidFill>
              </a:rPr>
              <a:t>我が国への裨益については、輸出額や国内雇用見込み等、可能な限り定量的に記載してください</a:t>
            </a:r>
            <a:endParaRPr kumimoji="1" lang="en-US" altLang="ja-JP" sz="1000" b="1">
              <a:solidFill>
                <a:srgbClr val="C00000"/>
              </a:solidFill>
            </a:endParaRPr>
          </a:p>
        </p:txBody>
      </p:sp>
    </p:spTree>
    <p:extLst>
      <p:ext uri="{BB962C8B-B14F-4D97-AF65-F5344CB8AC3E}">
        <p14:creationId xmlns:p14="http://schemas.microsoft.com/office/powerpoint/2010/main" val="28195349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7D8900B-2319-459D-C744-9EE5ACA7386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147B9D2F-5736-7BD0-1E81-2FC20FB12AD5}"/>
              </a:ext>
            </a:extLst>
          </p:cNvPr>
          <p:cNvSpPr>
            <a:spLocks noGrp="1"/>
          </p:cNvSpPr>
          <p:nvPr>
            <p:ph type="body" sz="quarter" idx="15"/>
          </p:nvPr>
        </p:nvSpPr>
        <p:spPr/>
        <p:txBody>
          <a:bodyPr/>
          <a:lstStyle/>
          <a:p>
            <a:r>
              <a:rPr kumimoji="1" lang="ja-JP" altLang="en-US"/>
              <a:t>目次</a:t>
            </a:r>
            <a:endParaRPr kumimoji="1" lang="en-GB"/>
          </a:p>
        </p:txBody>
      </p:sp>
      <p:sp>
        <p:nvSpPr>
          <p:cNvPr id="4" name="テキスト プレースホルダー 3">
            <a:extLst>
              <a:ext uri="{FF2B5EF4-FFF2-40B4-BE49-F238E27FC236}">
                <a16:creationId xmlns:a16="http://schemas.microsoft.com/office/drawing/2014/main" id="{2412BDAF-B1E3-EFB5-9444-8087A49AF26E}"/>
              </a:ext>
            </a:extLst>
          </p:cNvPr>
          <p:cNvSpPr>
            <a:spLocks noGrp="1"/>
          </p:cNvSpPr>
          <p:nvPr>
            <p:ph type="body" sz="quarter" idx="17"/>
          </p:nvPr>
        </p:nvSpPr>
        <p:spPr/>
        <p:txBody>
          <a:bodyPr/>
          <a:lstStyle/>
          <a:p>
            <a:r>
              <a:rPr kumimoji="1" lang="ja-JP" altLang="en-US"/>
              <a:t>様式２ 事業計画書</a:t>
            </a:r>
          </a:p>
        </p:txBody>
      </p:sp>
      <p:sp>
        <p:nvSpPr>
          <p:cNvPr id="6" name="テキスト プレースホルダー 5">
            <a:extLst>
              <a:ext uri="{FF2B5EF4-FFF2-40B4-BE49-F238E27FC236}">
                <a16:creationId xmlns:a16="http://schemas.microsoft.com/office/drawing/2014/main" id="{11658082-36F6-F42D-8448-C9B86B8A07EB}"/>
              </a:ext>
            </a:extLst>
          </p:cNvPr>
          <p:cNvSpPr>
            <a:spLocks noGrp="1"/>
          </p:cNvSpPr>
          <p:nvPr>
            <p:ph type="body" sz="quarter" idx="16"/>
          </p:nvPr>
        </p:nvSpPr>
        <p:spPr>
          <a:xfrm>
            <a:off x="512291" y="1584960"/>
            <a:ext cx="8891587" cy="4904740"/>
          </a:xfrm>
        </p:spPr>
        <p:txBody>
          <a:bodyPr lIns="0" tIns="45720" rIns="0" bIns="45720" anchor="t">
            <a:noAutofit/>
          </a:bodyPr>
          <a:lstStyle/>
          <a:p>
            <a:pPr marL="342900" indent="-342900">
              <a:spcBef>
                <a:spcPts val="300"/>
              </a:spcBef>
              <a:buFont typeface="+mj-lt"/>
              <a:buAutoNum type="arabicPeriod"/>
            </a:pPr>
            <a:r>
              <a:rPr lang="ja-JP" altLang="en-US" b="1"/>
              <a:t>事業分野・類型</a:t>
            </a:r>
            <a:endParaRPr lang="en-US" altLang="ja-JP" b="1"/>
          </a:p>
          <a:p>
            <a:pPr marL="342900" indent="-342900">
              <a:spcBef>
                <a:spcPts val="300"/>
              </a:spcBef>
              <a:buFont typeface="+mj-lt"/>
              <a:buAutoNum type="arabicPeriod"/>
            </a:pPr>
            <a:r>
              <a:rPr lang="ja-JP" altLang="en-US" b="1"/>
              <a:t>経営戦略及び補助事業の位置づけ</a:t>
            </a:r>
            <a:endParaRPr lang="en-US" altLang="ja-JP" b="1"/>
          </a:p>
          <a:p>
            <a:pPr marL="342900" indent="-342900">
              <a:spcBef>
                <a:spcPts val="300"/>
              </a:spcBef>
              <a:buFont typeface="+mj-lt"/>
              <a:buAutoNum type="arabicPeriod"/>
            </a:pPr>
            <a:r>
              <a:rPr lang="ja-JP" altLang="en-US" b="1"/>
              <a:t>補助事業の内容</a:t>
            </a:r>
            <a:endParaRPr lang="en-US" altLang="ja-JP" sz="1400"/>
          </a:p>
          <a:p>
            <a:pPr marL="445770" lvl="1" indent="-215900"/>
            <a:r>
              <a:rPr lang="en-US" altLang="ja-JP" sz="1400">
                <a:latin typeface="Meiryo UI"/>
                <a:ea typeface="Meiryo UI"/>
              </a:rPr>
              <a:t>3-1. </a:t>
            </a:r>
            <a:r>
              <a:rPr lang="ja-JP" altLang="en-US" sz="1400">
                <a:latin typeface="Meiryo UI"/>
                <a:ea typeface="Meiryo UI"/>
              </a:rPr>
              <a:t>実証事業のねらい</a:t>
            </a:r>
            <a:endParaRPr lang="en-US" altLang="ja-JP" sz="1400">
              <a:latin typeface="Meiryo UI"/>
              <a:ea typeface="Meiryo UI"/>
            </a:endParaRPr>
          </a:p>
          <a:p>
            <a:pPr marL="445770" lvl="1" indent="-215900"/>
            <a:r>
              <a:rPr lang="en-US" altLang="ja-JP" sz="1400">
                <a:latin typeface="Meiryo UI"/>
                <a:ea typeface="Meiryo UI"/>
              </a:rPr>
              <a:t>3-2. </a:t>
            </a:r>
            <a:r>
              <a:rPr lang="ja-JP" altLang="en-US" sz="1400">
                <a:latin typeface="Meiryo UI"/>
                <a:ea typeface="Meiryo UI"/>
              </a:rPr>
              <a:t>実施内容</a:t>
            </a:r>
            <a:endParaRPr lang="en-US" altLang="ja-JP" sz="1400">
              <a:latin typeface="Meiryo UI"/>
              <a:ea typeface="Meiryo UI"/>
            </a:endParaRPr>
          </a:p>
          <a:p>
            <a:pPr marL="445770" lvl="1" indent="-215900"/>
            <a:r>
              <a:rPr lang="en-US" altLang="ja-JP" sz="1400">
                <a:latin typeface="Meiryo UI"/>
                <a:ea typeface="Meiryo UI"/>
              </a:rPr>
              <a:t>3-3. </a:t>
            </a:r>
            <a:r>
              <a:rPr lang="ja-JP" altLang="en-US" sz="1400">
                <a:latin typeface="Meiryo UI"/>
                <a:ea typeface="Meiryo UI"/>
              </a:rPr>
              <a:t>実施スケジュール</a:t>
            </a:r>
            <a:endParaRPr lang="en-US" altLang="ja-JP" sz="1400">
              <a:latin typeface="Meiryo UI"/>
              <a:ea typeface="Meiryo UI"/>
            </a:endParaRPr>
          </a:p>
          <a:p>
            <a:pPr marL="445770" lvl="1" indent="-215900"/>
            <a:r>
              <a:rPr lang="en-US" altLang="ja-JP" sz="1400">
                <a:latin typeface="Meiryo UI"/>
                <a:ea typeface="Meiryo UI"/>
              </a:rPr>
              <a:t>3-4. </a:t>
            </a:r>
            <a:r>
              <a:rPr lang="ja-JP" altLang="en-US" sz="1400">
                <a:latin typeface="Meiryo UI"/>
                <a:ea typeface="Meiryo UI"/>
              </a:rPr>
              <a:t>内部環境の分析</a:t>
            </a:r>
            <a:endParaRPr lang="en-US" altLang="ja-JP" sz="1400">
              <a:latin typeface="Meiryo UI"/>
              <a:ea typeface="Meiryo UI"/>
            </a:endParaRPr>
          </a:p>
          <a:p>
            <a:pPr marL="445770" lvl="1" indent="-215900"/>
            <a:r>
              <a:rPr lang="en-US" altLang="ja-JP" sz="1400">
                <a:latin typeface="Meiryo UI"/>
                <a:ea typeface="Meiryo UI"/>
              </a:rPr>
              <a:t>3-5. </a:t>
            </a:r>
            <a:r>
              <a:rPr lang="ja-JP" altLang="en-US" sz="1400">
                <a:latin typeface="Meiryo UI"/>
                <a:ea typeface="Meiryo UI"/>
              </a:rPr>
              <a:t>外部環境の分析</a:t>
            </a:r>
            <a:endParaRPr lang="en-US" altLang="ja-JP" sz="1400">
              <a:latin typeface="Meiryo UI"/>
              <a:ea typeface="Meiryo UI"/>
            </a:endParaRPr>
          </a:p>
          <a:p>
            <a:pPr marL="445770" lvl="1" indent="-215900"/>
            <a:r>
              <a:rPr lang="en-US" altLang="ja-JP" sz="1400">
                <a:latin typeface="Meiryo UI"/>
                <a:ea typeface="Meiryo UI"/>
              </a:rPr>
              <a:t>3-6. </a:t>
            </a:r>
            <a:r>
              <a:rPr lang="ja-JP" altLang="en-US" sz="1400">
                <a:latin typeface="Meiryo UI"/>
                <a:ea typeface="Meiryo UI"/>
              </a:rPr>
              <a:t>実施体制</a:t>
            </a:r>
            <a:endParaRPr lang="en-US" altLang="ja-JP" sz="1400">
              <a:latin typeface="Meiryo UI"/>
              <a:ea typeface="Meiryo UI"/>
            </a:endParaRPr>
          </a:p>
          <a:p>
            <a:pPr marL="445770" lvl="1" indent="-215900"/>
            <a:r>
              <a:rPr lang="en-US" altLang="ja-JP" sz="1400">
                <a:latin typeface="Meiryo UI"/>
                <a:ea typeface="Meiryo UI"/>
              </a:rPr>
              <a:t>3-7. </a:t>
            </a:r>
            <a:r>
              <a:rPr lang="ja-JP" altLang="en-US" sz="1400">
                <a:latin typeface="Meiryo UI"/>
                <a:ea typeface="Meiryo UI"/>
              </a:rPr>
              <a:t>補助事業に類似した過去の事業実績</a:t>
            </a:r>
            <a:endParaRPr lang="en-US" altLang="ja-JP" sz="1400">
              <a:latin typeface="Meiryo UI"/>
              <a:ea typeface="Meiryo UI"/>
            </a:endParaRPr>
          </a:p>
          <a:p>
            <a:pPr marL="445770" lvl="1" indent="-215900"/>
            <a:r>
              <a:rPr lang="en-US" altLang="ja-JP" sz="1400">
                <a:latin typeface="Meiryo UI"/>
                <a:ea typeface="Meiryo UI"/>
              </a:rPr>
              <a:t>3-8. </a:t>
            </a:r>
            <a:r>
              <a:rPr lang="ja-JP" altLang="en-US" sz="1400">
                <a:latin typeface="Meiryo UI"/>
                <a:ea typeface="Meiryo UI"/>
              </a:rPr>
              <a:t>公的支援が必要であることの説明</a:t>
            </a:r>
            <a:endParaRPr lang="en-US" altLang="ja-JP" sz="1400">
              <a:latin typeface="Meiryo UI"/>
              <a:ea typeface="Meiryo UI"/>
            </a:endParaRPr>
          </a:p>
          <a:p>
            <a:pPr marL="445770" lvl="1" indent="-215900">
              <a:spcAft>
                <a:spcPts val="0"/>
              </a:spcAft>
            </a:pPr>
            <a:r>
              <a:rPr lang="en-US" altLang="ja-JP" sz="1400">
                <a:latin typeface="Meiryo UI"/>
                <a:ea typeface="Meiryo UI"/>
              </a:rPr>
              <a:t>3-9. </a:t>
            </a:r>
            <a:r>
              <a:rPr lang="ja-JP" altLang="en-US" sz="1400">
                <a:latin typeface="Meiryo UI"/>
                <a:ea typeface="Meiryo UI"/>
              </a:rPr>
              <a:t>その他説明等</a:t>
            </a:r>
          </a:p>
          <a:p>
            <a:pPr marL="342900" indent="-342900">
              <a:spcBef>
                <a:spcPts val="300"/>
              </a:spcBef>
              <a:buFont typeface="+mj-lt"/>
              <a:buAutoNum type="arabicPeriod"/>
            </a:pPr>
            <a:r>
              <a:rPr lang="ja-JP" altLang="en-US" b="1"/>
              <a:t>商業化計画及び想定成果</a:t>
            </a:r>
          </a:p>
          <a:p>
            <a:pPr marL="445770" lvl="1" indent="-215900"/>
            <a:r>
              <a:rPr lang="en-US" altLang="ja-JP" sz="1400">
                <a:latin typeface="Meiryo UI"/>
                <a:ea typeface="Meiryo UI"/>
              </a:rPr>
              <a:t>4-1. </a:t>
            </a:r>
            <a:r>
              <a:rPr lang="ja-JP" altLang="en-US" sz="1400">
                <a:latin typeface="Meiryo UI"/>
                <a:ea typeface="Meiryo UI"/>
              </a:rPr>
              <a:t>商業化時のビジネスモデル</a:t>
            </a:r>
            <a:endParaRPr lang="en-US" altLang="ja-JP" sz="1400">
              <a:latin typeface="Meiryo UI"/>
              <a:ea typeface="Meiryo UI"/>
            </a:endParaRPr>
          </a:p>
          <a:p>
            <a:pPr marL="445770" lvl="1" indent="-215900"/>
            <a:r>
              <a:rPr lang="en-US" altLang="ja-JP" sz="1400">
                <a:latin typeface="Meiryo UI"/>
                <a:ea typeface="Meiryo UI"/>
              </a:rPr>
              <a:t>4-2.</a:t>
            </a:r>
            <a:r>
              <a:rPr lang="ja-JP" altLang="en-US" sz="1400">
                <a:latin typeface="Meiryo UI"/>
                <a:ea typeface="Meiryo UI"/>
              </a:rPr>
              <a:t> 商業化に向けた取組</a:t>
            </a:r>
            <a:endParaRPr lang="en-US" altLang="ja-JP" sz="1400">
              <a:latin typeface="Meiryo UI"/>
              <a:ea typeface="Meiryo UI"/>
            </a:endParaRPr>
          </a:p>
          <a:p>
            <a:pPr marL="445770" lvl="1" indent="-215900"/>
            <a:r>
              <a:rPr lang="en-US" altLang="ja-JP" sz="1400">
                <a:latin typeface="Meiryo UI"/>
                <a:ea typeface="Meiryo UI"/>
              </a:rPr>
              <a:t>4-3. </a:t>
            </a:r>
            <a:r>
              <a:rPr lang="ja-JP" altLang="en-US" sz="1400">
                <a:latin typeface="Meiryo UI"/>
                <a:ea typeface="Meiryo UI"/>
              </a:rPr>
              <a:t>想定される裨益効果 </a:t>
            </a:r>
          </a:p>
          <a:p>
            <a:pPr marL="342900" indent="-342900">
              <a:spcBef>
                <a:spcPts val="300"/>
              </a:spcBef>
              <a:buFont typeface="+mj-lt"/>
              <a:buAutoNum type="arabicPeriod"/>
            </a:pPr>
            <a:r>
              <a:rPr lang="ja-JP" altLang="en-US" b="1"/>
              <a:t>自由記載・その他</a:t>
            </a:r>
            <a:endParaRPr lang="en-US" altLang="ja-JP" b="1"/>
          </a:p>
          <a:p>
            <a:pPr marL="342900" indent="-342900">
              <a:spcBef>
                <a:spcPts val="300"/>
              </a:spcBef>
              <a:buFont typeface="+mj-lt"/>
              <a:buAutoNum type="arabicPeriod"/>
            </a:pPr>
            <a:r>
              <a:rPr lang="ja-JP" altLang="en-US" b="1"/>
              <a:t>申請者概要</a:t>
            </a:r>
            <a:endParaRPr lang="en-US" altLang="ja-JP" b="1"/>
          </a:p>
        </p:txBody>
      </p:sp>
    </p:spTree>
    <p:extLst>
      <p:ext uri="{BB962C8B-B14F-4D97-AF65-F5344CB8AC3E}">
        <p14:creationId xmlns:p14="http://schemas.microsoft.com/office/powerpoint/2010/main" val="131351524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058078A-09C1-3E8C-B3D7-9F1D9E7DBA4F}"/>
            </a:ext>
          </a:extLst>
        </p:cNvPr>
        <p:cNvGrpSpPr/>
        <p:nvPr/>
      </p:nvGrpSpPr>
      <p:grpSpPr>
        <a:xfrm>
          <a:off x="0" y="0"/>
          <a:ext cx="0" cy="0"/>
          <a:chOff x="0" y="0"/>
          <a:chExt cx="0" cy="0"/>
        </a:xfrm>
      </p:grpSpPr>
      <p:sp>
        <p:nvSpPr>
          <p:cNvPr id="90" name="正方形/長方形 89">
            <a:extLst>
              <a:ext uri="{FF2B5EF4-FFF2-40B4-BE49-F238E27FC236}">
                <a16:creationId xmlns:a16="http://schemas.microsoft.com/office/drawing/2014/main" id="{FD59D77B-0B4C-D8AB-8649-BF1E8A920B2C}"/>
              </a:ext>
            </a:extLst>
          </p:cNvPr>
          <p:cNvSpPr/>
          <p:nvPr/>
        </p:nvSpPr>
        <p:spPr>
          <a:xfrm>
            <a:off x="7111345" y="5001800"/>
            <a:ext cx="362539" cy="239394"/>
          </a:xfrm>
          <a:prstGeom prst="rect">
            <a:avLst/>
          </a:prstGeom>
          <a:solidFill>
            <a:schemeClr val="bg1"/>
          </a:solidFill>
          <a:ln w="9525"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DA0ED7DF-D1EB-D5B7-DC60-BE895E5E883B}"/>
              </a:ext>
            </a:extLst>
          </p:cNvPr>
          <p:cNvSpPr txBox="1"/>
          <p:nvPr/>
        </p:nvSpPr>
        <p:spPr>
          <a:xfrm>
            <a:off x="512291" y="1306177"/>
            <a:ext cx="8891586" cy="509055"/>
          </a:xfrm>
          <a:prstGeom prst="rect">
            <a:avLst/>
          </a:prstGeom>
          <a:noFill/>
          <a:ln w="9525" cap="rnd">
            <a:noFill/>
            <a:prstDash val="solid"/>
            <a:round/>
          </a:ln>
          <a:extLst>
            <a:ext uri="{909E8E84-426E-40DD-AFC4-6F175D3DCCD1}">
              <a14:hiddenFill xmlns:a14="http://schemas.microsoft.com/office/drawing/2010/main">
                <a:solidFill>
                  <a:srgbClr val="29BA74"/>
                </a:solidFill>
              </a14:hiddenFill>
            </a:ext>
          </a:extLst>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91440" tIns="45720" rIns="91440" bIns="45720" numCol="1" spcCol="0" rtlCol="0" fromWordArt="0" anchor="t" anchorCtr="0" forceAA="0" compatLnSpc="1">
            <a:prstTxWarp prst="textNoShape">
              <a:avLst/>
            </a:prstTxWarp>
            <a:noAutofit/>
          </a:bodyPr>
          <a:lstStyle/>
          <a:p>
            <a:pPr marL="285750" indent="-285750">
              <a:buFont typeface="Arial" panose="020B0604020202020204" pitchFamily="34" charset="0"/>
              <a:buChar char="•"/>
            </a:pPr>
            <a:r>
              <a:rPr kumimoji="1" lang="en-US" altLang="ja-JP" sz="1100">
                <a:solidFill>
                  <a:schemeClr val="tx2"/>
                </a:solidFill>
              </a:rPr>
              <a:t>XXX</a:t>
            </a:r>
            <a:r>
              <a:rPr kumimoji="1" lang="ja-JP" altLang="en-US" sz="1100">
                <a:solidFill>
                  <a:schemeClr val="tx2"/>
                </a:solidFill>
              </a:rPr>
              <a:t>（事業の最終的な社会的インパクトを記載してください）</a:t>
            </a:r>
            <a:endParaRPr kumimoji="1" lang="en-US" altLang="ja-JP" sz="1100">
              <a:solidFill>
                <a:schemeClr val="tx2"/>
              </a:solidFill>
            </a:endParaRPr>
          </a:p>
        </p:txBody>
      </p:sp>
      <p:sp>
        <p:nvSpPr>
          <p:cNvPr id="3" name="吹き出し: 四角形 2">
            <a:extLst>
              <a:ext uri="{FF2B5EF4-FFF2-40B4-BE49-F238E27FC236}">
                <a16:creationId xmlns:a16="http://schemas.microsoft.com/office/drawing/2014/main" id="{1AD29DE7-F9F7-5631-11D9-40C675B4418D}"/>
              </a:ext>
            </a:extLst>
          </p:cNvPr>
          <p:cNvSpPr/>
          <p:nvPr/>
        </p:nvSpPr>
        <p:spPr>
          <a:xfrm>
            <a:off x="4499429" y="1297194"/>
            <a:ext cx="4895396" cy="392076"/>
          </a:xfrm>
          <a:prstGeom prst="wedgeRectCallout">
            <a:avLst>
              <a:gd name="adj1" fmla="val -54576"/>
              <a:gd name="adj2" fmla="val -1914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日本・グローバルサウスの非</a:t>
            </a:r>
            <a:r>
              <a:rPr kumimoji="1" lang="en-US" altLang="ja-JP" sz="1000">
                <a:solidFill>
                  <a:schemeClr val="tx2"/>
                </a:solidFill>
              </a:rPr>
              <a:t>ASEAN</a:t>
            </a:r>
            <a:r>
              <a:rPr kumimoji="1" lang="ja-JP" altLang="en-US" sz="1000">
                <a:solidFill>
                  <a:schemeClr val="tx2"/>
                </a:solidFill>
              </a:rPr>
              <a:t>諸国（</a:t>
            </a:r>
            <a:r>
              <a:rPr kumimoji="1" lang="en-US" altLang="ja-JP" sz="1000">
                <a:solidFill>
                  <a:schemeClr val="tx2"/>
                </a:solidFill>
              </a:rPr>
              <a:t>GS</a:t>
            </a:r>
            <a:r>
              <a:rPr kumimoji="1" lang="ja-JP" altLang="en-US" sz="1000">
                <a:solidFill>
                  <a:schemeClr val="tx2"/>
                </a:solidFill>
              </a:rPr>
              <a:t>諸国）にどのような裨益をもたらす事業か、文章</a:t>
            </a:r>
            <a:r>
              <a:rPr kumimoji="1" lang="ja-JP" altLang="en-US" sz="1000">
                <a:solidFill>
                  <a:srgbClr val="FF0000"/>
                </a:solidFill>
              </a:rPr>
              <a:t>（可能な限り定量的に）</a:t>
            </a:r>
            <a:r>
              <a:rPr kumimoji="1" lang="ja-JP" altLang="en-US" sz="1000">
                <a:solidFill>
                  <a:schemeClr val="tx2"/>
                </a:solidFill>
              </a:rPr>
              <a:t>で記載してください</a:t>
            </a:r>
            <a:endParaRPr kumimoji="1" lang="en-US" altLang="ja-JP" sz="1000">
              <a:solidFill>
                <a:schemeClr val="tx2"/>
              </a:solidFill>
            </a:endParaRPr>
          </a:p>
        </p:txBody>
      </p:sp>
      <p:sp>
        <p:nvSpPr>
          <p:cNvPr id="89" name="正方形/長方形 88">
            <a:extLst>
              <a:ext uri="{FF2B5EF4-FFF2-40B4-BE49-F238E27FC236}">
                <a16:creationId xmlns:a16="http://schemas.microsoft.com/office/drawing/2014/main" id="{A734D70A-A164-2E36-5D98-5CC8F55CA41B}"/>
              </a:ext>
            </a:extLst>
          </p:cNvPr>
          <p:cNvSpPr/>
          <p:nvPr/>
        </p:nvSpPr>
        <p:spPr>
          <a:xfrm>
            <a:off x="7111345" y="4580414"/>
            <a:ext cx="362539" cy="239394"/>
          </a:xfrm>
          <a:prstGeom prst="rect">
            <a:avLst/>
          </a:prstGeom>
          <a:solidFill>
            <a:schemeClr val="bg1"/>
          </a:solidFill>
          <a:ln w="9525"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20" name="正方形/長方形 19">
            <a:extLst>
              <a:ext uri="{FF2B5EF4-FFF2-40B4-BE49-F238E27FC236}">
                <a16:creationId xmlns:a16="http://schemas.microsoft.com/office/drawing/2014/main" id="{EB874888-B7AE-D182-7F33-97BDC95F90C7}"/>
              </a:ext>
            </a:extLst>
          </p:cNvPr>
          <p:cNvSpPr/>
          <p:nvPr/>
        </p:nvSpPr>
        <p:spPr>
          <a:xfrm>
            <a:off x="7720551" y="4939246"/>
            <a:ext cx="1683326" cy="16560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日本国内企業の競争力強化</a:t>
            </a:r>
            <a:endParaRPr kumimoji="1" lang="en-US" altLang="ja-JP" sz="1050" b="1">
              <a:solidFill>
                <a:schemeClr val="tx2"/>
              </a:solidFill>
              <a:latin typeface="Meiryo UI" panose="020B0604030504040204" pitchFamily="50" charset="-128"/>
              <a:ea typeface="Meiryo UI" panose="020B0604030504040204" pitchFamily="50" charset="-128"/>
            </a:endParaRPr>
          </a:p>
          <a:p>
            <a:pPr defTabSz="742950"/>
            <a:r>
              <a:rPr kumimoji="1" lang="ja-JP" altLang="en-US" sz="1050" b="1">
                <a:solidFill>
                  <a:srgbClr val="FF0000"/>
                </a:solidFill>
                <a:latin typeface="Meiryo UI" panose="020B0604030504040204" pitchFamily="50" charset="-128"/>
                <a:ea typeface="Meiryo UI" panose="020B0604030504040204" pitchFamily="50" charset="-128"/>
              </a:rPr>
              <a:t>輸出額：</a:t>
            </a:r>
            <a:r>
              <a:rPr kumimoji="1" lang="en-US" altLang="ja-JP" sz="1050" b="1">
                <a:solidFill>
                  <a:srgbClr val="FF0000"/>
                </a:solidFill>
              </a:rPr>
              <a:t>XXX</a:t>
            </a:r>
            <a:r>
              <a:rPr kumimoji="1" lang="ja-JP" altLang="ja-JP" sz="1050" b="1">
                <a:solidFill>
                  <a:srgbClr val="FF0000"/>
                </a:solidFill>
              </a:rPr>
              <a:t>百万円</a:t>
            </a:r>
            <a:endParaRPr kumimoji="1" lang="en-US" altLang="ja-JP" sz="1050" b="1">
              <a:solidFill>
                <a:srgbClr val="FF0000"/>
              </a:solidFill>
            </a:endParaRPr>
          </a:p>
          <a:p>
            <a:pPr defTabSz="742950"/>
            <a:r>
              <a:rPr kumimoji="1" lang="ja-JP" altLang="en-US" sz="1050" b="1">
                <a:solidFill>
                  <a:srgbClr val="FF0000"/>
                </a:solidFill>
              </a:rPr>
              <a:t>国内雇用者：</a:t>
            </a:r>
            <a:r>
              <a:rPr kumimoji="1" lang="en-US" altLang="ja-JP" sz="1050" b="1">
                <a:solidFill>
                  <a:srgbClr val="FF0000"/>
                </a:solidFill>
              </a:rPr>
              <a:t>XX</a:t>
            </a:r>
            <a:r>
              <a:rPr kumimoji="1" lang="ja-JP" altLang="en-US" sz="1050" b="1">
                <a:solidFill>
                  <a:srgbClr val="FF0000"/>
                </a:solidFill>
              </a:rPr>
              <a:t>人増加</a:t>
            </a: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事業実施国における産業高度化</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51" name="正方形/長方形 50">
            <a:extLst>
              <a:ext uri="{FF2B5EF4-FFF2-40B4-BE49-F238E27FC236}">
                <a16:creationId xmlns:a16="http://schemas.microsoft.com/office/drawing/2014/main" id="{1DC555C3-D66D-61F7-1D37-F3F7655D5CDE}"/>
              </a:ext>
            </a:extLst>
          </p:cNvPr>
          <p:cNvSpPr/>
          <p:nvPr/>
        </p:nvSpPr>
        <p:spPr>
          <a:xfrm>
            <a:off x="5348073"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対象技術の他事業・地域展開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対象技術を活用した発展的事業の展開国数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カ国</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8851E1D8-5BE7-443B-56F9-1B61AF0C1B77}"/>
              </a:ext>
            </a:extLst>
          </p:cNvPr>
          <p:cNvSpPr/>
          <p:nvPr/>
        </p:nvSpPr>
        <p:spPr>
          <a:xfrm>
            <a:off x="2930182" y="4348649"/>
            <a:ext cx="2125812"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原材料供給量の増加／需給ギャップの改善</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当該物資の合計輸入量</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490E8F2A-DC34-7BAD-42C7-49483FA407D8}"/>
              </a:ext>
            </a:extLst>
          </p:cNvPr>
          <p:cNvSpPr/>
          <p:nvPr/>
        </p:nvSpPr>
        <p:spPr>
          <a:xfrm>
            <a:off x="5348073" y="4348649"/>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国内における半導体生産能力強化</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zh-TW" sz="1050" b="1">
                <a:solidFill>
                  <a:srgbClr val="C00000"/>
                </a:solidFill>
                <a:latin typeface="Meiryo UI" panose="020B0604030504040204" pitchFamily="50" charset="-128"/>
                <a:ea typeface="Meiryo UI" panose="020B0604030504040204" pitchFamily="50" charset="-128"/>
              </a:rPr>
              <a:t>【</a:t>
            </a:r>
            <a:r>
              <a:rPr kumimoji="1" lang="zh-TW" altLang="en-US" sz="1050" b="1">
                <a:solidFill>
                  <a:srgbClr val="C00000"/>
                </a:solidFill>
                <a:latin typeface="Meiryo UI" panose="020B0604030504040204" pitchFamily="50" charset="-128"/>
                <a:ea typeface="Meiryo UI" panose="020B0604030504040204" pitchFamily="50" charset="-128"/>
              </a:rPr>
              <a:t>安定供給確保取組方針目標</a:t>
            </a:r>
            <a:r>
              <a:rPr kumimoji="1" lang="en-US" altLang="zh-TW" sz="1050" b="1">
                <a:solidFill>
                  <a:srgbClr val="C00000"/>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国内における半導体関連売上</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p>
        </p:txBody>
      </p:sp>
      <p:sp>
        <p:nvSpPr>
          <p:cNvPr id="52" name="正方形/長方形 51">
            <a:extLst>
              <a:ext uri="{FF2B5EF4-FFF2-40B4-BE49-F238E27FC236}">
                <a16:creationId xmlns:a16="http://schemas.microsoft.com/office/drawing/2014/main" id="{43CE522E-7BB3-50EF-F551-388574B8A334}"/>
              </a:ext>
            </a:extLst>
          </p:cNvPr>
          <p:cNvSpPr/>
          <p:nvPr/>
        </p:nvSpPr>
        <p:spPr>
          <a:xfrm>
            <a:off x="2930181" y="5543760"/>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対象事業の他地域展開</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実証国外で生産開始した工場数</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工場</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 name="テキスト プレースホルダー 1">
            <a:extLst>
              <a:ext uri="{FF2B5EF4-FFF2-40B4-BE49-F238E27FC236}">
                <a16:creationId xmlns:a16="http://schemas.microsoft.com/office/drawing/2014/main" id="{20BE6A7E-CC03-4DD9-4BE2-423770A82B6E}"/>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9B0A9096-9A40-0B6B-2674-7ACED0F8D855}"/>
              </a:ext>
            </a:extLst>
          </p:cNvPr>
          <p:cNvSpPr>
            <a:spLocks noGrp="1"/>
          </p:cNvSpPr>
          <p:nvPr>
            <p:ph type="body" sz="quarter" idx="17"/>
          </p:nvPr>
        </p:nvSpPr>
        <p:spPr/>
        <p:txBody>
          <a:bodyPr/>
          <a:lstStyle/>
          <a:p>
            <a:r>
              <a:rPr kumimoji="1" lang="en-GB" altLang="ja-JP">
                <a:latin typeface="Meiryo UI"/>
                <a:ea typeface="Meiryo UI"/>
              </a:rPr>
              <a:t>4-3. </a:t>
            </a:r>
            <a:r>
              <a:rPr kumimoji="1" lang="ja-JP" altLang="en-US">
                <a:latin typeface="Meiryo UI"/>
                <a:ea typeface="Meiryo UI"/>
              </a:rPr>
              <a:t>想定される裨益効果 </a:t>
            </a:r>
            <a:endParaRPr kumimoji="1" lang="en-GB" altLang="ja-JP">
              <a:latin typeface="Meiryo UI"/>
              <a:ea typeface="Meiryo UI"/>
            </a:endParaRPr>
          </a:p>
        </p:txBody>
      </p:sp>
      <p:cxnSp>
        <p:nvCxnSpPr>
          <p:cNvPr id="25" name="コネクタ: カギ線 24">
            <a:extLst>
              <a:ext uri="{FF2B5EF4-FFF2-40B4-BE49-F238E27FC236}">
                <a16:creationId xmlns:a16="http://schemas.microsoft.com/office/drawing/2014/main" id="{55484ED3-160D-D9C5-7AFA-695B60658C2C}"/>
              </a:ext>
            </a:extLst>
          </p:cNvPr>
          <p:cNvCxnSpPr>
            <a:cxnSpLocks/>
            <a:stCxn id="51" idx="3"/>
            <a:endCxn id="20" idx="1"/>
          </p:cNvCxnSpPr>
          <p:nvPr/>
        </p:nvCxnSpPr>
        <p:spPr>
          <a:xfrm flipV="1">
            <a:off x="7473885" y="5767283"/>
            <a:ext cx="246666" cy="302258"/>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7" name="コネクタ: カギ線 26">
            <a:extLst>
              <a:ext uri="{FF2B5EF4-FFF2-40B4-BE49-F238E27FC236}">
                <a16:creationId xmlns:a16="http://schemas.microsoft.com/office/drawing/2014/main" id="{1C6D0A54-26CF-96B5-1A58-EF9E2EABF01E}"/>
              </a:ext>
            </a:extLst>
          </p:cNvPr>
          <p:cNvCxnSpPr>
            <a:cxnSpLocks/>
            <a:stCxn id="49" idx="3"/>
            <a:endCxn id="62" idx="1"/>
          </p:cNvCxnSpPr>
          <p:nvPr/>
        </p:nvCxnSpPr>
        <p:spPr>
          <a:xfrm>
            <a:off x="7473885" y="3679318"/>
            <a:ext cx="246666" cy="302255"/>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29" name="正方形/長方形 28">
            <a:extLst>
              <a:ext uri="{FF2B5EF4-FFF2-40B4-BE49-F238E27FC236}">
                <a16:creationId xmlns:a16="http://schemas.microsoft.com/office/drawing/2014/main" id="{C61CF24F-A257-1EDD-E6C1-F841398D48B4}"/>
              </a:ext>
            </a:extLst>
          </p:cNvPr>
          <p:cNvSpPr/>
          <p:nvPr/>
        </p:nvSpPr>
        <p:spPr>
          <a:xfrm>
            <a:off x="7435136" y="2212425"/>
            <a:ext cx="1968742" cy="840332"/>
          </a:xfrm>
          <a:prstGeom prst="rect">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0" bIns="37148" numCol="1" spcCol="0" rtlCol="0" fromWordArt="0" anchor="ctr" anchorCtr="0" forceAA="0" compatLnSpc="1">
            <a:prstTxWarp prst="textNoShape">
              <a:avLst/>
            </a:prstTxWarp>
            <a:noAutofit/>
          </a:bodyPr>
          <a:lstStyle/>
          <a:p>
            <a:pPr algn="ctr" defTabSz="742950"/>
            <a:r>
              <a:rPr kumimoji="1" lang="ja-JP" altLang="en-US" sz="1400" b="1">
                <a:solidFill>
                  <a:schemeClr val="bg1"/>
                </a:solidFill>
                <a:latin typeface="Meiryo UI" panose="020B0604030504040204" pitchFamily="50" charset="-128"/>
                <a:ea typeface="Meiryo UI" panose="020B0604030504040204" pitchFamily="50" charset="-128"/>
              </a:rPr>
              <a:t>最終的な</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400" b="1">
                <a:solidFill>
                  <a:schemeClr val="bg1"/>
                </a:solidFill>
                <a:latin typeface="Meiryo UI" panose="020B0604030504040204" pitchFamily="50" charset="-128"/>
                <a:ea typeface="Meiryo UI" panose="020B0604030504040204" pitchFamily="50" charset="-128"/>
              </a:rPr>
              <a:t>社会的インパクト</a:t>
            </a:r>
            <a:endParaRPr kumimoji="1" lang="en-US" altLang="ja-JP" sz="1400" b="1">
              <a:solidFill>
                <a:schemeClr val="bg1"/>
              </a:solidFill>
              <a:latin typeface="Meiryo UI" panose="020B0604030504040204" pitchFamily="50" charset="-128"/>
              <a:ea typeface="Meiryo UI" panose="020B0604030504040204" pitchFamily="50" charset="-128"/>
            </a:endParaRPr>
          </a:p>
          <a:p>
            <a:pPr algn="ctr" defTabSz="742950"/>
            <a:r>
              <a:rPr kumimoji="1" lang="ja-JP" altLang="en-US" sz="1200" b="1">
                <a:solidFill>
                  <a:schemeClr val="bg1"/>
                </a:solidFill>
                <a:latin typeface="Meiryo UI" panose="020B0604030504040204" pitchFamily="50" charset="-128"/>
                <a:ea typeface="Meiryo UI" panose="020B0604030504040204" pitchFamily="50" charset="-128"/>
              </a:rPr>
              <a:t>（我が国への裨益／</a:t>
            </a:r>
            <a:endParaRPr kumimoji="1" lang="en-US" altLang="ja-JP" sz="1200" b="1">
              <a:solidFill>
                <a:schemeClr val="bg1"/>
              </a:solidFill>
              <a:latin typeface="Meiryo UI" panose="020B0604030504040204" pitchFamily="50" charset="-128"/>
              <a:ea typeface="Meiryo UI" panose="020B0604030504040204" pitchFamily="50" charset="-128"/>
            </a:endParaRPr>
          </a:p>
          <a:p>
            <a:pPr algn="ctr" defTabSz="742950"/>
            <a:r>
              <a:rPr kumimoji="1" lang="en-US" altLang="ja-JP" sz="1200" b="1">
                <a:solidFill>
                  <a:schemeClr val="bg1"/>
                </a:solidFill>
                <a:latin typeface="Meiryo UI" panose="020B0604030504040204" pitchFamily="50" charset="-128"/>
                <a:ea typeface="Meiryo UI" panose="020B0604030504040204" pitchFamily="50" charset="-128"/>
              </a:rPr>
              <a:t>GS</a:t>
            </a:r>
            <a:r>
              <a:rPr kumimoji="1" lang="ja-JP" altLang="en-US" sz="1200" b="1">
                <a:solidFill>
                  <a:schemeClr val="bg1"/>
                </a:solidFill>
                <a:latin typeface="Meiryo UI" panose="020B0604030504040204" pitchFamily="50" charset="-128"/>
                <a:ea typeface="Meiryo UI" panose="020B0604030504040204" pitchFamily="50" charset="-128"/>
              </a:rPr>
              <a:t>諸国との関係強化）</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32" name="正方形/長方形 31">
            <a:extLst>
              <a:ext uri="{FF2B5EF4-FFF2-40B4-BE49-F238E27FC236}">
                <a16:creationId xmlns:a16="http://schemas.microsoft.com/office/drawing/2014/main" id="{DCD87CAC-4887-95AC-4374-B284F1D84AAB}"/>
              </a:ext>
            </a:extLst>
          </p:cNvPr>
          <p:cNvSpPr/>
          <p:nvPr/>
        </p:nvSpPr>
        <p:spPr>
          <a:xfrm>
            <a:off x="512290" y="3153537"/>
            <a:ext cx="2125812" cy="344178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現地工場での生産実現</a:t>
            </a:r>
            <a:br>
              <a:rPr kumimoji="1" lang="en-US" altLang="ja-JP" sz="1050">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実証国内で生産開始した工場数</a:t>
            </a: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工場</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35" name="矢印: 五方向 34">
            <a:extLst>
              <a:ext uri="{FF2B5EF4-FFF2-40B4-BE49-F238E27FC236}">
                <a16:creationId xmlns:a16="http://schemas.microsoft.com/office/drawing/2014/main" id="{E5BDD813-7683-05AD-142B-181B0D7BA7A4}"/>
              </a:ext>
            </a:extLst>
          </p:cNvPr>
          <p:cNvSpPr/>
          <p:nvPr/>
        </p:nvSpPr>
        <p:spPr>
          <a:xfrm>
            <a:off x="5055993" y="2632591"/>
            <a:ext cx="2566732" cy="420166"/>
          </a:xfrm>
          <a:prstGeom prst="homePlate">
            <a:avLst/>
          </a:prstGeom>
          <a:solidFill>
            <a:schemeClr val="accent2">
              <a:lumMod val="20000"/>
              <a:lumOff val="8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長期アウトカム（参考）</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から５年後</a:t>
            </a:r>
          </a:p>
        </p:txBody>
      </p:sp>
      <p:sp>
        <p:nvSpPr>
          <p:cNvPr id="37" name="矢印: 五方向 36">
            <a:extLst>
              <a:ext uri="{FF2B5EF4-FFF2-40B4-BE49-F238E27FC236}">
                <a16:creationId xmlns:a16="http://schemas.microsoft.com/office/drawing/2014/main" id="{50532AFE-B865-1261-4D90-CB37FD1AE771}"/>
              </a:ext>
            </a:extLst>
          </p:cNvPr>
          <p:cNvSpPr/>
          <p:nvPr/>
        </p:nvSpPr>
        <p:spPr>
          <a:xfrm>
            <a:off x="2839665"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から３年後</a:t>
            </a:r>
          </a:p>
        </p:txBody>
      </p:sp>
      <p:sp>
        <p:nvSpPr>
          <p:cNvPr id="42" name="矢印: 五方向 41">
            <a:extLst>
              <a:ext uri="{FF2B5EF4-FFF2-40B4-BE49-F238E27FC236}">
                <a16:creationId xmlns:a16="http://schemas.microsoft.com/office/drawing/2014/main" id="{444D441E-0A5B-32DD-8383-63017A8238D5}"/>
              </a:ext>
            </a:extLst>
          </p:cNvPr>
          <p:cNvSpPr/>
          <p:nvPr/>
        </p:nvSpPr>
        <p:spPr>
          <a:xfrm>
            <a:off x="512289" y="2632591"/>
            <a:ext cx="2566732" cy="420166"/>
          </a:xfrm>
          <a:prstGeom prst="homePlate">
            <a:avLst/>
          </a:prstGeom>
          <a:solidFill>
            <a:schemeClr val="accent2">
              <a:lumMod val="40000"/>
              <a:lumOff val="60000"/>
            </a:schemeClr>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短期アウトカム</a:t>
            </a:r>
            <a:endParaRPr kumimoji="1" lang="en-US" altLang="ja-JP" sz="1200" b="1">
              <a:solidFill>
                <a:schemeClr val="tx2"/>
              </a:solidFill>
              <a:latin typeface="Meiryo UI" panose="020B0604030504040204" pitchFamily="50" charset="-128"/>
              <a:ea typeface="Meiryo UI" panose="020B0604030504040204" pitchFamily="50" charset="-128"/>
            </a:endParaRPr>
          </a:p>
          <a:p>
            <a:pPr algn="ctr" defTabSz="742950"/>
            <a:r>
              <a:rPr kumimoji="1" lang="ja-JP" altLang="en-US" sz="1100" b="1">
                <a:solidFill>
                  <a:schemeClr val="tx1"/>
                </a:solidFill>
                <a:latin typeface="Meiryo UI" panose="020B0604030504040204" pitchFamily="50" charset="-128"/>
                <a:ea typeface="Meiryo UI" panose="020B0604030504040204" pitchFamily="50" charset="-128"/>
              </a:rPr>
              <a:t>実証事業完了</a:t>
            </a:r>
            <a:r>
              <a:rPr kumimoji="1" lang="ja-JP" altLang="en-US" sz="1100">
                <a:solidFill>
                  <a:schemeClr val="tx2"/>
                </a:solidFill>
                <a:latin typeface="Meiryo UI" panose="020B0604030504040204" pitchFamily="50" charset="-128"/>
                <a:ea typeface="Meiryo UI" panose="020B0604030504040204" pitchFamily="50" charset="-128"/>
              </a:rPr>
              <a:t>から１年後</a:t>
            </a:r>
          </a:p>
        </p:txBody>
      </p:sp>
      <p:sp>
        <p:nvSpPr>
          <p:cNvPr id="48" name="正方形/長方形 47">
            <a:extLst>
              <a:ext uri="{FF2B5EF4-FFF2-40B4-BE49-F238E27FC236}">
                <a16:creationId xmlns:a16="http://schemas.microsoft.com/office/drawing/2014/main" id="{1943EEE5-0380-73B9-43DA-C4BB73D00BAE}"/>
              </a:ext>
            </a:extLst>
          </p:cNvPr>
          <p:cNvSpPr/>
          <p:nvPr/>
        </p:nvSpPr>
        <p:spPr>
          <a:xfrm>
            <a:off x="2930182" y="3153538"/>
            <a:ext cx="2125812" cy="1051560"/>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対象物資の輸入元国の多元化</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実証国からの輸入金額</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A82EF7A3-025F-ECC9-0E61-AE80BC69B426}"/>
              </a:ext>
            </a:extLst>
          </p:cNvPr>
          <p:cNvSpPr/>
          <p:nvPr/>
        </p:nvSpPr>
        <p:spPr>
          <a:xfrm>
            <a:off x="5348073" y="3153537"/>
            <a:ext cx="2125812" cy="1051561"/>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対象物資の輸入元国の多元化</a:t>
            </a:r>
            <a:br>
              <a:rPr kumimoji="1" lang="en-US" altLang="ja-JP" sz="1050" b="1">
                <a:solidFill>
                  <a:schemeClr val="tx2"/>
                </a:solidFill>
                <a:latin typeface="Meiryo UI" panose="020B0604030504040204" pitchFamily="50" charset="-128"/>
                <a:ea typeface="Meiryo UI" panose="020B0604030504040204" pitchFamily="50" charset="-128"/>
              </a:rPr>
            </a:b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成果指標</a:t>
            </a:r>
            <a:r>
              <a:rPr kumimoji="1" lang="en-US" altLang="ja-JP" sz="1050">
                <a:solidFill>
                  <a:schemeClr val="tx2"/>
                </a:solidFill>
                <a:latin typeface="Meiryo UI" panose="020B0604030504040204" pitchFamily="50" charset="-128"/>
                <a:ea typeface="Meiryo UI" panose="020B0604030504040204" pitchFamily="50" charset="-128"/>
              </a:rPr>
              <a:t>]</a:t>
            </a:r>
            <a:br>
              <a:rPr kumimoji="1" lang="en-US" altLang="ja-JP" sz="1050">
                <a:solidFill>
                  <a:schemeClr val="tx2"/>
                </a:solidFill>
                <a:latin typeface="Meiryo UI" panose="020B0604030504040204" pitchFamily="50" charset="-128"/>
                <a:ea typeface="Meiryo UI" panose="020B0604030504040204" pitchFamily="50" charset="-128"/>
              </a:rPr>
            </a:br>
            <a:r>
              <a:rPr kumimoji="1" lang="ja-JP" altLang="en-US" sz="1050">
                <a:solidFill>
                  <a:schemeClr val="tx2"/>
                </a:solidFill>
                <a:latin typeface="Meiryo UI" panose="020B0604030504040204" pitchFamily="50" charset="-128"/>
                <a:ea typeface="Meiryo UI" panose="020B0604030504040204" pitchFamily="50" charset="-128"/>
              </a:rPr>
              <a:t>現在依存している国からの輸入金額</a:t>
            </a:r>
            <a:endParaRPr kumimoji="1" lang="en-US" altLang="ja-JP" sz="1050">
              <a:solidFill>
                <a:schemeClr val="tx2"/>
              </a:solidFill>
              <a:latin typeface="Meiryo UI" panose="020B0604030504040204" pitchFamily="50" charset="-128"/>
              <a:ea typeface="Meiryo UI" panose="020B0604030504040204" pitchFamily="50" charset="-128"/>
            </a:endParaRPr>
          </a:p>
          <a:p>
            <a:pPr indent="180975" defTabSz="742950"/>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3" name="コネクタ: カギ線 52">
            <a:extLst>
              <a:ext uri="{FF2B5EF4-FFF2-40B4-BE49-F238E27FC236}">
                <a16:creationId xmlns:a16="http://schemas.microsoft.com/office/drawing/2014/main" id="{5421D8F8-36D8-A7F5-4C1D-7939DB51712C}"/>
              </a:ext>
            </a:extLst>
          </p:cNvPr>
          <p:cNvCxnSpPr>
            <a:cxnSpLocks/>
            <a:stCxn id="32" idx="3"/>
            <a:endCxn id="48" idx="1"/>
          </p:cNvCxnSpPr>
          <p:nvPr/>
        </p:nvCxnSpPr>
        <p:spPr>
          <a:xfrm flipV="1">
            <a:off x="2638102" y="3679318"/>
            <a:ext cx="292080" cy="1195111"/>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4" name="コネクタ: カギ線 53">
            <a:extLst>
              <a:ext uri="{FF2B5EF4-FFF2-40B4-BE49-F238E27FC236}">
                <a16:creationId xmlns:a16="http://schemas.microsoft.com/office/drawing/2014/main" id="{41C62E3F-C881-E25A-2437-AD914C19CAEC}"/>
              </a:ext>
            </a:extLst>
          </p:cNvPr>
          <p:cNvCxnSpPr>
            <a:cxnSpLocks/>
            <a:stCxn id="32" idx="3"/>
            <a:endCxn id="52" idx="1"/>
          </p:cNvCxnSpPr>
          <p:nvPr/>
        </p:nvCxnSpPr>
        <p:spPr>
          <a:xfrm>
            <a:off x="2638102" y="4874429"/>
            <a:ext cx="292079" cy="1195112"/>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7" name="直線矢印コネクタ 56">
            <a:extLst>
              <a:ext uri="{FF2B5EF4-FFF2-40B4-BE49-F238E27FC236}">
                <a16:creationId xmlns:a16="http://schemas.microsoft.com/office/drawing/2014/main" id="{886117B8-F675-3C4A-468B-D7C70E898A07}"/>
              </a:ext>
            </a:extLst>
          </p:cNvPr>
          <p:cNvCxnSpPr>
            <a:stCxn id="52" idx="3"/>
            <a:endCxn id="51" idx="1"/>
          </p:cNvCxnSpPr>
          <p:nvPr/>
        </p:nvCxnSpPr>
        <p:spPr>
          <a:xfrm>
            <a:off x="5055992" y="6069541"/>
            <a:ext cx="292081"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8" name="直線矢印コネクタ 57">
            <a:extLst>
              <a:ext uri="{FF2B5EF4-FFF2-40B4-BE49-F238E27FC236}">
                <a16:creationId xmlns:a16="http://schemas.microsoft.com/office/drawing/2014/main" id="{E1612ECF-A926-9F0B-D512-9C10D9BD7728}"/>
              </a:ext>
            </a:extLst>
          </p:cNvPr>
          <p:cNvCxnSpPr>
            <a:cxnSpLocks/>
            <a:stCxn id="48" idx="3"/>
            <a:endCxn id="49" idx="1"/>
          </p:cNvCxnSpPr>
          <p:nvPr/>
        </p:nvCxnSpPr>
        <p:spPr>
          <a:xfrm>
            <a:off x="5055993" y="3679318"/>
            <a:ext cx="292080"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59" name="直線矢印コネクタ 58">
            <a:extLst>
              <a:ext uri="{FF2B5EF4-FFF2-40B4-BE49-F238E27FC236}">
                <a16:creationId xmlns:a16="http://schemas.microsoft.com/office/drawing/2014/main" id="{7CB81B3C-6B08-FF41-5BDA-DD42F98AE11B}"/>
              </a:ext>
            </a:extLst>
          </p:cNvPr>
          <p:cNvCxnSpPr>
            <a:cxnSpLocks/>
            <a:stCxn id="31" idx="3"/>
            <a:endCxn id="50" idx="1"/>
          </p:cNvCxnSpPr>
          <p:nvPr/>
        </p:nvCxnSpPr>
        <p:spPr>
          <a:xfrm>
            <a:off x="5055994" y="4874429"/>
            <a:ext cx="292079" cy="1"/>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62" name="正方形/長方形 61">
            <a:extLst>
              <a:ext uri="{FF2B5EF4-FFF2-40B4-BE49-F238E27FC236}">
                <a16:creationId xmlns:a16="http://schemas.microsoft.com/office/drawing/2014/main" id="{86A0A717-98E7-F7FC-99D9-84D59C5511E6}"/>
              </a:ext>
            </a:extLst>
          </p:cNvPr>
          <p:cNvSpPr/>
          <p:nvPr/>
        </p:nvSpPr>
        <p:spPr>
          <a:xfrm>
            <a:off x="7720551" y="3153536"/>
            <a:ext cx="1683326" cy="1656073"/>
          </a:xfrm>
          <a:prstGeom prst="rect">
            <a:avLst/>
          </a:prstGeom>
          <a:solidFill>
            <a:schemeClr val="bg1"/>
          </a:solidFill>
          <a:ln w="9525" cap="rnd" cmpd="sng" algn="ctr">
            <a:solidFill>
              <a:schemeClr val="tx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defTabSz="742950">
              <a:buFont typeface="Wingdings" panose="05000000000000000000" pitchFamily="2" charset="2"/>
              <a:buChar char="ü"/>
            </a:pPr>
            <a:r>
              <a:rPr kumimoji="1" lang="ja-JP" altLang="en-US" sz="1050" b="1">
                <a:solidFill>
                  <a:schemeClr val="tx1"/>
                </a:solidFill>
                <a:latin typeface="Meiryo UI" panose="020B0604030504040204" pitchFamily="50" charset="-128"/>
                <a:ea typeface="Meiryo UI" panose="020B0604030504040204" pitchFamily="50" charset="-128"/>
              </a:rPr>
              <a:t>サプライチェーン強靱化</a:t>
            </a:r>
            <a:endParaRPr kumimoji="1" lang="en-US" altLang="ja-JP" sz="1050" b="1">
              <a:solidFill>
                <a:schemeClr val="tx1"/>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endParaRPr kumimoji="1" lang="en-US" altLang="ja-JP" sz="1050" b="1">
              <a:solidFill>
                <a:schemeClr val="tx2"/>
              </a:solidFill>
              <a:latin typeface="Meiryo UI" panose="020B0604030504040204" pitchFamily="50" charset="-128"/>
              <a:ea typeface="Meiryo UI" panose="020B0604030504040204" pitchFamily="50" charset="-128"/>
            </a:endParaRPr>
          </a:p>
          <a:p>
            <a:pPr marL="171450" indent="-171450" defTabSz="742950">
              <a:buFont typeface="Wingdings" panose="05000000000000000000" pitchFamily="2" charset="2"/>
              <a:buChar char="ü"/>
            </a:pPr>
            <a:r>
              <a:rPr kumimoji="1" lang="ja-JP" altLang="en-US" sz="1050" b="1">
                <a:solidFill>
                  <a:schemeClr val="tx2"/>
                </a:solidFill>
                <a:latin typeface="Meiryo UI" panose="020B0604030504040204" pitchFamily="50" charset="-128"/>
                <a:ea typeface="Meiryo UI" panose="020B0604030504040204" pitchFamily="50" charset="-128"/>
              </a:rPr>
              <a:t>経済安全保障強化</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81" name="フローチャート: 代替処理 80">
            <a:extLst>
              <a:ext uri="{FF2B5EF4-FFF2-40B4-BE49-F238E27FC236}">
                <a16:creationId xmlns:a16="http://schemas.microsoft.com/office/drawing/2014/main" id="{1DB60693-001D-FEF9-5212-651B97A7A808}"/>
              </a:ext>
            </a:extLst>
          </p:cNvPr>
          <p:cNvSpPr/>
          <p:nvPr/>
        </p:nvSpPr>
        <p:spPr>
          <a:xfrm>
            <a:off x="8789249" y="3909547"/>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19" name="フローチャート: 代替処理 18">
            <a:extLst>
              <a:ext uri="{FF2B5EF4-FFF2-40B4-BE49-F238E27FC236}">
                <a16:creationId xmlns:a16="http://schemas.microsoft.com/office/drawing/2014/main" id="{348B2F28-BB91-C5AA-630E-41AEFA02FC1D}"/>
              </a:ext>
            </a:extLst>
          </p:cNvPr>
          <p:cNvSpPr/>
          <p:nvPr/>
        </p:nvSpPr>
        <p:spPr>
          <a:xfrm>
            <a:off x="8789249" y="4227674"/>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61" name="フローチャート: 代替処理 60">
            <a:extLst>
              <a:ext uri="{FF2B5EF4-FFF2-40B4-BE49-F238E27FC236}">
                <a16:creationId xmlns:a16="http://schemas.microsoft.com/office/drawing/2014/main" id="{03326F26-9C45-0544-D15A-5D2B7E0FD84C}"/>
              </a:ext>
            </a:extLst>
          </p:cNvPr>
          <p:cNvSpPr/>
          <p:nvPr/>
        </p:nvSpPr>
        <p:spPr>
          <a:xfrm>
            <a:off x="8789249" y="5868115"/>
            <a:ext cx="575413" cy="145439"/>
          </a:xfrm>
          <a:prstGeom prst="flowChartAlternateProcess">
            <a:avLst/>
          </a:prstGeom>
          <a:solidFill>
            <a:srgbClr val="FFCCCC"/>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日本</a:t>
            </a:r>
            <a:endParaRPr kumimoji="1" lang="en-US" altLang="ja-JP" sz="1050" b="1">
              <a:solidFill>
                <a:schemeClr val="tx2"/>
              </a:solidFill>
              <a:latin typeface="Meiryo UI" panose="020B0604030504040204" pitchFamily="50" charset="-128"/>
              <a:ea typeface="Meiryo UI" panose="020B0604030504040204" pitchFamily="50" charset="-128"/>
            </a:endParaRPr>
          </a:p>
        </p:txBody>
      </p:sp>
      <p:sp>
        <p:nvSpPr>
          <p:cNvPr id="41" name="フローチャート: 代替処理 40">
            <a:extLst>
              <a:ext uri="{FF2B5EF4-FFF2-40B4-BE49-F238E27FC236}">
                <a16:creationId xmlns:a16="http://schemas.microsoft.com/office/drawing/2014/main" id="{D4842771-A1C2-83A2-C686-62EC614E6F36}"/>
              </a:ext>
            </a:extLst>
          </p:cNvPr>
          <p:cNvSpPr/>
          <p:nvPr/>
        </p:nvSpPr>
        <p:spPr>
          <a:xfrm>
            <a:off x="8789249" y="6159474"/>
            <a:ext cx="575413" cy="145439"/>
          </a:xfrm>
          <a:prstGeom prst="flowChartAlternateProcess">
            <a:avLst/>
          </a:prstGeom>
          <a:solidFill>
            <a:srgbClr val="FFFF00"/>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0" tIns="37148" rIns="0" bIns="37148" numCol="1" spcCol="0" rtlCol="0" fromWordArt="0" anchor="ctr" anchorCtr="0" forceAA="0" compatLnSpc="1">
            <a:prstTxWarp prst="textNoShape">
              <a:avLst/>
            </a:prstTxWarp>
            <a:noAutofit/>
          </a:bodyPr>
          <a:lstStyle/>
          <a:p>
            <a:pPr algn="ctr" defTabSz="742950"/>
            <a:r>
              <a:rPr kumimoji="1" lang="en-US" altLang="ja-JP" sz="1050" b="1">
                <a:solidFill>
                  <a:schemeClr val="tx2"/>
                </a:solidFill>
                <a:latin typeface="Meiryo UI" panose="020B0604030504040204" pitchFamily="50" charset="-128"/>
                <a:ea typeface="Meiryo UI" panose="020B0604030504040204" pitchFamily="50" charset="-128"/>
              </a:rPr>
              <a:t>GS</a:t>
            </a:r>
            <a:r>
              <a:rPr kumimoji="1" lang="ja-JP" altLang="en-US" sz="1050" b="1">
                <a:solidFill>
                  <a:schemeClr val="tx2"/>
                </a:solidFill>
                <a:latin typeface="Meiryo UI" panose="020B0604030504040204" pitchFamily="50" charset="-128"/>
                <a:ea typeface="Meiryo UI" panose="020B0604030504040204" pitchFamily="50" charset="-128"/>
              </a:rPr>
              <a:t>諸国</a:t>
            </a:r>
            <a:endParaRPr kumimoji="1" lang="en-US" altLang="ja-JP" sz="1050" b="1">
              <a:solidFill>
                <a:schemeClr val="tx2"/>
              </a:solidFill>
              <a:latin typeface="Meiryo UI" panose="020B0604030504040204" pitchFamily="50" charset="-128"/>
              <a:ea typeface="Meiryo UI" panose="020B0604030504040204" pitchFamily="50" charset="-128"/>
            </a:endParaRPr>
          </a:p>
        </p:txBody>
      </p:sp>
      <p:cxnSp>
        <p:nvCxnSpPr>
          <p:cNvPr id="85" name="コネクタ: カギ線 84">
            <a:extLst>
              <a:ext uri="{FF2B5EF4-FFF2-40B4-BE49-F238E27FC236}">
                <a16:creationId xmlns:a16="http://schemas.microsoft.com/office/drawing/2014/main" id="{1E8D4F5D-3BD6-A433-E993-3DE47E95C009}"/>
              </a:ext>
            </a:extLst>
          </p:cNvPr>
          <p:cNvCxnSpPr>
            <a:cxnSpLocks/>
            <a:stCxn id="89" idx="3"/>
            <a:endCxn id="62" idx="1"/>
          </p:cNvCxnSpPr>
          <p:nvPr/>
        </p:nvCxnSpPr>
        <p:spPr>
          <a:xfrm flipV="1">
            <a:off x="7473884" y="3981573"/>
            <a:ext cx="246667" cy="718538"/>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92" name="コネクタ: カギ線 91">
            <a:extLst>
              <a:ext uri="{FF2B5EF4-FFF2-40B4-BE49-F238E27FC236}">
                <a16:creationId xmlns:a16="http://schemas.microsoft.com/office/drawing/2014/main" id="{3DD9C553-A366-F541-C24C-A244BBC2768B}"/>
              </a:ext>
            </a:extLst>
          </p:cNvPr>
          <p:cNvCxnSpPr>
            <a:cxnSpLocks/>
            <a:stCxn id="90" idx="3"/>
            <a:endCxn id="20" idx="1"/>
          </p:cNvCxnSpPr>
          <p:nvPr/>
        </p:nvCxnSpPr>
        <p:spPr>
          <a:xfrm>
            <a:off x="7473884" y="5121497"/>
            <a:ext cx="246667" cy="645786"/>
          </a:xfrm>
          <a:prstGeom prst="bentConnector3">
            <a:avLst>
              <a:gd name="adj1" fmla="val 50000"/>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8" name="正方形/長方形 17">
            <a:extLst>
              <a:ext uri="{FF2B5EF4-FFF2-40B4-BE49-F238E27FC236}">
                <a16:creationId xmlns:a16="http://schemas.microsoft.com/office/drawing/2014/main" id="{5ACC9AE2-14BB-0D25-967F-D200D0CF8728}"/>
              </a:ext>
            </a:extLst>
          </p:cNvPr>
          <p:cNvSpPr/>
          <p:nvPr/>
        </p:nvSpPr>
        <p:spPr>
          <a:xfrm>
            <a:off x="510776" y="1836388"/>
            <a:ext cx="4788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本事業を通じてもたらされる社会的インパクト：導出に係るロジックモデル</a:t>
            </a:r>
          </a:p>
        </p:txBody>
      </p:sp>
      <p:sp>
        <p:nvSpPr>
          <p:cNvPr id="24" name="矢印: 五方向 23">
            <a:extLst>
              <a:ext uri="{FF2B5EF4-FFF2-40B4-BE49-F238E27FC236}">
                <a16:creationId xmlns:a16="http://schemas.microsoft.com/office/drawing/2014/main" id="{B222E6CD-DA83-6609-89C0-7EFE241EA660}"/>
              </a:ext>
            </a:extLst>
          </p:cNvPr>
          <p:cNvSpPr/>
          <p:nvPr/>
        </p:nvSpPr>
        <p:spPr>
          <a:xfrm>
            <a:off x="512289" y="2218228"/>
            <a:ext cx="7127949" cy="420166"/>
          </a:xfrm>
          <a:prstGeom prst="homePlate">
            <a:avLst/>
          </a:prstGeom>
          <a:solidFill>
            <a:schemeClr val="bg2"/>
          </a:solidFill>
          <a:ln w="12700" cap="rnd" cmpd="sng" algn="ctr">
            <a:solidFill>
              <a:schemeClr val="bg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事業によって生まれる成果・裨益効果（アウトカム）</a:t>
            </a:r>
            <a:endParaRPr kumimoji="1" lang="ja-JP" altLang="en-US" sz="1200">
              <a:solidFill>
                <a:schemeClr val="bg1"/>
              </a:solidFill>
              <a:latin typeface="Meiryo UI" panose="020B0604030504040204" pitchFamily="50" charset="-128"/>
              <a:ea typeface="Meiryo UI" panose="020B0604030504040204" pitchFamily="50" charset="-128"/>
            </a:endParaRPr>
          </a:p>
        </p:txBody>
      </p:sp>
      <p:sp>
        <p:nvSpPr>
          <p:cNvPr id="13" name="正方形/長方形 12">
            <a:extLst>
              <a:ext uri="{FF2B5EF4-FFF2-40B4-BE49-F238E27FC236}">
                <a16:creationId xmlns:a16="http://schemas.microsoft.com/office/drawing/2014/main" id="{A245320A-556F-D597-62B8-7554696CE73E}"/>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3,7,8</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9" name="直線矢印コネクタ 8">
            <a:extLst>
              <a:ext uri="{FF2B5EF4-FFF2-40B4-BE49-F238E27FC236}">
                <a16:creationId xmlns:a16="http://schemas.microsoft.com/office/drawing/2014/main" id="{5E442E4B-03FD-4F83-084B-0B38847DFE0D}"/>
              </a:ext>
            </a:extLst>
          </p:cNvPr>
          <p:cNvCxnSpPr>
            <a:cxnSpLocks/>
            <a:stCxn id="32" idx="3"/>
            <a:endCxn id="31" idx="1"/>
          </p:cNvCxnSpPr>
          <p:nvPr/>
        </p:nvCxnSpPr>
        <p:spPr>
          <a:xfrm>
            <a:off x="2638102" y="4874429"/>
            <a:ext cx="292080" cy="0"/>
          </a:xfrm>
          <a:prstGeom prst="straightConnector1">
            <a:avLst/>
          </a:prstGeom>
          <a:ln w="19050"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0" name="吹き出し: 四角形 9">
            <a:extLst>
              <a:ext uri="{FF2B5EF4-FFF2-40B4-BE49-F238E27FC236}">
                <a16:creationId xmlns:a16="http://schemas.microsoft.com/office/drawing/2014/main" id="{DE67B417-77A2-3961-F3BD-6D336853924C}"/>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本事業を通じ、</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の</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国への輸入依存度を低減させ、サプライチェーン強靱化を図ることに加え、実証実施国における産業高度化の副次効果も見込む</a:t>
            </a:r>
            <a:endParaRPr kumimoji="1" lang="ja-JP" altLang="en-US" sz="1000">
              <a:solidFill>
                <a:schemeClr val="tx2"/>
              </a:solidFill>
            </a:endParaRPr>
          </a:p>
        </p:txBody>
      </p:sp>
      <p:sp>
        <p:nvSpPr>
          <p:cNvPr id="36" name="吹き出し: 四角形 35">
            <a:extLst>
              <a:ext uri="{FF2B5EF4-FFF2-40B4-BE49-F238E27FC236}">
                <a16:creationId xmlns:a16="http://schemas.microsoft.com/office/drawing/2014/main" id="{8602B33C-1266-898F-F7BB-711A44D4B49A}"/>
              </a:ext>
            </a:extLst>
          </p:cNvPr>
          <p:cNvSpPr/>
          <p:nvPr/>
        </p:nvSpPr>
        <p:spPr>
          <a:xfrm>
            <a:off x="1422260" y="3083459"/>
            <a:ext cx="3127969" cy="324000"/>
          </a:xfrm>
          <a:prstGeom prst="wedgeRectCallout">
            <a:avLst>
              <a:gd name="adj1" fmla="val -32570"/>
              <a:gd name="adj2" fmla="val -7112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アウトカムは「当該事業に直接由来する成果」を指します</a:t>
            </a:r>
          </a:p>
        </p:txBody>
      </p:sp>
      <p:sp>
        <p:nvSpPr>
          <p:cNvPr id="15" name="吹き出し: 四角形 14">
            <a:extLst>
              <a:ext uri="{FF2B5EF4-FFF2-40B4-BE49-F238E27FC236}">
                <a16:creationId xmlns:a16="http://schemas.microsoft.com/office/drawing/2014/main" id="{92A230EC-FE49-C6DC-549D-547900829282}"/>
              </a:ext>
            </a:extLst>
          </p:cNvPr>
          <p:cNvSpPr/>
          <p:nvPr/>
        </p:nvSpPr>
        <p:spPr>
          <a:xfrm>
            <a:off x="720204" y="4341736"/>
            <a:ext cx="6229693" cy="2342755"/>
          </a:xfrm>
          <a:prstGeom prst="wedgeRectCallout">
            <a:avLst>
              <a:gd name="adj1" fmla="val -8297"/>
              <a:gd name="adj2" fmla="val -60368"/>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適宜、枠の上下分割や矢印の追加等により本ロジックツリー全体の構造を修正しても構いません。ただし、時間軸は変更せず、アウトカム・インパクトの記載枠のみ修正してください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b="1">
                <a:solidFill>
                  <a:srgbClr val="C00000"/>
                </a:solidFill>
              </a:rPr>
              <a:t>募集要領 </a:t>
            </a:r>
            <a:r>
              <a:rPr kumimoji="1" lang="en-US" altLang="ja-JP" sz="1000" b="1">
                <a:solidFill>
                  <a:srgbClr val="C00000"/>
                </a:solidFill>
              </a:rPr>
              <a:t>8.(2)</a:t>
            </a:r>
            <a:r>
              <a:rPr kumimoji="1" lang="ja-JP" altLang="en-US" sz="1000" b="1">
                <a:solidFill>
                  <a:srgbClr val="C00000"/>
                </a:solidFill>
              </a:rPr>
              <a:t> ⑧ の事業類型別の審査基準に記載の成果例</a:t>
            </a:r>
            <a:r>
              <a:rPr kumimoji="1" lang="ja-JP" altLang="en-US" sz="1000">
                <a:solidFill>
                  <a:schemeClr val="tx2"/>
                </a:solidFill>
              </a:rPr>
              <a:t>を参考に作成してください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アウトカムのボックスの中には、</a:t>
            </a:r>
            <a:r>
              <a:rPr kumimoji="1" lang="ja-JP" altLang="en-US" sz="1000" b="1">
                <a:solidFill>
                  <a:schemeClr val="tx2"/>
                </a:solidFill>
              </a:rPr>
              <a:t>その測定のために最も重要と考えられる成果指標をひとつ記載してください</a:t>
            </a:r>
            <a:endParaRPr kumimoji="1" lang="en-US" altLang="ja-JP" sz="1000" b="1">
              <a:solidFill>
                <a:schemeClr val="tx2"/>
              </a:solidFill>
            </a:endParaRPr>
          </a:p>
          <a:p>
            <a:pPr marL="171450" indent="-171450">
              <a:buFont typeface="Arial" panose="020B0604020202020204" pitchFamily="34" charset="0"/>
              <a:buChar char="•"/>
            </a:pPr>
            <a:r>
              <a:rPr kumimoji="1" lang="ja-JP" altLang="en-US" sz="1000">
                <a:solidFill>
                  <a:schemeClr val="tx2"/>
                </a:solidFill>
              </a:rPr>
              <a:t>また、各指標について、その時点での成果を定量的に最下段に記載してください</a:t>
            </a:r>
            <a:endParaRPr kumimoji="1" lang="en-US" altLang="ja-JP" sz="1000">
              <a:solidFill>
                <a:schemeClr val="tx2"/>
              </a:solidFill>
            </a:endParaRPr>
          </a:p>
          <a:p>
            <a:pPr marL="174625" indent="-174625">
              <a:buFont typeface="Arial" panose="020B0604020202020204" pitchFamily="34" charset="0"/>
              <a:buChar char="•"/>
            </a:pPr>
            <a:r>
              <a:rPr kumimoji="1" lang="ja-JP" altLang="en-US" sz="1000">
                <a:solidFill>
                  <a:schemeClr val="tx2"/>
                </a:solidFill>
              </a:rPr>
              <a:t>「安定供給確保を図るための取組方針」が定められている物資を対象としており、「安定供給確保に関する目標」に目標年度における数量の記載がある場合は、</a:t>
            </a:r>
            <a:r>
              <a:rPr kumimoji="1" lang="ja-JP" altLang="en-US" sz="1000">
                <a:solidFill>
                  <a:srgbClr val="C00000"/>
                </a:solidFill>
              </a:rPr>
              <a:t>方針内で目標として設定されている指標を本ロジックツリーに含め、該当のアウトカムのボックス内に</a:t>
            </a:r>
            <a:r>
              <a:rPr kumimoji="1" lang="en-US" altLang="ja-JP" sz="1000" b="1">
                <a:solidFill>
                  <a:srgbClr val="C00000"/>
                </a:solidFill>
              </a:rPr>
              <a:t>【</a:t>
            </a:r>
            <a:r>
              <a:rPr kumimoji="1" lang="zh-TW" altLang="en-US" sz="1000" b="1">
                <a:solidFill>
                  <a:srgbClr val="C00000"/>
                </a:solidFill>
              </a:rPr>
              <a:t>安定供給確保取組方針</a:t>
            </a:r>
            <a:r>
              <a:rPr kumimoji="1" lang="ja-JP" altLang="en-US" sz="1000" b="1">
                <a:solidFill>
                  <a:srgbClr val="C00000"/>
                </a:solidFill>
              </a:rPr>
              <a:t>目標</a:t>
            </a:r>
            <a:r>
              <a:rPr kumimoji="1" lang="en-US" altLang="ja-JP" sz="1000" b="1">
                <a:solidFill>
                  <a:srgbClr val="C00000"/>
                </a:solidFill>
              </a:rPr>
              <a:t>】</a:t>
            </a:r>
            <a:r>
              <a:rPr kumimoji="1" lang="ja-JP" altLang="en-US" sz="1000">
                <a:solidFill>
                  <a:srgbClr val="C00000"/>
                </a:solidFill>
              </a:rPr>
              <a:t>と明記</a:t>
            </a:r>
            <a:r>
              <a:rPr kumimoji="1" lang="ja-JP" altLang="en-US" sz="1000">
                <a:solidFill>
                  <a:schemeClr val="tx2"/>
                </a:solidFill>
              </a:rPr>
              <a:t>ください</a:t>
            </a:r>
            <a:br>
              <a:rPr kumimoji="1" lang="en-US" altLang="ja-JP" sz="1000">
                <a:solidFill>
                  <a:schemeClr val="tx2"/>
                </a:solidFill>
              </a:rPr>
            </a:br>
            <a:r>
              <a:rPr kumimoji="1" lang="ja-JP" altLang="en-US" sz="1000">
                <a:solidFill>
                  <a:schemeClr val="tx2"/>
                </a:solidFill>
              </a:rPr>
              <a:t>例）半導体：国内で半導体を生産する企業の合計売上高（半導体関連）</a:t>
            </a:r>
            <a:br>
              <a:rPr kumimoji="1" lang="en-US" altLang="ja-JP" sz="1000">
                <a:solidFill>
                  <a:schemeClr val="tx2"/>
                </a:solidFill>
              </a:rPr>
            </a:br>
            <a:r>
              <a:rPr kumimoji="1" lang="ja-JP" altLang="en-US" sz="1000">
                <a:solidFill>
                  <a:schemeClr val="tx2"/>
                </a:solidFill>
              </a:rPr>
              <a:t>　　　蓄電池：蓄電池・材料の国内製造基盤の確立、製造能力の確保、次世代電池市場の獲得</a:t>
            </a:r>
            <a:endParaRPr kumimoji="1" lang="en-US" altLang="ja-JP" sz="1000">
              <a:solidFill>
                <a:schemeClr val="tx2"/>
              </a:solidFill>
            </a:endParaRPr>
          </a:p>
          <a:p>
            <a:r>
              <a:rPr kumimoji="1" lang="ja-JP" altLang="en-US" sz="1000">
                <a:solidFill>
                  <a:schemeClr val="tx2"/>
                </a:solidFill>
              </a:rPr>
              <a:t>　　</a:t>
            </a:r>
            <a:r>
              <a:rPr kumimoji="1" lang="en-US" altLang="ja-JP" sz="1000">
                <a:solidFill>
                  <a:schemeClr val="tx2"/>
                </a:solidFill>
              </a:rPr>
              <a:t>※</a:t>
            </a:r>
            <a:r>
              <a:rPr kumimoji="1" lang="ja-JP" altLang="en-US" sz="1000">
                <a:solidFill>
                  <a:schemeClr val="tx2"/>
                </a:solidFill>
              </a:rPr>
              <a:t>「安定供給確保を図るための取組方針」については以下サイトにて詳細をご確認ください</a:t>
            </a:r>
            <a:br>
              <a:rPr kumimoji="1" lang="en-US" altLang="ja-JP" sz="1000">
                <a:solidFill>
                  <a:schemeClr val="tx2"/>
                </a:solidFill>
              </a:rPr>
            </a:br>
            <a:r>
              <a:rPr kumimoji="1" lang="ja-JP" altLang="en-US" sz="1000">
                <a:solidFill>
                  <a:schemeClr val="tx2"/>
                </a:solidFill>
              </a:rPr>
              <a:t>　　　　</a:t>
            </a:r>
            <a:r>
              <a:rPr kumimoji="1" lang="en-US" altLang="ja-JP" sz="1000">
                <a:solidFill>
                  <a:schemeClr val="tx2"/>
                </a:solidFill>
                <a:hlinkClick r:id="rId2"/>
              </a:rPr>
              <a:t>https://www.cao.go.jp/keizai_anzen_hosho/sc_houshin.html</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インパクトについては、設定したインパクトが日本／</a:t>
            </a:r>
            <a:r>
              <a:rPr kumimoji="1" lang="en-US" altLang="ja-JP" sz="1000">
                <a:solidFill>
                  <a:schemeClr val="tx2"/>
                </a:solidFill>
              </a:rPr>
              <a:t>GS</a:t>
            </a:r>
            <a:r>
              <a:rPr kumimoji="1" lang="ja-JP" altLang="en-US" sz="1000">
                <a:solidFill>
                  <a:schemeClr val="tx2"/>
                </a:solidFill>
              </a:rPr>
              <a:t>諸国どちらに裨益するものであるかをピンク／黄色のオブジェクトで示してください</a:t>
            </a:r>
            <a:endParaRPr kumimoji="1" lang="en-US" altLang="ja-JP" sz="1000">
              <a:solidFill>
                <a:schemeClr val="tx2"/>
              </a:solidFill>
            </a:endParaRPr>
          </a:p>
        </p:txBody>
      </p:sp>
      <p:sp>
        <p:nvSpPr>
          <p:cNvPr id="8" name="正方形/長方形 7">
            <a:extLst>
              <a:ext uri="{FF2B5EF4-FFF2-40B4-BE49-F238E27FC236}">
                <a16:creationId xmlns:a16="http://schemas.microsoft.com/office/drawing/2014/main" id="{A110244A-D530-26C6-2741-AF913032900F}"/>
              </a:ext>
            </a:extLst>
          </p:cNvPr>
          <p:cNvSpPr/>
          <p:nvPr/>
        </p:nvSpPr>
        <p:spPr>
          <a:xfrm>
            <a:off x="-1" y="832832"/>
            <a:ext cx="6768000" cy="623373"/>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50" b="1">
                <a:solidFill>
                  <a:schemeClr val="tx2"/>
                </a:solidFill>
              </a:rPr>
              <a:t>本ページは、「</a:t>
            </a:r>
            <a:r>
              <a:rPr kumimoji="1" lang="en-US" altLang="ja-JP" sz="1050" b="1">
                <a:solidFill>
                  <a:schemeClr val="tx2"/>
                </a:solidFill>
              </a:rPr>
              <a:t>1. </a:t>
            </a:r>
            <a:r>
              <a:rPr kumimoji="1" lang="ja-JP" altLang="en-US" sz="1050" b="1">
                <a:solidFill>
                  <a:schemeClr val="tx2"/>
                </a:solidFill>
              </a:rPr>
              <a:t>事業分野・類型」において</a:t>
            </a:r>
            <a:r>
              <a:rPr kumimoji="1" lang="en-US" altLang="ja-JP" sz="1050" b="1">
                <a:solidFill>
                  <a:schemeClr val="tx2"/>
                </a:solidFill>
              </a:rPr>
              <a:t>【</a:t>
            </a:r>
            <a:r>
              <a:rPr kumimoji="1" lang="ja-JP" altLang="en-US" sz="1050" b="1">
                <a:solidFill>
                  <a:schemeClr val="tx2"/>
                </a:solidFill>
              </a:rPr>
              <a:t>事業類型３</a:t>
            </a:r>
            <a:r>
              <a:rPr kumimoji="1" lang="en-US" altLang="ja-JP" sz="1050" b="1">
                <a:solidFill>
                  <a:schemeClr val="tx2"/>
                </a:solidFill>
              </a:rPr>
              <a:t>】</a:t>
            </a:r>
            <a:r>
              <a:rPr kumimoji="1" lang="ja-JP" altLang="en-US" sz="1050" b="1">
                <a:solidFill>
                  <a:schemeClr val="tx2"/>
                </a:solidFill>
              </a:rPr>
              <a:t>を選択した場合に記載するスライドです。</a:t>
            </a:r>
            <a:r>
              <a:rPr kumimoji="1" lang="ja-JP" altLang="en-US" sz="1050" b="1">
                <a:solidFill>
                  <a:srgbClr val="C00000"/>
                </a:solidFill>
              </a:rPr>
              <a:t>事業類型３を選択していない場合は本スライドを削除してください。</a:t>
            </a:r>
            <a:endParaRPr kumimoji="1" lang="en-US" altLang="ja-JP" sz="1050" b="1">
              <a:solidFill>
                <a:srgbClr val="C00000"/>
              </a:solidFill>
            </a:endParaRPr>
          </a:p>
          <a:p>
            <a:r>
              <a:rPr kumimoji="1" lang="en-US" altLang="ja-JP" sz="1050" b="1">
                <a:solidFill>
                  <a:schemeClr val="tx2"/>
                </a:solidFill>
              </a:rPr>
              <a:t>※</a:t>
            </a:r>
            <a:r>
              <a:rPr kumimoji="1" lang="ja-JP" altLang="en-US" sz="1050" b="1">
                <a:solidFill>
                  <a:schemeClr val="tx2"/>
                </a:solidFill>
              </a:rPr>
              <a:t>「</a:t>
            </a:r>
            <a:r>
              <a:rPr kumimoji="1" lang="en-US" altLang="ja-JP" sz="1050" b="1">
                <a:solidFill>
                  <a:schemeClr val="tx2"/>
                </a:solidFill>
              </a:rPr>
              <a:t>1.</a:t>
            </a:r>
            <a:r>
              <a:rPr kumimoji="1" lang="ja-JP" altLang="en-US" sz="1050" b="1">
                <a:solidFill>
                  <a:schemeClr val="tx2"/>
                </a:solidFill>
              </a:rPr>
              <a:t>」において複数の事業類型を選択した場合、該当する全てのスライドを記載ください</a:t>
            </a:r>
          </a:p>
        </p:txBody>
      </p:sp>
      <p:sp>
        <p:nvSpPr>
          <p:cNvPr id="7" name="吹き出し: 四角形 6">
            <a:extLst>
              <a:ext uri="{FF2B5EF4-FFF2-40B4-BE49-F238E27FC236}">
                <a16:creationId xmlns:a16="http://schemas.microsoft.com/office/drawing/2014/main" id="{7BA9436A-E3A1-8FEE-DE9D-C9F55E54040C}"/>
              </a:ext>
            </a:extLst>
          </p:cNvPr>
          <p:cNvSpPr/>
          <p:nvPr/>
        </p:nvSpPr>
        <p:spPr>
          <a:xfrm>
            <a:off x="5571764" y="3166439"/>
            <a:ext cx="3823061" cy="448030"/>
          </a:xfrm>
          <a:prstGeom prst="wedgeRectCallout">
            <a:avLst>
              <a:gd name="adj1" fmla="val 27689"/>
              <a:gd name="adj2" fmla="val -8623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en-US" altLang="ja-JP" sz="1000">
                <a:solidFill>
                  <a:schemeClr val="tx2"/>
                </a:solidFill>
              </a:rPr>
              <a:t>※</a:t>
            </a:r>
            <a:r>
              <a:rPr kumimoji="1" lang="ja-JP" altLang="en-US" sz="1000">
                <a:solidFill>
                  <a:schemeClr val="tx2"/>
                </a:solidFill>
              </a:rPr>
              <a:t>インパクトは「他の政策・事業も影響して生み出される、日本または対象国全体の成果」を指します</a:t>
            </a:r>
          </a:p>
        </p:txBody>
      </p:sp>
      <p:sp>
        <p:nvSpPr>
          <p:cNvPr id="11" name="吹き出し: 四角形 10">
            <a:extLst>
              <a:ext uri="{FF2B5EF4-FFF2-40B4-BE49-F238E27FC236}">
                <a16:creationId xmlns:a16="http://schemas.microsoft.com/office/drawing/2014/main" id="{11BC742D-A897-76ED-2490-200BF0A586E6}"/>
              </a:ext>
            </a:extLst>
          </p:cNvPr>
          <p:cNvSpPr/>
          <p:nvPr/>
        </p:nvSpPr>
        <p:spPr>
          <a:xfrm>
            <a:off x="4769507" y="3899683"/>
            <a:ext cx="3823061" cy="387645"/>
          </a:xfrm>
          <a:prstGeom prst="wedgeRectCallout">
            <a:avLst>
              <a:gd name="adj1" fmla="val 32878"/>
              <a:gd name="adj2" fmla="val 29634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b="1">
                <a:solidFill>
                  <a:srgbClr val="C00000"/>
                </a:solidFill>
              </a:rPr>
              <a:t>我が国への裨益については、輸出額や国内雇用見込み等、可能な限り定量的に記載してください</a:t>
            </a:r>
            <a:endParaRPr kumimoji="1" lang="en-US" altLang="ja-JP" sz="1000" b="1">
              <a:solidFill>
                <a:srgbClr val="C00000"/>
              </a:solidFill>
            </a:endParaRPr>
          </a:p>
        </p:txBody>
      </p:sp>
    </p:spTree>
    <p:extLst>
      <p:ext uri="{BB962C8B-B14F-4D97-AF65-F5344CB8AC3E}">
        <p14:creationId xmlns:p14="http://schemas.microsoft.com/office/powerpoint/2010/main" val="3318283201"/>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1EE9C31-AA62-00BD-D6EF-6B841BB6982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C11641E-E86A-3371-EBF9-EEBDC8AAA7FD}"/>
              </a:ext>
            </a:extLst>
          </p:cNvPr>
          <p:cNvSpPr>
            <a:spLocks noGrp="1"/>
          </p:cNvSpPr>
          <p:nvPr>
            <p:ph type="body" sz="quarter" idx="13"/>
          </p:nvPr>
        </p:nvSpPr>
        <p:spPr/>
        <p:txBody>
          <a:bodyPr/>
          <a:lstStyle/>
          <a:p>
            <a:r>
              <a:rPr kumimoji="1" lang="ja-JP" altLang="en-US"/>
              <a:t>５</a:t>
            </a:r>
            <a:r>
              <a:rPr kumimoji="1" lang="en-US" altLang="ja-JP"/>
              <a:t>. </a:t>
            </a:r>
            <a:r>
              <a:rPr kumimoji="1" lang="ja-JP" altLang="en-US"/>
              <a:t>自由記載・その他</a:t>
            </a:r>
            <a:endParaRPr kumimoji="1" lang="en-US" altLang="ja-JP"/>
          </a:p>
        </p:txBody>
      </p:sp>
    </p:spTree>
    <p:extLst>
      <p:ext uri="{BB962C8B-B14F-4D97-AF65-F5344CB8AC3E}">
        <p14:creationId xmlns:p14="http://schemas.microsoft.com/office/powerpoint/2010/main" val="81057123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6D8885A-A5D8-CBCC-49F0-9F758D947355}"/>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E122FA2-2928-0381-A302-AC665662345A}"/>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3" name="テキスト プレースホルダー 2">
            <a:extLst>
              <a:ext uri="{FF2B5EF4-FFF2-40B4-BE49-F238E27FC236}">
                <a16:creationId xmlns:a16="http://schemas.microsoft.com/office/drawing/2014/main" id="{8B669B23-C896-6E2D-3C6B-5EE55F959DBF}"/>
              </a:ext>
            </a:extLst>
          </p:cNvPr>
          <p:cNvSpPr>
            <a:spLocks noGrp="1"/>
          </p:cNvSpPr>
          <p:nvPr>
            <p:ph type="body" sz="quarter" idx="16"/>
          </p:nvPr>
        </p:nvSpPr>
        <p:spPr/>
        <p:txBody>
          <a:bodyPr/>
          <a:lstStyle/>
          <a:p>
            <a:pPr marL="285750" marR="0" lvl="0" indent="-285750" algn="l" defTabSz="91440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a:latin typeface="Meiryo UI"/>
                <a:ea typeface="Meiryo UI"/>
              </a:rPr>
              <a:t>XXX</a:t>
            </a:r>
            <a:r>
              <a:rPr kumimoji="1" lang="ja-JP" altLang="en-US" sz="1050">
                <a:latin typeface="Meiryo UI"/>
                <a:ea typeface="Meiryo UI"/>
              </a:rPr>
              <a:t>・・・</a:t>
            </a:r>
            <a:endParaRPr kumimoji="1" lang="ja-JP" altLang="en-US" sz="1050" b="0" i="0" u="none" strike="noStrike" kern="1200" cap="none" spc="0" normalizeH="0" baseline="0" noProof="0">
              <a:ln>
                <a:noFill/>
              </a:ln>
              <a:effectLst/>
              <a:uLnTx/>
              <a:uFillTx/>
              <a:latin typeface="Meiryo UI"/>
              <a:ea typeface="Meiryo UI"/>
              <a:cs typeface="+mn-cs"/>
            </a:endParaRPr>
          </a:p>
        </p:txBody>
      </p:sp>
      <p:sp>
        <p:nvSpPr>
          <p:cNvPr id="4" name="テキスト プレースホルダー 3">
            <a:extLst>
              <a:ext uri="{FF2B5EF4-FFF2-40B4-BE49-F238E27FC236}">
                <a16:creationId xmlns:a16="http://schemas.microsoft.com/office/drawing/2014/main" id="{37B978C3-861E-C83D-A3FD-BEDBA5C4C9C5}"/>
              </a:ext>
            </a:extLst>
          </p:cNvPr>
          <p:cNvSpPr>
            <a:spLocks noGrp="1"/>
          </p:cNvSpPr>
          <p:nvPr>
            <p:ph type="body" sz="quarter" idx="17"/>
          </p:nvPr>
        </p:nvSpPr>
        <p:spPr/>
        <p:txBody>
          <a:bodyPr/>
          <a:lstStyle/>
          <a:p>
            <a:r>
              <a:rPr kumimoji="1" lang="ja-JP" altLang="en-US"/>
              <a:t>５</a:t>
            </a:r>
            <a:r>
              <a:rPr kumimoji="1" lang="en-GB"/>
              <a:t>. </a:t>
            </a:r>
            <a:r>
              <a:rPr kumimoji="1" lang="ja-JP" altLang="en-US"/>
              <a:t>自由記載・その他 </a:t>
            </a:r>
            <a:r>
              <a:rPr kumimoji="1" lang="en-US" altLang="ja-JP"/>
              <a:t>x/x</a:t>
            </a:r>
            <a:endParaRPr kumimoji="1" lang="en-GB"/>
          </a:p>
        </p:txBody>
      </p:sp>
      <p:sp>
        <p:nvSpPr>
          <p:cNvPr id="6" name="吹き出し: 四角形 5">
            <a:extLst>
              <a:ext uri="{FF2B5EF4-FFF2-40B4-BE49-F238E27FC236}">
                <a16:creationId xmlns:a16="http://schemas.microsoft.com/office/drawing/2014/main" id="{19EDB2D1-FE03-9948-102B-C38682B57968}"/>
              </a:ext>
            </a:extLst>
          </p:cNvPr>
          <p:cNvSpPr/>
          <p:nvPr/>
        </p:nvSpPr>
        <p:spPr>
          <a:xfrm>
            <a:off x="2468192" y="264518"/>
            <a:ext cx="4464000"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「５</a:t>
            </a: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
        <p:nvSpPr>
          <p:cNvPr id="8" name="吹き出し: 四角形 7">
            <a:extLst>
              <a:ext uri="{FF2B5EF4-FFF2-40B4-BE49-F238E27FC236}">
                <a16:creationId xmlns:a16="http://schemas.microsoft.com/office/drawing/2014/main" id="{8F145931-8917-1B60-E9FC-B8B4B3814175}"/>
              </a:ext>
            </a:extLst>
          </p:cNvPr>
          <p:cNvSpPr/>
          <p:nvPr/>
        </p:nvSpPr>
        <p:spPr>
          <a:xfrm>
            <a:off x="1524000" y="1484313"/>
            <a:ext cx="7021285" cy="604072"/>
          </a:xfrm>
          <a:prstGeom prst="wedgeRectCallout">
            <a:avLst>
              <a:gd name="adj1" fmla="val -52760"/>
              <a:gd name="adj2" fmla="val -3341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「１</a:t>
            </a:r>
            <a:r>
              <a:rPr kumimoji="1" lang="en-US" altLang="ja-JP" sz="1000">
                <a:solidFill>
                  <a:schemeClr val="tx2"/>
                </a:solidFill>
              </a:rPr>
              <a:t>.</a:t>
            </a:r>
            <a:r>
              <a:rPr kumimoji="1" lang="ja-JP" altLang="en-US" sz="1000">
                <a:solidFill>
                  <a:schemeClr val="tx2"/>
                </a:solidFill>
              </a:rPr>
              <a:t>」～「４</a:t>
            </a:r>
            <a:r>
              <a:rPr kumimoji="1" lang="en-US" altLang="ja-JP" sz="1000">
                <a:solidFill>
                  <a:schemeClr val="tx2"/>
                </a:solidFill>
              </a:rPr>
              <a:t>.</a:t>
            </a:r>
            <a:r>
              <a:rPr kumimoji="1" lang="ja-JP" altLang="en-US" sz="1000">
                <a:solidFill>
                  <a:schemeClr val="tx2"/>
                </a:solidFill>
              </a:rPr>
              <a:t>」で取り上げた点以外に、申請者が特にアピールしたい点を自由に記載してください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rgbClr val="C00000"/>
                </a:solidFill>
                <a:latin typeface="Meiryo UI" panose="020B0604030504040204" pitchFamily="50" charset="-128"/>
                <a:ea typeface="Meiryo UI" panose="020B0604030504040204" pitchFamily="50" charset="-128"/>
              </a:rPr>
              <a:t>記載分量が多い場合、本スライドを複製し</a:t>
            </a:r>
            <a:r>
              <a:rPr kumimoji="1" lang="ja-JP" altLang="en-US" sz="1000" b="1">
                <a:solidFill>
                  <a:srgbClr val="C00000"/>
                </a:solidFill>
                <a:latin typeface="Meiryo UI" panose="020B0604030504040204" pitchFamily="50" charset="-128"/>
                <a:ea typeface="Meiryo UI" panose="020B0604030504040204" pitchFamily="50" charset="-128"/>
              </a:rPr>
              <a:t>最大２ページ</a:t>
            </a:r>
            <a:r>
              <a:rPr kumimoji="1" lang="ja-JP" altLang="en-US" sz="1000">
                <a:solidFill>
                  <a:srgbClr val="C00000"/>
                </a:solidFill>
                <a:latin typeface="Meiryo UI" panose="020B0604030504040204" pitchFamily="50" charset="-128"/>
                <a:ea typeface="Meiryo UI" panose="020B0604030504040204" pitchFamily="50" charset="-128"/>
              </a:rPr>
              <a:t>で作成してください</a:t>
            </a:r>
            <a:endParaRPr kumimoji="1" lang="en-US" altLang="ja-JP" sz="1000">
              <a:solidFill>
                <a:srgbClr val="C00000"/>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00">
                <a:solidFill>
                  <a:schemeClr val="tx2"/>
                </a:solidFill>
              </a:rPr>
              <a:t>任意記載であるため、</a:t>
            </a:r>
            <a:r>
              <a:rPr kumimoji="1" lang="ja-JP" altLang="en-US" sz="1000" b="1">
                <a:solidFill>
                  <a:srgbClr val="C00000"/>
                </a:solidFill>
              </a:rPr>
              <a:t>特に記載する事項が無い場合には、本スライドは記載不要です。その場合は「無し」とのみ記載してください</a:t>
            </a:r>
            <a:endParaRPr kumimoji="1" lang="ja-JP" altLang="en-US" sz="1000">
              <a:solidFill>
                <a:schemeClr val="tx2"/>
              </a:solidFill>
            </a:endParaRPr>
          </a:p>
        </p:txBody>
      </p:sp>
    </p:spTree>
    <p:extLst>
      <p:ext uri="{BB962C8B-B14F-4D97-AF65-F5344CB8AC3E}">
        <p14:creationId xmlns:p14="http://schemas.microsoft.com/office/powerpoint/2010/main" val="874838626"/>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4C0FE9D-AB58-1031-28E1-6147CA188F27}"/>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D7E70FFC-4CE6-DC3D-ABB8-AA889EE9884A}"/>
              </a:ext>
            </a:extLst>
          </p:cNvPr>
          <p:cNvSpPr>
            <a:spLocks noGrp="1"/>
          </p:cNvSpPr>
          <p:nvPr>
            <p:ph type="body" sz="quarter" idx="13"/>
          </p:nvPr>
        </p:nvSpPr>
        <p:spPr/>
        <p:txBody>
          <a:bodyPr/>
          <a:lstStyle/>
          <a:p>
            <a:r>
              <a:rPr kumimoji="1" lang="ja-JP" altLang="en-US"/>
              <a:t>６</a:t>
            </a:r>
            <a:r>
              <a:rPr kumimoji="1" lang="en-US" altLang="ja-JP"/>
              <a:t>. </a:t>
            </a:r>
            <a:r>
              <a:rPr kumimoji="1" lang="ja-JP" altLang="en-US"/>
              <a:t>申請者概要</a:t>
            </a:r>
            <a:endParaRPr kumimoji="1" lang="en-US" altLang="ja-JP"/>
          </a:p>
        </p:txBody>
      </p:sp>
    </p:spTree>
    <p:extLst>
      <p:ext uri="{BB962C8B-B14F-4D97-AF65-F5344CB8AC3E}">
        <p14:creationId xmlns:p14="http://schemas.microsoft.com/office/powerpoint/2010/main" val="1316994491"/>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FF69597-546B-D5A5-2C5B-0C432A2AA831}"/>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511E264-CC37-0CE5-46EE-F18BDEA37F85}"/>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B507BAD6-C1A1-0221-E2CC-FAA1A4EE431E}"/>
              </a:ext>
            </a:extLst>
          </p:cNvPr>
          <p:cNvSpPr>
            <a:spLocks noGrp="1"/>
          </p:cNvSpPr>
          <p:nvPr>
            <p:ph type="body" sz="quarter" idx="17"/>
          </p:nvPr>
        </p:nvSpPr>
        <p:spPr/>
        <p:txBody>
          <a:bodyPr/>
          <a:lstStyle/>
          <a:p>
            <a:r>
              <a:rPr kumimoji="1" lang="ja-JP" altLang="en-US"/>
              <a:t>６</a:t>
            </a:r>
            <a:r>
              <a:rPr kumimoji="1" lang="en-GB"/>
              <a:t>. </a:t>
            </a:r>
            <a:r>
              <a:rPr kumimoji="1" lang="ja-JP" altLang="en-US"/>
              <a:t>申請者概要 </a:t>
            </a:r>
            <a:r>
              <a:rPr kumimoji="1" lang="en-US" altLang="ja-JP"/>
              <a:t>x/x</a:t>
            </a:r>
            <a:endParaRPr kumimoji="1" lang="en-GB"/>
          </a:p>
        </p:txBody>
      </p:sp>
      <p:sp>
        <p:nvSpPr>
          <p:cNvPr id="24" name="正方形/長方形 23">
            <a:extLst>
              <a:ext uri="{FF2B5EF4-FFF2-40B4-BE49-F238E27FC236}">
                <a16:creationId xmlns:a16="http://schemas.microsoft.com/office/drawing/2014/main" id="{E60DF3CB-1416-D334-3B4A-DDF7F0D3CE3A}"/>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2E27D0A0-7317-3FA6-F8C6-68236EEFF754}"/>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405957DF-4595-FCB4-D9CB-BD995860055B}"/>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9A98610F-5109-3E84-9A75-E150C2D799E8}"/>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28300B3D-A515-9044-9D61-D2E6B5681C7A}"/>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148F78AC-FAB6-63AA-F6C3-578181529690}"/>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FB50EB75-9805-DD14-A7F7-58D17FE99360}"/>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5D2417A5-5C43-34F9-D8F8-0E47D08CAA5A}"/>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1" name="正方形/長方形 40">
            <a:extLst>
              <a:ext uri="{FF2B5EF4-FFF2-40B4-BE49-F238E27FC236}">
                <a16:creationId xmlns:a16="http://schemas.microsoft.com/office/drawing/2014/main" id="{9630C147-0D65-6D33-33E9-2D9E0796BEFB}"/>
              </a:ext>
            </a:extLst>
          </p:cNvPr>
          <p:cNvSpPr/>
          <p:nvPr/>
        </p:nvSpPr>
        <p:spPr>
          <a:xfrm>
            <a:off x="512291" y="1498081"/>
            <a:ext cx="20785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申請者（幹事法人）の情報</a:t>
            </a:r>
          </a:p>
        </p:txBody>
      </p:sp>
      <p:sp>
        <p:nvSpPr>
          <p:cNvPr id="46" name="正方形/長方形 45">
            <a:extLst>
              <a:ext uri="{FF2B5EF4-FFF2-40B4-BE49-F238E27FC236}">
                <a16:creationId xmlns:a16="http://schemas.microsoft.com/office/drawing/2014/main" id="{99655E8E-23D4-A99A-4C3E-308E2DCCD67F}"/>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7AEC7866-FB39-4C89-C59E-80DEB478402C}"/>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67C28CEF-F94C-9C72-0665-7177445B5845}"/>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6C7EE2DD-3633-CBBC-D270-024496624162}"/>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00666F15-FBAD-E4AC-6D6C-48AA66D29F7E}"/>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F291DB54-842A-0C09-89E9-A191F8092665}"/>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92C8E0A4-6FB7-B897-A06B-2A7B316CD40A}"/>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49602EF4-A73E-0E6B-C789-9F5CC0F6DAD2}"/>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A2871F37-DC04-38BF-B7D2-464802A7212E}"/>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561D689A-50DB-02C1-46C6-D2F981444944}"/>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892A2551-1A76-D49D-B207-43E138292D29}"/>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0AE7213F-C464-930A-F518-20240F7A44BD}"/>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7" name="吹き出し: 四角形 6">
            <a:extLst>
              <a:ext uri="{FF2B5EF4-FFF2-40B4-BE49-F238E27FC236}">
                <a16:creationId xmlns:a16="http://schemas.microsoft.com/office/drawing/2014/main" id="{1925F5A7-0386-782D-6FAF-45A1377C8E45}"/>
              </a:ext>
            </a:extLst>
          </p:cNvPr>
          <p:cNvSpPr/>
          <p:nvPr/>
        </p:nvSpPr>
        <p:spPr>
          <a:xfrm>
            <a:off x="3930591" y="3002384"/>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申請者の設立年月を記載してください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E2251CD7-0279-803D-A9D3-31FC78961618}"/>
              </a:ext>
            </a:extLst>
          </p:cNvPr>
          <p:cNvSpPr/>
          <p:nvPr/>
        </p:nvSpPr>
        <p:spPr>
          <a:xfrm>
            <a:off x="3930591" y="3477683"/>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申請者の資本金額を記載してください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2" name="吹き出し: 四角形 11">
            <a:extLst>
              <a:ext uri="{FF2B5EF4-FFF2-40B4-BE49-F238E27FC236}">
                <a16:creationId xmlns:a16="http://schemas.microsoft.com/office/drawing/2014/main" id="{B55578FF-EA05-2959-CC20-77AC06C61374}"/>
              </a:ext>
            </a:extLst>
          </p:cNvPr>
          <p:cNvSpPr/>
          <p:nvPr/>
        </p:nvSpPr>
        <p:spPr>
          <a:xfrm>
            <a:off x="3930591" y="3965545"/>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申請者の従業員数を記載してください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5" name="吹き出し: 四角形 64">
            <a:extLst>
              <a:ext uri="{FF2B5EF4-FFF2-40B4-BE49-F238E27FC236}">
                <a16:creationId xmlns:a16="http://schemas.microsoft.com/office/drawing/2014/main" id="{DE4881FB-61B7-31DE-9B93-7D5DD7E7DACD}"/>
              </a:ext>
            </a:extLst>
          </p:cNvPr>
          <p:cNvSpPr/>
          <p:nvPr/>
        </p:nvSpPr>
        <p:spPr>
          <a:xfrm>
            <a:off x="3930591" y="4651574"/>
            <a:ext cx="4584758" cy="609259"/>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申請者の会社概要を記載してください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業種・業務内容を必ず記載してください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3" name="吹き出し: 四角形 12">
            <a:extLst>
              <a:ext uri="{FF2B5EF4-FFF2-40B4-BE49-F238E27FC236}">
                <a16:creationId xmlns:a16="http://schemas.microsoft.com/office/drawing/2014/main" id="{472C215A-A7C4-6AC7-787D-58BB89B6A13A}"/>
              </a:ext>
            </a:extLst>
          </p:cNvPr>
          <p:cNvSpPr/>
          <p:nvPr/>
        </p:nvSpPr>
        <p:spPr>
          <a:xfrm>
            <a:off x="3930591" y="5880477"/>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様式１ 申請書に記載の</a:t>
            </a:r>
            <a:r>
              <a:rPr kumimoji="1" lang="ja-JP" altLang="en-US" sz="1000">
                <a:solidFill>
                  <a:schemeClr val="tx2"/>
                </a:solidFill>
                <a:latin typeface="Meiryo UI" panose="020B0604030504040204" pitchFamily="50" charset="-128"/>
                <a:ea typeface="Meiryo UI" panose="020B0604030504040204" pitchFamily="50" charset="-128"/>
              </a:rPr>
              <a:t>所在地を記載してください</a:t>
            </a:r>
          </a:p>
        </p:txBody>
      </p:sp>
      <p:sp>
        <p:nvSpPr>
          <p:cNvPr id="14" name="吹き出し: 四角形 13">
            <a:extLst>
              <a:ext uri="{FF2B5EF4-FFF2-40B4-BE49-F238E27FC236}">
                <a16:creationId xmlns:a16="http://schemas.microsoft.com/office/drawing/2014/main" id="{16474E3D-26EA-CA84-3997-D39E992A4099}"/>
              </a:ext>
            </a:extLst>
          </p:cNvPr>
          <p:cNvSpPr/>
          <p:nvPr/>
        </p:nvSpPr>
        <p:spPr>
          <a:xfrm>
            <a:off x="3930591" y="1978136"/>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様式１ 申請書に記載の企業・団体名</a:t>
            </a:r>
            <a:r>
              <a:rPr kumimoji="1" lang="ja-JP" altLang="en-US" sz="1000">
                <a:solidFill>
                  <a:schemeClr val="tx2"/>
                </a:solidFill>
                <a:latin typeface="Meiryo UI" panose="020B0604030504040204" pitchFamily="50" charset="-128"/>
                <a:ea typeface="Meiryo UI" panose="020B0604030504040204" pitchFamily="50" charset="-128"/>
              </a:rPr>
              <a:t>を記載してください</a:t>
            </a:r>
            <a:endParaRPr kumimoji="1" lang="ja-JP" altLang="en-US" sz="1000">
              <a:solidFill>
                <a:schemeClr val="tx2"/>
              </a:solidFill>
            </a:endParaRPr>
          </a:p>
        </p:txBody>
      </p:sp>
      <p:sp>
        <p:nvSpPr>
          <p:cNvPr id="15" name="吹き出し: 四角形 14">
            <a:extLst>
              <a:ext uri="{FF2B5EF4-FFF2-40B4-BE49-F238E27FC236}">
                <a16:creationId xmlns:a16="http://schemas.microsoft.com/office/drawing/2014/main" id="{E2D84C34-B89E-71EB-311F-003112CBEB1A}"/>
              </a:ext>
            </a:extLst>
          </p:cNvPr>
          <p:cNvSpPr/>
          <p:nvPr/>
        </p:nvSpPr>
        <p:spPr>
          <a:xfrm>
            <a:off x="3930592" y="2525249"/>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様式１ 申請書に記載の</a:t>
            </a:r>
            <a:r>
              <a:rPr kumimoji="1" lang="ja-JP" altLang="en-US" sz="1000">
                <a:solidFill>
                  <a:schemeClr val="tx2"/>
                </a:solidFill>
                <a:latin typeface="Meiryo UI" panose="020B0604030504040204" pitchFamily="50" charset="-128"/>
                <a:ea typeface="Meiryo UI" panose="020B0604030504040204" pitchFamily="50" charset="-128"/>
              </a:rPr>
              <a:t>代表者役職及び氏名を記載してください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 name="吹き出し: 四角形 5">
            <a:extLst>
              <a:ext uri="{FF2B5EF4-FFF2-40B4-BE49-F238E27FC236}">
                <a16:creationId xmlns:a16="http://schemas.microsoft.com/office/drawing/2014/main" id="{61708E43-EFE9-2D8D-D39E-8115DFBC13E5}"/>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en-US" sz="1000">
                <a:solidFill>
                  <a:schemeClr val="tx2"/>
                </a:solidFill>
                <a:latin typeface="Meiryo UI"/>
                <a:ea typeface="Meiryo UI"/>
              </a:rPr>
              <a:t>例</a:t>
            </a:r>
            <a:r>
              <a:rPr kumimoji="1" lang="en-US" altLang="ja-JP" sz="1000">
                <a:solidFill>
                  <a:schemeClr val="tx2"/>
                </a:solidFill>
                <a:latin typeface="Meiryo UI"/>
                <a:ea typeface="Meiryo UI"/>
              </a:rPr>
              <a:t>】 </a:t>
            </a:r>
            <a:r>
              <a:rPr kumimoji="1" lang="ja-JP" altLang="en-US" sz="1000">
                <a:solidFill>
                  <a:schemeClr val="tx2"/>
                </a:solidFill>
                <a:latin typeface="Meiryo UI"/>
                <a:ea typeface="Meiryo UI"/>
              </a:rPr>
              <a:t>当社は全世界XXヵ国に事業を展開するXX企業であり、本事業においてはこれまで築き上げたXXのノウハウを活用し円滑な事業の遂行、商業化の実現に取り組むことができる</a:t>
            </a:r>
            <a:endParaRPr kumimoji="1" lang="ja-JP" altLang="en-US" sz="1000">
              <a:solidFill>
                <a:schemeClr val="tx2"/>
              </a:solidFill>
            </a:endParaRPr>
          </a:p>
        </p:txBody>
      </p:sp>
      <p:sp>
        <p:nvSpPr>
          <p:cNvPr id="3" name="吹き出し: 四角形 2">
            <a:extLst>
              <a:ext uri="{FF2B5EF4-FFF2-40B4-BE49-F238E27FC236}">
                <a16:creationId xmlns:a16="http://schemas.microsoft.com/office/drawing/2014/main" id="{976F8C88-F30C-9DC7-DD1F-0A23B1751821}"/>
              </a:ext>
            </a:extLst>
          </p:cNvPr>
          <p:cNvSpPr/>
          <p:nvPr/>
        </p:nvSpPr>
        <p:spPr>
          <a:xfrm>
            <a:off x="2141312" y="264518"/>
            <a:ext cx="4464000"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「６</a:t>
            </a: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Tree>
    <p:extLst>
      <p:ext uri="{BB962C8B-B14F-4D97-AF65-F5344CB8AC3E}">
        <p14:creationId xmlns:p14="http://schemas.microsoft.com/office/powerpoint/2010/main" val="51694136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D28086E-4515-98E5-0810-68C627E67E1D}"/>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C5675F78-78EE-E5E2-7BF2-C6DD40DDFF22}"/>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sp>
        <p:nvSpPr>
          <p:cNvPr id="4" name="テキスト プレースホルダー 3">
            <a:extLst>
              <a:ext uri="{FF2B5EF4-FFF2-40B4-BE49-F238E27FC236}">
                <a16:creationId xmlns:a16="http://schemas.microsoft.com/office/drawing/2014/main" id="{7336AFDA-64C6-514E-47A3-3F4A546D5E3C}"/>
              </a:ext>
            </a:extLst>
          </p:cNvPr>
          <p:cNvSpPr>
            <a:spLocks noGrp="1"/>
          </p:cNvSpPr>
          <p:nvPr>
            <p:ph type="body" sz="quarter" idx="17"/>
          </p:nvPr>
        </p:nvSpPr>
        <p:spPr/>
        <p:txBody>
          <a:bodyPr/>
          <a:lstStyle/>
          <a:p>
            <a:r>
              <a:rPr kumimoji="1" lang="ja-JP" altLang="en-US"/>
              <a:t>６</a:t>
            </a:r>
            <a:r>
              <a:rPr kumimoji="1" lang="en-GB"/>
              <a:t>. </a:t>
            </a:r>
            <a:r>
              <a:rPr kumimoji="1" lang="ja-JP" altLang="en-US"/>
              <a:t>申請者概要 </a:t>
            </a:r>
            <a:r>
              <a:rPr kumimoji="1" lang="en-US" altLang="ja-JP"/>
              <a:t>x/x</a:t>
            </a:r>
            <a:endParaRPr kumimoji="1" lang="en-GB"/>
          </a:p>
        </p:txBody>
      </p:sp>
      <p:sp>
        <p:nvSpPr>
          <p:cNvPr id="24" name="正方形/長方形 23">
            <a:extLst>
              <a:ext uri="{FF2B5EF4-FFF2-40B4-BE49-F238E27FC236}">
                <a16:creationId xmlns:a16="http://schemas.microsoft.com/office/drawing/2014/main" id="{54140AB3-9E64-3B17-0825-1917AA561E3C}"/>
              </a:ext>
            </a:extLst>
          </p:cNvPr>
          <p:cNvSpPr/>
          <p:nvPr/>
        </p:nvSpPr>
        <p:spPr>
          <a:xfrm>
            <a:off x="510777" y="1872056"/>
            <a:ext cx="1132966" cy="52540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会社名</a:t>
            </a:r>
          </a:p>
        </p:txBody>
      </p:sp>
      <p:sp>
        <p:nvSpPr>
          <p:cNvPr id="25" name="正方形/長方形 24">
            <a:extLst>
              <a:ext uri="{FF2B5EF4-FFF2-40B4-BE49-F238E27FC236}">
                <a16:creationId xmlns:a16="http://schemas.microsoft.com/office/drawing/2014/main" id="{18FBB3EF-D4C2-157A-E387-9EEB4C56AC05}"/>
              </a:ext>
            </a:extLst>
          </p:cNvPr>
          <p:cNvSpPr/>
          <p:nvPr/>
        </p:nvSpPr>
        <p:spPr>
          <a:xfrm>
            <a:off x="1703614" y="4412805"/>
            <a:ext cx="7693200" cy="1093536"/>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6" name="正方形/長方形 25">
            <a:extLst>
              <a:ext uri="{FF2B5EF4-FFF2-40B4-BE49-F238E27FC236}">
                <a16:creationId xmlns:a16="http://schemas.microsoft.com/office/drawing/2014/main" id="{D84B55CA-BA06-1194-D2D8-77774B9C9D26}"/>
              </a:ext>
            </a:extLst>
          </p:cNvPr>
          <p:cNvSpPr/>
          <p:nvPr/>
        </p:nvSpPr>
        <p:spPr>
          <a:xfrm>
            <a:off x="510777" y="4412805"/>
            <a:ext cx="1132966" cy="1093536"/>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会社概要</a:t>
            </a:r>
          </a:p>
        </p:txBody>
      </p:sp>
      <p:cxnSp>
        <p:nvCxnSpPr>
          <p:cNvPr id="31" name="直線コネクタ 30">
            <a:extLst>
              <a:ext uri="{FF2B5EF4-FFF2-40B4-BE49-F238E27FC236}">
                <a16:creationId xmlns:a16="http://schemas.microsoft.com/office/drawing/2014/main" id="{185059D6-6D14-D89C-5F67-E06D1FE1A98F}"/>
              </a:ext>
            </a:extLst>
          </p:cNvPr>
          <p:cNvCxnSpPr>
            <a:cxnSpLocks/>
          </p:cNvCxnSpPr>
          <p:nvPr/>
        </p:nvCxnSpPr>
        <p:spPr>
          <a:xfrm flipH="1">
            <a:off x="1703614" y="244191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34" name="正方形/長方形 33">
            <a:extLst>
              <a:ext uri="{FF2B5EF4-FFF2-40B4-BE49-F238E27FC236}">
                <a16:creationId xmlns:a16="http://schemas.microsoft.com/office/drawing/2014/main" id="{134E1A0C-55A3-C332-DD29-81A903692FF2}"/>
              </a:ext>
            </a:extLst>
          </p:cNvPr>
          <p:cNvSpPr/>
          <p:nvPr/>
        </p:nvSpPr>
        <p:spPr>
          <a:xfrm>
            <a:off x="1703614" y="5595256"/>
            <a:ext cx="7691607" cy="894443"/>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r>
              <a:rPr kumimoji="1" lang="ja-JP" altLang="en-US" sz="1050">
                <a:solidFill>
                  <a:schemeClr val="tx2"/>
                </a:solidFill>
                <a:latin typeface="Meiryo UI" panose="020B0604030504040204" pitchFamily="50" charset="-128"/>
                <a:ea typeface="Meiryo UI" panose="020B0604030504040204" pitchFamily="50" charset="-128"/>
              </a:rPr>
              <a:t>〒</a:t>
            </a:r>
            <a:r>
              <a:rPr kumimoji="1" lang="en-US" altLang="ja-JP" sz="1050">
                <a:solidFill>
                  <a:schemeClr val="tx2"/>
                </a:solidFill>
                <a:latin typeface="Meiryo UI" panose="020B0604030504040204" pitchFamily="50" charset="-128"/>
                <a:ea typeface="Meiryo UI" panose="020B0604030504040204" pitchFamily="50" charset="-128"/>
              </a:rPr>
              <a:t>XXX-XXXX</a:t>
            </a:r>
          </a:p>
          <a:p>
            <a:r>
              <a:rPr kumimoji="1" lang="en-US" altLang="ja-JP" sz="1050">
                <a:solidFill>
                  <a:schemeClr val="tx2"/>
                </a:solidFill>
                <a:latin typeface="Meiryo UI" panose="020B0604030504040204" pitchFamily="50" charset="-128"/>
                <a:ea typeface="Meiryo UI" panose="020B0604030504040204" pitchFamily="50" charset="-128"/>
              </a:rPr>
              <a:t>XXXXX</a:t>
            </a:r>
            <a:r>
              <a:rPr kumimoji="1" lang="ja-JP" altLang="en-US" sz="1050">
                <a:solidFill>
                  <a:schemeClr val="tx2"/>
                </a:solidFill>
                <a:latin typeface="Meiryo UI" panose="020B0604030504040204" pitchFamily="50" charset="-128"/>
                <a:ea typeface="Meiryo UI" panose="020B0604030504040204" pitchFamily="50" charset="-128"/>
              </a:rPr>
              <a:t>・・・</a:t>
            </a:r>
          </a:p>
        </p:txBody>
      </p:sp>
      <p:sp>
        <p:nvSpPr>
          <p:cNvPr id="35" name="正方形/長方形 34">
            <a:extLst>
              <a:ext uri="{FF2B5EF4-FFF2-40B4-BE49-F238E27FC236}">
                <a16:creationId xmlns:a16="http://schemas.microsoft.com/office/drawing/2014/main" id="{04B876A5-43F2-0BE7-755E-C1A5B9F70DE3}"/>
              </a:ext>
            </a:extLst>
          </p:cNvPr>
          <p:cNvSpPr/>
          <p:nvPr/>
        </p:nvSpPr>
        <p:spPr>
          <a:xfrm>
            <a:off x="510777" y="5595256"/>
            <a:ext cx="1132966" cy="894443"/>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所在地</a:t>
            </a:r>
          </a:p>
        </p:txBody>
      </p:sp>
      <p:cxnSp>
        <p:nvCxnSpPr>
          <p:cNvPr id="36" name="直線コネクタ 35">
            <a:extLst>
              <a:ext uri="{FF2B5EF4-FFF2-40B4-BE49-F238E27FC236}">
                <a16:creationId xmlns:a16="http://schemas.microsoft.com/office/drawing/2014/main" id="{9DD4F7FE-B098-86F6-135F-B6A5364BC69A}"/>
              </a:ext>
            </a:extLst>
          </p:cNvPr>
          <p:cNvCxnSpPr>
            <a:cxnSpLocks/>
          </p:cNvCxnSpPr>
          <p:nvPr/>
        </p:nvCxnSpPr>
        <p:spPr>
          <a:xfrm flipH="1">
            <a:off x="1703614" y="5550796"/>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0" name="正方形/長方形 39">
            <a:extLst>
              <a:ext uri="{FF2B5EF4-FFF2-40B4-BE49-F238E27FC236}">
                <a16:creationId xmlns:a16="http://schemas.microsoft.com/office/drawing/2014/main" id="{F29FF425-EC2C-5B71-E272-51144143DC64}"/>
              </a:ext>
            </a:extLst>
          </p:cNvPr>
          <p:cNvSpPr/>
          <p:nvPr/>
        </p:nvSpPr>
        <p:spPr>
          <a:xfrm>
            <a:off x="1703614" y="1872056"/>
            <a:ext cx="7691607" cy="525399"/>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日本語名 ：</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tabLst>
                <a:tab pos="749300" algn="l"/>
              </a:tabLst>
            </a:pPr>
            <a:r>
              <a:rPr lang="ja-JP" altLang="en-US" sz="1050">
                <a:solidFill>
                  <a:schemeClr val="tx2"/>
                </a:solidFill>
                <a:latin typeface="Meiryo UI" panose="020B0604030504040204" pitchFamily="50" charset="-128"/>
                <a:ea typeface="Meiryo UI" panose="020B0604030504040204" pitchFamily="50" charset="-128"/>
              </a:rPr>
              <a:t>英語名</a:t>
            </a:r>
            <a:r>
              <a:rPr lang="en-US" altLang="ja-JP" sz="1050">
                <a:solidFill>
                  <a:schemeClr val="tx2"/>
                </a:solidFill>
                <a:latin typeface="Meiryo UI" panose="020B0604030504040204" pitchFamily="50" charset="-128"/>
                <a:ea typeface="Meiryo UI" panose="020B0604030504040204" pitchFamily="50" charset="-128"/>
              </a:rPr>
              <a:t>	</a:t>
            </a:r>
            <a:r>
              <a:rPr lang="ja-JP" altLang="en-US" sz="1050">
                <a:solidFill>
                  <a:schemeClr val="tx2"/>
                </a:solidFill>
                <a:latin typeface="Meiryo UI" panose="020B0604030504040204" pitchFamily="50" charset="-128"/>
                <a:ea typeface="Meiryo UI" panose="020B0604030504040204" pitchFamily="50" charset="-128"/>
              </a:rPr>
              <a:t>：</a:t>
            </a:r>
            <a:endParaRPr kumimoji="1" lang="ja-JP" altLang="en-US" sz="1050">
              <a:solidFill>
                <a:schemeClr val="tx2"/>
              </a:solidFill>
              <a:latin typeface="Meiryo UI" panose="020B0604030504040204" pitchFamily="50" charset="-128"/>
              <a:ea typeface="Meiryo UI" panose="020B0604030504040204" pitchFamily="50" charset="-128"/>
            </a:endParaRPr>
          </a:p>
        </p:txBody>
      </p:sp>
      <p:sp>
        <p:nvSpPr>
          <p:cNvPr id="46" name="正方形/長方形 45">
            <a:extLst>
              <a:ext uri="{FF2B5EF4-FFF2-40B4-BE49-F238E27FC236}">
                <a16:creationId xmlns:a16="http://schemas.microsoft.com/office/drawing/2014/main" id="{4904F416-2CF9-687E-3C96-420571174259}"/>
              </a:ext>
            </a:extLst>
          </p:cNvPr>
          <p:cNvSpPr/>
          <p:nvPr/>
        </p:nvSpPr>
        <p:spPr>
          <a:xfrm>
            <a:off x="510777" y="248636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代表者</a:t>
            </a:r>
          </a:p>
        </p:txBody>
      </p:sp>
      <p:cxnSp>
        <p:nvCxnSpPr>
          <p:cNvPr id="47" name="直線コネクタ 46">
            <a:extLst>
              <a:ext uri="{FF2B5EF4-FFF2-40B4-BE49-F238E27FC236}">
                <a16:creationId xmlns:a16="http://schemas.microsoft.com/office/drawing/2014/main" id="{A51A34B1-5CE9-46E5-209B-F4D1E03B4599}"/>
              </a:ext>
            </a:extLst>
          </p:cNvPr>
          <p:cNvCxnSpPr>
            <a:cxnSpLocks/>
          </p:cNvCxnSpPr>
          <p:nvPr/>
        </p:nvCxnSpPr>
        <p:spPr>
          <a:xfrm flipH="1">
            <a:off x="1703614" y="292352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48" name="正方形/長方形 47">
            <a:extLst>
              <a:ext uri="{FF2B5EF4-FFF2-40B4-BE49-F238E27FC236}">
                <a16:creationId xmlns:a16="http://schemas.microsoft.com/office/drawing/2014/main" id="{2D741BEA-3962-325F-4A13-FAA77737F10B}"/>
              </a:ext>
            </a:extLst>
          </p:cNvPr>
          <p:cNvSpPr/>
          <p:nvPr/>
        </p:nvSpPr>
        <p:spPr>
          <a:xfrm>
            <a:off x="1703614" y="248636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ja-JP" altLang="en-US" sz="1050">
                <a:solidFill>
                  <a:schemeClr val="tx2"/>
                </a:solidFill>
                <a:latin typeface="Meiryo UI" panose="020B0604030504040204" pitchFamily="50" charset="-128"/>
                <a:ea typeface="Meiryo UI" panose="020B0604030504040204" pitchFamily="50" charset="-128"/>
              </a:rPr>
              <a:t>代表取締役社長 </a:t>
            </a:r>
            <a:r>
              <a:rPr kumimoji="1" lang="en-US" altLang="ja-JP" sz="1050">
                <a:solidFill>
                  <a:schemeClr val="tx2"/>
                </a:solidFill>
                <a:latin typeface="Meiryo UI" panose="020B0604030504040204" pitchFamily="50" charset="-128"/>
                <a:ea typeface="Meiryo UI" panose="020B0604030504040204" pitchFamily="50" charset="-128"/>
              </a:rPr>
              <a:t>XX </a:t>
            </a:r>
            <a:r>
              <a:rPr kumimoji="1" lang="en-US" altLang="ja-JP" sz="1050" err="1">
                <a:solidFill>
                  <a:schemeClr val="tx2"/>
                </a:solidFill>
                <a:latin typeface="Meiryo UI" panose="020B0604030504040204" pitchFamily="50" charset="-128"/>
                <a:ea typeface="Meiryo UI" panose="020B0604030504040204" pitchFamily="50" charset="-128"/>
              </a:rPr>
              <a:t>XX</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49" name="正方形/長方形 48">
            <a:extLst>
              <a:ext uri="{FF2B5EF4-FFF2-40B4-BE49-F238E27FC236}">
                <a16:creationId xmlns:a16="http://schemas.microsoft.com/office/drawing/2014/main" id="{8F9FE600-E7D2-3CF2-4575-1BC15BC06F98}"/>
              </a:ext>
            </a:extLst>
          </p:cNvPr>
          <p:cNvSpPr/>
          <p:nvPr/>
        </p:nvSpPr>
        <p:spPr>
          <a:xfrm>
            <a:off x="510777" y="296797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設立年月</a:t>
            </a:r>
          </a:p>
        </p:txBody>
      </p:sp>
      <p:cxnSp>
        <p:nvCxnSpPr>
          <p:cNvPr id="50" name="直線コネクタ 49">
            <a:extLst>
              <a:ext uri="{FF2B5EF4-FFF2-40B4-BE49-F238E27FC236}">
                <a16:creationId xmlns:a16="http://schemas.microsoft.com/office/drawing/2014/main" id="{2F719287-11B0-3104-F91C-70E658B35561}"/>
              </a:ext>
            </a:extLst>
          </p:cNvPr>
          <p:cNvCxnSpPr>
            <a:cxnSpLocks/>
          </p:cNvCxnSpPr>
          <p:nvPr/>
        </p:nvCxnSpPr>
        <p:spPr>
          <a:xfrm flipH="1">
            <a:off x="1703614" y="388674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1" name="正方形/長方形 50">
            <a:extLst>
              <a:ext uri="{FF2B5EF4-FFF2-40B4-BE49-F238E27FC236}">
                <a16:creationId xmlns:a16="http://schemas.microsoft.com/office/drawing/2014/main" id="{56507FC2-60E6-B3B5-A6CA-747FDA6627EB}"/>
              </a:ext>
            </a:extLst>
          </p:cNvPr>
          <p:cNvSpPr/>
          <p:nvPr/>
        </p:nvSpPr>
        <p:spPr>
          <a:xfrm>
            <a:off x="1703614" y="296797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XXXX</a:t>
            </a:r>
            <a:r>
              <a:rPr kumimoji="1" lang="ja-JP" altLang="en-US" sz="1050">
                <a:solidFill>
                  <a:schemeClr val="tx2"/>
                </a:solidFill>
                <a:latin typeface="Meiryo UI" panose="020B0604030504040204" pitchFamily="50" charset="-128"/>
                <a:ea typeface="Meiryo UI" panose="020B0604030504040204" pitchFamily="50" charset="-128"/>
              </a:rPr>
              <a:t>年（昭和</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年）</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月</a:t>
            </a:r>
            <a:endParaRPr kumimoji="1" lang="en-US" altLang="ja-JP" sz="1050">
              <a:solidFill>
                <a:schemeClr val="tx2"/>
              </a:solidFill>
              <a:latin typeface="Meiryo UI" panose="020B0604030504040204" pitchFamily="50" charset="-128"/>
              <a:ea typeface="Meiryo UI" panose="020B0604030504040204" pitchFamily="50" charset="-128"/>
            </a:endParaRPr>
          </a:p>
        </p:txBody>
      </p:sp>
      <p:cxnSp>
        <p:nvCxnSpPr>
          <p:cNvPr id="52" name="直線コネクタ 51">
            <a:extLst>
              <a:ext uri="{FF2B5EF4-FFF2-40B4-BE49-F238E27FC236}">
                <a16:creationId xmlns:a16="http://schemas.microsoft.com/office/drawing/2014/main" id="{E2F7861C-72BC-A67E-184C-662A3A2A9423}"/>
              </a:ext>
            </a:extLst>
          </p:cNvPr>
          <p:cNvCxnSpPr>
            <a:cxnSpLocks/>
          </p:cNvCxnSpPr>
          <p:nvPr/>
        </p:nvCxnSpPr>
        <p:spPr>
          <a:xfrm flipH="1">
            <a:off x="1703614" y="340513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3" name="正方形/長方形 52">
            <a:extLst>
              <a:ext uri="{FF2B5EF4-FFF2-40B4-BE49-F238E27FC236}">
                <a16:creationId xmlns:a16="http://schemas.microsoft.com/office/drawing/2014/main" id="{70C77096-A923-5DA5-E1DE-7D85749BB7CC}"/>
              </a:ext>
            </a:extLst>
          </p:cNvPr>
          <p:cNvSpPr/>
          <p:nvPr/>
        </p:nvSpPr>
        <p:spPr>
          <a:xfrm>
            <a:off x="510777" y="344958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資本金</a:t>
            </a:r>
          </a:p>
        </p:txBody>
      </p:sp>
      <p:cxnSp>
        <p:nvCxnSpPr>
          <p:cNvPr id="54" name="直線コネクタ 53">
            <a:extLst>
              <a:ext uri="{FF2B5EF4-FFF2-40B4-BE49-F238E27FC236}">
                <a16:creationId xmlns:a16="http://schemas.microsoft.com/office/drawing/2014/main" id="{2E2677FB-FB2B-1886-8D22-F0F6DD884EA2}"/>
              </a:ext>
            </a:extLst>
          </p:cNvPr>
          <p:cNvCxnSpPr>
            <a:cxnSpLocks/>
          </p:cNvCxnSpPr>
          <p:nvPr/>
        </p:nvCxnSpPr>
        <p:spPr>
          <a:xfrm flipH="1">
            <a:off x="1703614" y="4368350"/>
            <a:ext cx="7709079" cy="0"/>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55" name="正方形/長方形 54">
            <a:extLst>
              <a:ext uri="{FF2B5EF4-FFF2-40B4-BE49-F238E27FC236}">
                <a16:creationId xmlns:a16="http://schemas.microsoft.com/office/drawing/2014/main" id="{7F779734-C5FF-771A-E80C-F5A4E2DFBEF2}"/>
              </a:ext>
            </a:extLst>
          </p:cNvPr>
          <p:cNvSpPr/>
          <p:nvPr/>
        </p:nvSpPr>
        <p:spPr>
          <a:xfrm>
            <a:off x="1703614" y="344958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百万円</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6" name="正方形/長方形 55">
            <a:extLst>
              <a:ext uri="{FF2B5EF4-FFF2-40B4-BE49-F238E27FC236}">
                <a16:creationId xmlns:a16="http://schemas.microsoft.com/office/drawing/2014/main" id="{3B3CE809-7616-E822-F3B0-8388E55BD4FF}"/>
              </a:ext>
            </a:extLst>
          </p:cNvPr>
          <p:cNvSpPr/>
          <p:nvPr/>
        </p:nvSpPr>
        <p:spPr>
          <a:xfrm>
            <a:off x="510777" y="3931194"/>
            <a:ext cx="1132966" cy="392701"/>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従業員数</a:t>
            </a:r>
          </a:p>
        </p:txBody>
      </p:sp>
      <p:sp>
        <p:nvSpPr>
          <p:cNvPr id="58" name="正方形/長方形 57">
            <a:extLst>
              <a:ext uri="{FF2B5EF4-FFF2-40B4-BE49-F238E27FC236}">
                <a16:creationId xmlns:a16="http://schemas.microsoft.com/office/drawing/2014/main" id="{C0D80EB1-FF1D-FC01-C7F9-E46AA3861A69}"/>
              </a:ext>
            </a:extLst>
          </p:cNvPr>
          <p:cNvSpPr/>
          <p:nvPr/>
        </p:nvSpPr>
        <p:spPr>
          <a:xfrm>
            <a:off x="1703614" y="3931195"/>
            <a:ext cx="7691607" cy="392700"/>
          </a:xfrm>
          <a:prstGeom prst="rect">
            <a:avLst/>
          </a:prstGeom>
          <a:no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4295" tIns="37148" rIns="74295" bIns="37148" numCol="1" spcCol="0" rtlCol="0" fromWordArt="0" anchor="ctr" anchorCtr="0" forceAA="0" compatLnSpc="1">
            <a:prstTxWarp prst="textNoShape">
              <a:avLst/>
            </a:prstTxWarp>
            <a:noAutofit/>
          </a:bodyPr>
          <a:lstStyle/>
          <a:p>
            <a:pPr>
              <a:spcAft>
                <a:spcPts val="300"/>
              </a:spcAft>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人</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5" name="吹き出し: 四角形 4">
            <a:extLst>
              <a:ext uri="{FF2B5EF4-FFF2-40B4-BE49-F238E27FC236}">
                <a16:creationId xmlns:a16="http://schemas.microsoft.com/office/drawing/2014/main" id="{E4CBC26E-9E2E-DCFA-9A29-6C8EE1F677B1}"/>
              </a:ext>
            </a:extLst>
          </p:cNvPr>
          <p:cNvSpPr/>
          <p:nvPr/>
        </p:nvSpPr>
        <p:spPr>
          <a:xfrm>
            <a:off x="3930591" y="1978136"/>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様式１ 申請書に記載の企業・団体名</a:t>
            </a:r>
            <a:r>
              <a:rPr kumimoji="1" lang="ja-JP" altLang="en-US" sz="1000">
                <a:solidFill>
                  <a:schemeClr val="tx2"/>
                </a:solidFill>
                <a:latin typeface="Meiryo UI" panose="020B0604030504040204" pitchFamily="50" charset="-128"/>
                <a:ea typeface="Meiryo UI" panose="020B0604030504040204" pitchFamily="50" charset="-128"/>
              </a:rPr>
              <a:t>を記載してください</a:t>
            </a:r>
            <a:endParaRPr kumimoji="1" lang="ja-JP" altLang="en-US" sz="1000">
              <a:solidFill>
                <a:schemeClr val="tx2"/>
              </a:solidFill>
            </a:endParaRPr>
          </a:p>
        </p:txBody>
      </p:sp>
      <p:sp>
        <p:nvSpPr>
          <p:cNvPr id="6" name="吹き出し: 四角形 5">
            <a:extLst>
              <a:ext uri="{FF2B5EF4-FFF2-40B4-BE49-F238E27FC236}">
                <a16:creationId xmlns:a16="http://schemas.microsoft.com/office/drawing/2014/main" id="{E47E69C7-1A76-205D-2FBB-194F43C651AE}"/>
              </a:ext>
            </a:extLst>
          </p:cNvPr>
          <p:cNvSpPr/>
          <p:nvPr/>
        </p:nvSpPr>
        <p:spPr>
          <a:xfrm>
            <a:off x="3930592" y="2525249"/>
            <a:ext cx="4584758" cy="324000"/>
          </a:xfrm>
          <a:prstGeom prst="wedgeRectCallout">
            <a:avLst>
              <a:gd name="adj1" fmla="val -53515"/>
              <a:gd name="adj2" fmla="val 440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様式１ 申請書に記載の</a:t>
            </a:r>
            <a:r>
              <a:rPr kumimoji="1" lang="ja-JP" altLang="en-US" sz="1000">
                <a:solidFill>
                  <a:schemeClr val="tx2"/>
                </a:solidFill>
                <a:latin typeface="Meiryo UI" panose="020B0604030504040204" pitchFamily="50" charset="-128"/>
                <a:ea typeface="Meiryo UI" panose="020B0604030504040204" pitchFamily="50" charset="-128"/>
              </a:rPr>
              <a:t>代表者役職及び氏名を記載してください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7" name="吹き出し: 四角形 6">
            <a:extLst>
              <a:ext uri="{FF2B5EF4-FFF2-40B4-BE49-F238E27FC236}">
                <a16:creationId xmlns:a16="http://schemas.microsoft.com/office/drawing/2014/main" id="{26488598-C7E2-2566-C7DA-20989CCBC3FC}"/>
              </a:ext>
            </a:extLst>
          </p:cNvPr>
          <p:cNvSpPr/>
          <p:nvPr/>
        </p:nvSpPr>
        <p:spPr>
          <a:xfrm>
            <a:off x="3930591" y="3002384"/>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申請者の設立年月を記載してください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E90A3578-9D4B-A62F-342C-ABF329B7E71C}"/>
              </a:ext>
            </a:extLst>
          </p:cNvPr>
          <p:cNvSpPr/>
          <p:nvPr/>
        </p:nvSpPr>
        <p:spPr>
          <a:xfrm>
            <a:off x="3930591" y="3477683"/>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申請者の資本金額を記載してください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2" name="吹き出し: 四角形 11">
            <a:extLst>
              <a:ext uri="{FF2B5EF4-FFF2-40B4-BE49-F238E27FC236}">
                <a16:creationId xmlns:a16="http://schemas.microsoft.com/office/drawing/2014/main" id="{E6B653E5-5ED9-E628-F0B2-00727596BBDA}"/>
              </a:ext>
            </a:extLst>
          </p:cNvPr>
          <p:cNvSpPr/>
          <p:nvPr/>
        </p:nvSpPr>
        <p:spPr>
          <a:xfrm>
            <a:off x="3930591" y="3965545"/>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latin typeface="Meiryo UI" panose="020B0604030504040204" pitchFamily="50" charset="-128"/>
                <a:ea typeface="Meiryo UI" panose="020B0604030504040204" pitchFamily="50" charset="-128"/>
              </a:rPr>
              <a:t>申請者の従業員数を記載してください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5" name="吹き出し: 四角形 64">
            <a:extLst>
              <a:ext uri="{FF2B5EF4-FFF2-40B4-BE49-F238E27FC236}">
                <a16:creationId xmlns:a16="http://schemas.microsoft.com/office/drawing/2014/main" id="{E40F8B56-B391-26EF-F1A8-83571ADEA2A1}"/>
              </a:ext>
            </a:extLst>
          </p:cNvPr>
          <p:cNvSpPr/>
          <p:nvPr/>
        </p:nvSpPr>
        <p:spPr>
          <a:xfrm>
            <a:off x="3930591" y="4651574"/>
            <a:ext cx="4584758" cy="609259"/>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申請者の会社概要を記載してください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業種・業務内容を必ず記載してください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66" name="吹き出し: 四角形 65">
            <a:extLst>
              <a:ext uri="{FF2B5EF4-FFF2-40B4-BE49-F238E27FC236}">
                <a16:creationId xmlns:a16="http://schemas.microsoft.com/office/drawing/2014/main" id="{7B02ADB8-5E6A-D99C-8BC8-239C504EA457}"/>
              </a:ext>
            </a:extLst>
          </p:cNvPr>
          <p:cNvSpPr/>
          <p:nvPr/>
        </p:nvSpPr>
        <p:spPr>
          <a:xfrm>
            <a:off x="3930591" y="5880477"/>
            <a:ext cx="4584758" cy="324000"/>
          </a:xfrm>
          <a:prstGeom prst="wedgeRectCallout">
            <a:avLst>
              <a:gd name="adj1" fmla="val -53649"/>
              <a:gd name="adj2" fmla="val 285"/>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様式１ 申請書に記載の</a:t>
            </a:r>
            <a:r>
              <a:rPr kumimoji="1" lang="ja-JP" altLang="en-US" sz="1000">
                <a:solidFill>
                  <a:schemeClr val="tx2"/>
                </a:solidFill>
                <a:latin typeface="Meiryo UI" panose="020B0604030504040204" pitchFamily="50" charset="-128"/>
                <a:ea typeface="Meiryo UI" panose="020B0604030504040204" pitchFamily="50" charset="-128"/>
              </a:rPr>
              <a:t>所在地を記載してください</a:t>
            </a:r>
          </a:p>
        </p:txBody>
      </p:sp>
      <p:sp>
        <p:nvSpPr>
          <p:cNvPr id="3" name="正方形/長方形 2">
            <a:extLst>
              <a:ext uri="{FF2B5EF4-FFF2-40B4-BE49-F238E27FC236}">
                <a16:creationId xmlns:a16="http://schemas.microsoft.com/office/drawing/2014/main" id="{34153A41-1A50-3586-A60D-784FBC8644EC}"/>
              </a:ext>
            </a:extLst>
          </p:cNvPr>
          <p:cNvSpPr/>
          <p:nvPr/>
        </p:nvSpPr>
        <p:spPr>
          <a:xfrm>
            <a:off x="512291" y="1498081"/>
            <a:ext cx="2192809" cy="306000"/>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bg1"/>
                </a:solidFill>
                <a:latin typeface="Meiryo UI" panose="020B0604030504040204" pitchFamily="50" charset="-128"/>
                <a:ea typeface="Meiryo UI" panose="020B0604030504040204" pitchFamily="50" charset="-128"/>
              </a:rPr>
              <a:t>申請者（共同申請者）の情報</a:t>
            </a:r>
          </a:p>
        </p:txBody>
      </p:sp>
      <p:sp>
        <p:nvSpPr>
          <p:cNvPr id="13" name="吹き出し: 四角形 12">
            <a:extLst>
              <a:ext uri="{FF2B5EF4-FFF2-40B4-BE49-F238E27FC236}">
                <a16:creationId xmlns:a16="http://schemas.microsoft.com/office/drawing/2014/main" id="{C50CEEE6-ADFE-2F42-23D6-81A79B269FD0}"/>
              </a:ext>
            </a:extLst>
          </p:cNvPr>
          <p:cNvSpPr/>
          <p:nvPr/>
        </p:nvSpPr>
        <p:spPr>
          <a:xfrm>
            <a:off x="723900" y="1016504"/>
            <a:ext cx="2905991" cy="324000"/>
          </a:xfrm>
          <a:prstGeom prst="wedgeRectCallout">
            <a:avLst>
              <a:gd name="adj1" fmla="val -37571"/>
              <a:gd name="adj2" fmla="val 71043"/>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buFont typeface="Arial" panose="020B0604020202020204" pitchFamily="34" charset="0"/>
              <a:buChar char="•"/>
            </a:pPr>
            <a:r>
              <a:rPr kumimoji="1" lang="ja-JP" altLang="en-US" sz="1000">
                <a:solidFill>
                  <a:schemeClr val="tx2"/>
                </a:solidFill>
              </a:rPr>
              <a:t>共同申請の場合のみ作成してください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非該当の場合は本スライドの削除をお願いします</a:t>
            </a:r>
          </a:p>
        </p:txBody>
      </p:sp>
      <p:sp>
        <p:nvSpPr>
          <p:cNvPr id="16" name="吹き出し: 四角形 15">
            <a:extLst>
              <a:ext uri="{FF2B5EF4-FFF2-40B4-BE49-F238E27FC236}">
                <a16:creationId xmlns:a16="http://schemas.microsoft.com/office/drawing/2014/main" id="{3BB55819-705A-0310-6F12-DEB45C8ABB40}"/>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a:ea typeface="Meiryo UI"/>
              </a:rPr>
              <a:t>【</a:t>
            </a:r>
            <a:r>
              <a:rPr kumimoji="1" lang="ja-JP" altLang="ja-JP" sz="1000">
                <a:solidFill>
                  <a:schemeClr val="tx2"/>
                </a:solidFill>
                <a:latin typeface="Meiryo UI"/>
                <a:ea typeface="Meiryo UI"/>
              </a:rPr>
              <a:t>例</a:t>
            </a:r>
            <a:r>
              <a:rPr kumimoji="1" lang="en-US" altLang="ja-JP" sz="1000">
                <a:solidFill>
                  <a:schemeClr val="tx2"/>
                </a:solidFill>
                <a:latin typeface="Meiryo UI"/>
                <a:ea typeface="+mn-lt"/>
              </a:rPr>
              <a:t>】 </a:t>
            </a:r>
            <a:r>
              <a:rPr kumimoji="1" lang="en-US" altLang="ja-JP" sz="1000">
                <a:solidFill>
                  <a:schemeClr val="tx2"/>
                </a:solidFill>
                <a:latin typeface="Meiryo UI"/>
                <a:ea typeface="Meiryo UI"/>
              </a:rPr>
              <a:t>XX</a:t>
            </a:r>
            <a:r>
              <a:rPr kumimoji="1" lang="ja-JP" altLang="ja-JP" sz="1000">
                <a:solidFill>
                  <a:schemeClr val="tx2"/>
                </a:solidFill>
                <a:latin typeface="Meiryo UI"/>
                <a:ea typeface="Meiryo UI"/>
              </a:rPr>
              <a:t>社は全世界XXヵ国に事業を展開するXX企業であり、XX地域におけるビジネス構築ノウハウを有し、ネットワーク</a:t>
            </a:r>
            <a:r>
              <a:rPr kumimoji="1" lang="ja-JP" altLang="en-US" sz="1000">
                <a:solidFill>
                  <a:schemeClr val="tx2"/>
                </a:solidFill>
                <a:latin typeface="Meiryo UI"/>
                <a:ea typeface="Meiryo UI"/>
              </a:rPr>
              <a:t>を</a:t>
            </a:r>
            <a:r>
              <a:rPr kumimoji="1" lang="ja-JP" altLang="ja-JP" sz="1000">
                <a:solidFill>
                  <a:schemeClr val="tx2"/>
                </a:solidFill>
                <a:latin typeface="Meiryo UI"/>
                <a:ea typeface="Meiryo UI"/>
              </a:rPr>
              <a:t>活用し</a:t>
            </a:r>
            <a:r>
              <a:rPr kumimoji="1" lang="ja-JP" altLang="en-US" sz="1000">
                <a:solidFill>
                  <a:schemeClr val="tx2"/>
                </a:solidFill>
                <a:latin typeface="Meiryo UI"/>
                <a:ea typeface="Meiryo UI"/>
              </a:rPr>
              <a:t>本事業においてXXの役割を果たす</a:t>
            </a:r>
            <a:endParaRPr kumimoji="1" lang="ja-JP" altLang="en-US" sz="1000">
              <a:solidFill>
                <a:schemeClr val="tx2"/>
              </a:solidFill>
            </a:endParaRPr>
          </a:p>
        </p:txBody>
      </p:sp>
      <p:sp>
        <p:nvSpPr>
          <p:cNvPr id="10" name="吹き出し: 四角形 9">
            <a:extLst>
              <a:ext uri="{FF2B5EF4-FFF2-40B4-BE49-F238E27FC236}">
                <a16:creationId xmlns:a16="http://schemas.microsoft.com/office/drawing/2014/main" id="{C6284909-9224-A030-40FF-BDEF90A4726F}"/>
              </a:ext>
            </a:extLst>
          </p:cNvPr>
          <p:cNvSpPr/>
          <p:nvPr/>
        </p:nvSpPr>
        <p:spPr>
          <a:xfrm>
            <a:off x="2141312" y="264518"/>
            <a:ext cx="4464000" cy="223071"/>
          </a:xfrm>
          <a:prstGeom prst="wedgeRectCallout">
            <a:avLst>
              <a:gd name="adj1" fmla="val -54926"/>
              <a:gd name="adj2" fmla="val 921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「６</a:t>
            </a: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」全体のスライド数に応じて記載してください（例：２ページの場合、</a:t>
            </a:r>
            <a:r>
              <a:rPr kumimoji="1" lang="en-US" altLang="ja-JP" sz="1000">
                <a:solidFill>
                  <a:schemeClr val="tx2"/>
                </a:solidFill>
                <a:latin typeface="Meiryo UI" panose="020B0604030504040204" pitchFamily="50" charset="-128"/>
                <a:ea typeface="Meiryo UI" panose="020B0604030504040204" pitchFamily="50" charset="-128"/>
              </a:rPr>
              <a:t>1/2, 2/2</a:t>
            </a:r>
            <a:r>
              <a:rPr kumimoji="1" lang="ja-JP" altLang="en-US" sz="1000">
                <a:solidFill>
                  <a:schemeClr val="tx2"/>
                </a:solidFill>
                <a:latin typeface="Meiryo UI" panose="020B0604030504040204" pitchFamily="50" charset="-128"/>
                <a:ea typeface="Meiryo UI" panose="020B0604030504040204" pitchFamily="50" charset="-128"/>
              </a:rPr>
              <a:t>）</a:t>
            </a:r>
            <a:endParaRPr kumimoji="1" lang="ja-JP" altLang="en-US" sz="1000">
              <a:solidFill>
                <a:schemeClr val="tx2"/>
              </a:solidFill>
            </a:endParaRPr>
          </a:p>
        </p:txBody>
      </p:sp>
    </p:spTree>
    <p:extLst>
      <p:ext uri="{BB962C8B-B14F-4D97-AF65-F5344CB8AC3E}">
        <p14:creationId xmlns:p14="http://schemas.microsoft.com/office/powerpoint/2010/main" val="39696285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47FBDAF1-C2E8-9212-BAD0-B68638DFCC1E}"/>
              </a:ext>
            </a:extLst>
          </p:cNvPr>
          <p:cNvSpPr>
            <a:spLocks noGrp="1"/>
          </p:cNvSpPr>
          <p:nvPr>
            <p:ph type="body" sz="quarter" idx="13"/>
          </p:nvPr>
        </p:nvSpPr>
        <p:spPr/>
        <p:txBody>
          <a:bodyPr/>
          <a:lstStyle/>
          <a:p>
            <a:r>
              <a:rPr kumimoji="1" lang="ja-JP" altLang="en-US"/>
              <a:t>１</a:t>
            </a:r>
            <a:r>
              <a:rPr kumimoji="1" lang="en-US" altLang="ja-JP"/>
              <a:t>. </a:t>
            </a:r>
            <a:r>
              <a:rPr kumimoji="1" lang="ja-JP" altLang="en-US"/>
              <a:t>事業分野・類型</a:t>
            </a:r>
            <a:endParaRPr kumimoji="1" lang="en-US" altLang="ja-JP"/>
          </a:p>
        </p:txBody>
      </p:sp>
    </p:spTree>
    <p:extLst>
      <p:ext uri="{BB962C8B-B14F-4D97-AF65-F5344CB8AC3E}">
        <p14:creationId xmlns:p14="http://schemas.microsoft.com/office/powerpoint/2010/main" val="161784765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D1181EA-B818-E1E4-5D59-D02D0228D628}"/>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796AC738-CA70-ACDD-AEFE-FE204BBAC3AE}"/>
              </a:ext>
            </a:extLst>
          </p:cNvPr>
          <p:cNvSpPr>
            <a:spLocks noGrp="1"/>
          </p:cNvSpPr>
          <p:nvPr>
            <p:ph type="body" sz="quarter" idx="15"/>
          </p:nvPr>
        </p:nvSpPr>
        <p:spPr/>
        <p:txBody>
          <a:bodyPr/>
          <a:lstStyle/>
          <a:p>
            <a:r>
              <a:rPr kumimoji="1" lang="ja-JP" altLang="en-US"/>
              <a:t>（スライドの内容を簡潔に記載してください）</a:t>
            </a:r>
            <a:endParaRPr kumimoji="1" lang="en-GB"/>
          </a:p>
        </p:txBody>
      </p:sp>
      <p:sp>
        <p:nvSpPr>
          <p:cNvPr id="4" name="テキスト プレースホルダー 3">
            <a:extLst>
              <a:ext uri="{FF2B5EF4-FFF2-40B4-BE49-F238E27FC236}">
                <a16:creationId xmlns:a16="http://schemas.microsoft.com/office/drawing/2014/main" id="{EBA48748-612C-E11B-BCBB-539F7BBACC8C}"/>
              </a:ext>
            </a:extLst>
          </p:cNvPr>
          <p:cNvSpPr>
            <a:spLocks noGrp="1"/>
          </p:cNvSpPr>
          <p:nvPr>
            <p:ph type="body" sz="quarter" idx="17"/>
          </p:nvPr>
        </p:nvSpPr>
        <p:spPr/>
        <p:txBody>
          <a:bodyPr/>
          <a:lstStyle/>
          <a:p>
            <a:r>
              <a:rPr kumimoji="1" lang="en-US" altLang="ja-JP"/>
              <a:t>1. </a:t>
            </a:r>
            <a:r>
              <a:rPr kumimoji="1" lang="ja-JP" altLang="en-US"/>
              <a:t>事業分野・類型</a:t>
            </a:r>
            <a:endParaRPr kumimoji="1" lang="en-GB" altLang="ja-JP"/>
          </a:p>
        </p:txBody>
      </p:sp>
      <p:sp>
        <p:nvSpPr>
          <p:cNvPr id="9" name="正方形/長方形 8">
            <a:extLst>
              <a:ext uri="{FF2B5EF4-FFF2-40B4-BE49-F238E27FC236}">
                <a16:creationId xmlns:a16="http://schemas.microsoft.com/office/drawing/2014/main" id="{2B2E9D7F-5E0A-DA33-533D-51788A96CA6D}"/>
              </a:ext>
            </a:extLst>
          </p:cNvPr>
          <p:cNvSpPr/>
          <p:nvPr/>
        </p:nvSpPr>
        <p:spPr>
          <a:xfrm>
            <a:off x="7926000" y="-718"/>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1,8</a:t>
            </a:r>
            <a:endParaRPr kumimoji="1" lang="ja-JP" altLang="en-US" sz="1200" b="1">
              <a:solidFill>
                <a:schemeClr val="bg1"/>
              </a:solidFill>
              <a:latin typeface="Meiryo UI" panose="020B0604030504040204" pitchFamily="50" charset="-128"/>
              <a:ea typeface="Meiryo UI" panose="020B0604030504040204" pitchFamily="50" charset="-128"/>
            </a:endParaRPr>
          </a:p>
        </p:txBody>
      </p:sp>
      <p:sp>
        <p:nvSpPr>
          <p:cNvPr id="6" name="正方形/長方形 5">
            <a:extLst>
              <a:ext uri="{FF2B5EF4-FFF2-40B4-BE49-F238E27FC236}">
                <a16:creationId xmlns:a16="http://schemas.microsoft.com/office/drawing/2014/main" id="{CB6645A5-F3CD-78EF-7563-D4EAD5F3F4A8}"/>
              </a:ext>
            </a:extLst>
          </p:cNvPr>
          <p:cNvSpPr/>
          <p:nvPr/>
        </p:nvSpPr>
        <p:spPr>
          <a:xfrm>
            <a:off x="5100994" y="1494873"/>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事業類型（</a:t>
            </a:r>
            <a:r>
              <a:rPr kumimoji="1" lang="en-US" altLang="ja-JP" sz="1200" b="1">
                <a:solidFill>
                  <a:schemeClr val="tx2"/>
                </a:solidFill>
                <a:latin typeface="Meiryo UI" panose="020B0604030504040204" pitchFamily="50" charset="-128"/>
                <a:ea typeface="Meiryo UI" panose="020B0604030504040204" pitchFamily="50" charset="-128"/>
              </a:rPr>
              <a:t>①</a:t>
            </a:r>
            <a:r>
              <a:rPr kumimoji="1" lang="ja-JP" altLang="en-US" sz="1200" b="1">
                <a:solidFill>
                  <a:schemeClr val="tx2"/>
                </a:solidFill>
                <a:latin typeface="Meiryo UI" panose="020B0604030504040204" pitchFamily="50" charset="-128"/>
                <a:ea typeface="Meiryo UI" panose="020B0604030504040204" pitchFamily="50" charset="-128"/>
              </a:rPr>
              <a:t>・②・③）に該当する理由</a:t>
            </a:r>
          </a:p>
        </p:txBody>
      </p:sp>
      <p:sp>
        <p:nvSpPr>
          <p:cNvPr id="7" name="テキスト プレースホルダー 2">
            <a:extLst>
              <a:ext uri="{FF2B5EF4-FFF2-40B4-BE49-F238E27FC236}">
                <a16:creationId xmlns:a16="http://schemas.microsoft.com/office/drawing/2014/main" id="{EDDC40D5-4693-154D-3DD5-DA9790611C29}"/>
              </a:ext>
            </a:extLst>
          </p:cNvPr>
          <p:cNvSpPr txBox="1">
            <a:spLocks/>
          </p:cNvSpPr>
          <p:nvPr/>
        </p:nvSpPr>
        <p:spPr>
          <a:xfrm>
            <a:off x="5102511" y="1844802"/>
            <a:ext cx="4291197" cy="4644449"/>
          </a:xfrm>
          <a:prstGeom prst="rect">
            <a:avLst/>
          </a:prstGeom>
          <a:noFill/>
        </p:spPr>
        <p:txBody>
          <a:bodyPr lIns="72000" tIns="45720" rIns="72000" bIns="4572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該当する事業類型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①我が国のイノベーション創出につながる共創型 </a:t>
            </a: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②日本の高度技術海外展開型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③サプライチェーン強靱化型</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endParaRPr kumimoji="1" lang="en-US" altLang="ja-JP" sz="1050"/>
          </a:p>
          <a:p>
            <a:endParaRPr kumimoji="1" lang="en-US" altLang="ja-JP" sz="1050"/>
          </a:p>
          <a:p>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endParaRPr kumimoji="1" lang="en-US" altLang="ja-JP" sz="1050">
              <a:solidFill>
                <a:schemeClr val="tx2"/>
              </a:solidFill>
              <a:latin typeface="Meiryo UI" panose="020B0604030504040204" pitchFamily="50" charset="-128"/>
              <a:ea typeface="Meiryo UI" panose="020B0604030504040204" pitchFamily="50" charset="-128"/>
            </a:endParaRPr>
          </a:p>
          <a:p>
            <a:r>
              <a:rPr kumimoji="1" lang="en-US" altLang="ja-JP" sz="1050"/>
              <a:t>【</a:t>
            </a:r>
            <a:r>
              <a:rPr kumimoji="1" lang="ja-JP" altLang="en-US" sz="1050"/>
              <a:t>該当する理由</a:t>
            </a:r>
            <a:r>
              <a:rPr kumimoji="1" lang="en-US" altLang="ja-JP" sz="1050"/>
              <a:t>】</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en-US" altLang="ja-JP" sz="1050"/>
              <a:t>XXX</a:t>
            </a:r>
            <a:r>
              <a:rPr kumimoji="1" lang="ja-JP" altLang="en-US" sz="1050"/>
              <a:t>・・・</a:t>
            </a:r>
          </a:p>
          <a:p>
            <a:endParaRPr kumimoji="1" lang="ja-JP" altLang="en-US" sz="1050"/>
          </a:p>
          <a:p>
            <a:endParaRPr kumimoji="1" lang="en-US" altLang="ja-JP" sz="1050"/>
          </a:p>
          <a:p>
            <a:endParaRPr kumimoji="1" lang="en-US" altLang="ja-JP" sz="1050"/>
          </a:p>
          <a:p>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endParaRPr kumimoji="1" lang="en-US" altLang="ja-JP" sz="1050"/>
          </a:p>
        </p:txBody>
      </p:sp>
      <p:sp>
        <p:nvSpPr>
          <p:cNvPr id="8" name="吹き出し: 四角形 7">
            <a:extLst>
              <a:ext uri="{FF2B5EF4-FFF2-40B4-BE49-F238E27FC236}">
                <a16:creationId xmlns:a16="http://schemas.microsoft.com/office/drawing/2014/main" id="{BC3C9A2A-A31E-95CF-EF79-EE0A7FEAF538}"/>
              </a:ext>
            </a:extLst>
          </p:cNvPr>
          <p:cNvSpPr/>
          <p:nvPr/>
        </p:nvSpPr>
        <p:spPr>
          <a:xfrm>
            <a:off x="5815548" y="3575372"/>
            <a:ext cx="3427504" cy="1048774"/>
          </a:xfrm>
          <a:prstGeom prst="wedgeRectCallout">
            <a:avLst>
              <a:gd name="adj1" fmla="val -45959"/>
              <a:gd name="adj2" fmla="val -6043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上記で記載した事業類型に当てはまる理由を記載してください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pPr>
            <a:r>
              <a:rPr kumimoji="1" lang="ja-JP" altLang="en-US" sz="1000" b="1">
                <a:solidFill>
                  <a:srgbClr val="C00000"/>
                </a:solidFill>
                <a:latin typeface="Meiryo UI" panose="020B0604030504040204" pitchFamily="50" charset="-128"/>
                <a:ea typeface="Meiryo UI" panose="020B0604030504040204" pitchFamily="50" charset="-128"/>
              </a:rPr>
              <a:t>複数記載した場合は、そのすべてについて当てはまる理由を記載してください</a:t>
            </a:r>
            <a:endParaRPr kumimoji="1" lang="en-US" altLang="ja-JP" sz="1000" b="1">
              <a:solidFill>
                <a:srgbClr val="C00000"/>
              </a:solidFill>
              <a:highlight>
                <a:srgbClr val="00FF00"/>
              </a:highlight>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pPr>
            <a:r>
              <a:rPr kumimoji="1" lang="ja-JP" altLang="en-US" sz="1000" b="1">
                <a:solidFill>
                  <a:srgbClr val="C00000"/>
                </a:solidFill>
                <a:latin typeface="Meiryo UI" panose="020B0604030504040204" pitchFamily="50" charset="-128"/>
                <a:ea typeface="Meiryo UI" panose="020B0604030504040204" pitchFamily="50" charset="-128"/>
              </a:rPr>
              <a:t>各事業類型の応募条件を満たすことを明記してください</a:t>
            </a:r>
            <a:r>
              <a:rPr kumimoji="1" lang="ja-JP" altLang="en-US" sz="1000">
                <a:solidFill>
                  <a:schemeClr val="tx2"/>
                </a:solidFill>
                <a:latin typeface="Meiryo UI" panose="020B0604030504040204" pitchFamily="50" charset="-128"/>
                <a:ea typeface="Meiryo UI" panose="020B0604030504040204" pitchFamily="50" charset="-128"/>
              </a:rPr>
              <a:t>（詳細については</a:t>
            </a:r>
            <a:r>
              <a:rPr kumimoji="1" lang="ja-JP" altLang="en-US" sz="1000" b="1">
                <a:solidFill>
                  <a:schemeClr val="tx2"/>
                </a:solidFill>
                <a:latin typeface="Meiryo UI" panose="020B0604030504040204" pitchFamily="50" charset="-128"/>
                <a:ea typeface="Meiryo UI" panose="020B0604030504040204" pitchFamily="50" charset="-128"/>
              </a:rPr>
              <a:t>募集要領 </a:t>
            </a:r>
            <a:r>
              <a:rPr kumimoji="1" lang="en-US" altLang="ja-JP" sz="1000" b="1">
                <a:solidFill>
                  <a:schemeClr val="tx2"/>
                </a:solidFill>
                <a:latin typeface="Meiryo UI" panose="020B0604030504040204" pitchFamily="50" charset="-128"/>
                <a:ea typeface="Meiryo UI" panose="020B0604030504040204" pitchFamily="50" charset="-128"/>
              </a:rPr>
              <a:t>3.(3) </a:t>
            </a:r>
            <a:r>
              <a:rPr kumimoji="1" lang="ja-JP" altLang="en-US" sz="1000">
                <a:solidFill>
                  <a:schemeClr val="tx2"/>
                </a:solidFill>
                <a:latin typeface="Meiryo UI" panose="020B0604030504040204" pitchFamily="50" charset="-128"/>
                <a:ea typeface="Meiryo UI" panose="020B0604030504040204" pitchFamily="50" charset="-128"/>
              </a:rPr>
              <a:t>を参照してください）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cxnSp>
        <p:nvCxnSpPr>
          <p:cNvPr id="10" name="直線コネクタ 9">
            <a:extLst>
              <a:ext uri="{FF2B5EF4-FFF2-40B4-BE49-F238E27FC236}">
                <a16:creationId xmlns:a16="http://schemas.microsoft.com/office/drawing/2014/main" id="{CC128D57-4EAA-A26B-8227-7C4E795E5397}"/>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2" name="正方形/長方形 11">
            <a:extLst>
              <a:ext uri="{FF2B5EF4-FFF2-40B4-BE49-F238E27FC236}">
                <a16:creationId xmlns:a16="http://schemas.microsoft.com/office/drawing/2014/main" id="{A8B56940-D08A-44D2-7B08-7DBA37A17E90}"/>
              </a:ext>
            </a:extLst>
          </p:cNvPr>
          <p:cNvSpPr/>
          <p:nvPr/>
        </p:nvSpPr>
        <p:spPr>
          <a:xfrm>
            <a:off x="512291" y="1495761"/>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事業分野（</a:t>
            </a:r>
            <a:r>
              <a:rPr kumimoji="1" lang="en-US" altLang="ja-JP" sz="1200" b="1">
                <a:solidFill>
                  <a:schemeClr val="tx2"/>
                </a:solidFill>
                <a:latin typeface="Meiryo UI" panose="020B0604030504040204" pitchFamily="50" charset="-128"/>
                <a:ea typeface="Meiryo UI" panose="020B0604030504040204" pitchFamily="50" charset="-128"/>
              </a:rPr>
              <a:t>①</a:t>
            </a:r>
            <a:r>
              <a:rPr kumimoji="1" lang="ja-JP" altLang="en-US" sz="1200" b="1">
                <a:solidFill>
                  <a:schemeClr val="tx2"/>
                </a:solidFill>
                <a:latin typeface="Meiryo UI" panose="020B0604030504040204" pitchFamily="50" charset="-128"/>
                <a:ea typeface="Meiryo UI" panose="020B0604030504040204" pitchFamily="50" charset="-128"/>
              </a:rPr>
              <a:t>・②・③）に該当する理由</a:t>
            </a:r>
          </a:p>
        </p:txBody>
      </p:sp>
      <p:sp>
        <p:nvSpPr>
          <p:cNvPr id="13" name="テキスト プレースホルダー 2">
            <a:extLst>
              <a:ext uri="{FF2B5EF4-FFF2-40B4-BE49-F238E27FC236}">
                <a16:creationId xmlns:a16="http://schemas.microsoft.com/office/drawing/2014/main" id="{04E15EB4-14B9-DB61-5803-119D6AFA77A4}"/>
              </a:ext>
            </a:extLst>
          </p:cNvPr>
          <p:cNvSpPr txBox="1">
            <a:spLocks/>
          </p:cNvSpPr>
          <p:nvPr/>
        </p:nvSpPr>
        <p:spPr>
          <a:xfrm>
            <a:off x="512292" y="1845251"/>
            <a:ext cx="4291198" cy="464400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該当する事業分野</a:t>
            </a:r>
            <a:r>
              <a:rPr kumimoji="1" lang="en-US" altLang="ja-JP" sz="1050">
                <a:solidFill>
                  <a:schemeClr val="tx2"/>
                </a:solidFill>
                <a:latin typeface="Meiryo UI" panose="020B0604030504040204" pitchFamily="50" charset="-128"/>
                <a:ea typeface="Meiryo UI" panose="020B0604030504040204" pitchFamily="50" charset="-128"/>
              </a:rPr>
              <a:t>】</a:t>
            </a:r>
          </a:p>
          <a:p>
            <a:pPr marL="180000" indent="-18000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①</a:t>
            </a:r>
            <a:r>
              <a:rPr kumimoji="1" lang="en-US" altLang="ja-JP" sz="1050">
                <a:solidFill>
                  <a:schemeClr val="tx2"/>
                </a:solidFill>
                <a:latin typeface="Meiryo UI" panose="020B0604030504040204" pitchFamily="50" charset="-128"/>
                <a:ea typeface="Meiryo UI" panose="020B0604030504040204" pitchFamily="50" charset="-128"/>
              </a:rPr>
              <a:t>GX</a:t>
            </a:r>
            <a:r>
              <a:rPr kumimoji="1" lang="ja-JP" altLang="en-US" sz="1050">
                <a:solidFill>
                  <a:schemeClr val="tx2"/>
                </a:solidFill>
                <a:latin typeface="Meiryo UI" panose="020B0604030504040204" pitchFamily="50" charset="-128"/>
                <a:ea typeface="Meiryo UI" panose="020B0604030504040204" pitchFamily="50" charset="-128"/>
              </a:rPr>
              <a:t>分野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②</a:t>
            </a:r>
            <a:r>
              <a:rPr kumimoji="1" lang="en-US" altLang="ja-JP" sz="1050">
                <a:solidFill>
                  <a:schemeClr val="tx2"/>
                </a:solidFill>
                <a:latin typeface="Meiryo UI" panose="020B0604030504040204" pitchFamily="50" charset="-128"/>
                <a:ea typeface="Meiryo UI" panose="020B0604030504040204" pitchFamily="50" charset="-128"/>
              </a:rPr>
              <a:t>DX</a:t>
            </a:r>
            <a:r>
              <a:rPr kumimoji="1" lang="ja-JP" altLang="en-US" sz="1050">
                <a:solidFill>
                  <a:schemeClr val="tx2"/>
                </a:solidFill>
                <a:latin typeface="Meiryo UI" panose="020B0604030504040204" pitchFamily="50" charset="-128"/>
                <a:ea typeface="Meiryo UI" panose="020B0604030504040204" pitchFamily="50" charset="-128"/>
              </a:rPr>
              <a:t>分野 </a:t>
            </a:r>
            <a:r>
              <a:rPr kumimoji="1" lang="en-US" altLang="ja-JP" sz="1050">
                <a:solidFill>
                  <a:schemeClr val="tx2"/>
                </a:solidFill>
                <a:latin typeface="Meiryo UI" panose="020B0604030504040204" pitchFamily="50" charset="-128"/>
                <a:ea typeface="Meiryo UI" panose="020B0604030504040204" pitchFamily="50" charset="-128"/>
              </a:rPr>
              <a:t>/ </a:t>
            </a:r>
            <a:r>
              <a:rPr kumimoji="1" lang="ja-JP" altLang="en-US" sz="1050">
                <a:solidFill>
                  <a:schemeClr val="tx2"/>
                </a:solidFill>
                <a:latin typeface="Meiryo UI" panose="020B0604030504040204" pitchFamily="50" charset="-128"/>
                <a:ea typeface="Meiryo UI" panose="020B0604030504040204" pitchFamily="50" charset="-128"/>
              </a:rPr>
              <a:t>③経済安保分野</a:t>
            </a:r>
            <a:endParaRPr kumimoji="1" lang="en-US" altLang="ja-JP" sz="1050">
              <a:solidFill>
                <a:schemeClr val="tx2"/>
              </a:solidFill>
              <a:latin typeface="Meiryo UI" panose="020B0604030504040204" pitchFamily="50" charset="-128"/>
              <a:ea typeface="Meiryo UI" panose="020B0604030504040204" pitchFamily="50" charset="-128"/>
            </a:endParaRPr>
          </a:p>
          <a:p>
            <a:pPr marL="180000" indent="-180000">
              <a:buFont typeface="Arial" panose="020B0604020202020204" pitchFamily="34" charset="0"/>
              <a:buChar char="•"/>
            </a:pPr>
            <a:endParaRPr kumimoji="1" lang="en-US" altLang="ja-JP" sz="1050"/>
          </a:p>
          <a:p>
            <a:pPr marL="180000" indent="-180000">
              <a:buFont typeface="Arial" panose="020B0604020202020204" pitchFamily="34" charset="0"/>
              <a:buChar char="•"/>
            </a:pPr>
            <a:endParaRPr kumimoji="1" lang="en-US" altLang="ja-JP" sz="1050">
              <a:solidFill>
                <a:schemeClr val="tx2"/>
              </a:solidFill>
              <a:latin typeface="Meiryo UI" panose="020B0604030504040204" pitchFamily="50" charset="-128"/>
              <a:ea typeface="Meiryo UI" panose="020B0604030504040204" pitchFamily="50" charset="-128"/>
            </a:endParaRPr>
          </a:p>
          <a:p>
            <a:endParaRPr kumimoji="1" lang="en-US" altLang="ja-JP" sz="1050"/>
          </a:p>
          <a:p>
            <a:endParaRPr kumimoji="1" lang="en-US" altLang="ja-JP" sz="1050"/>
          </a:p>
          <a:p>
            <a:pPr marL="180000" indent="-180000">
              <a:buFont typeface="Arial" panose="020B0604020202020204" pitchFamily="34" charset="0"/>
              <a:buChar char="•"/>
            </a:pPr>
            <a:endParaRPr kumimoji="1" lang="en-US" altLang="ja-JP" sz="1050">
              <a:solidFill>
                <a:schemeClr val="tx2"/>
              </a:solidFill>
              <a:latin typeface="Meiryo UI" panose="020B0604030504040204" pitchFamily="50" charset="-128"/>
              <a:ea typeface="Meiryo UI" panose="020B0604030504040204" pitchFamily="50" charset="-128"/>
            </a:endParaRPr>
          </a:p>
          <a:p>
            <a:r>
              <a:rPr kumimoji="1" lang="en-US" altLang="ja-JP" sz="1050"/>
              <a:t>【</a:t>
            </a:r>
            <a:r>
              <a:rPr kumimoji="1" lang="ja-JP" altLang="en-US" sz="1050"/>
              <a:t>該当する理由</a:t>
            </a:r>
            <a:r>
              <a:rPr kumimoji="1" lang="en-US" altLang="ja-JP" sz="1050"/>
              <a:t>】</a:t>
            </a:r>
          </a:p>
          <a:p>
            <a:pPr marL="180000" indent="-18000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XXX</a:t>
            </a:r>
            <a:r>
              <a:rPr kumimoji="1" lang="ja-JP" altLang="en-US" sz="1050">
                <a:solidFill>
                  <a:schemeClr val="tx2"/>
                </a:solidFill>
                <a:latin typeface="Meiryo UI" panose="020B0604030504040204" pitchFamily="50" charset="-128"/>
                <a:ea typeface="Meiryo UI" panose="020B0604030504040204" pitchFamily="50" charset="-128"/>
              </a:rPr>
              <a:t>・・・</a:t>
            </a:r>
            <a:endParaRPr kumimoji="1" lang="en-US" altLang="ja-JP" sz="1050">
              <a:solidFill>
                <a:schemeClr val="tx2"/>
              </a:solidFill>
              <a:latin typeface="Meiryo UI" panose="020B0604030504040204" pitchFamily="50" charset="-128"/>
              <a:ea typeface="Meiryo UI" panose="020B0604030504040204" pitchFamily="50" charset="-128"/>
            </a:endParaRPr>
          </a:p>
        </p:txBody>
      </p:sp>
      <p:sp>
        <p:nvSpPr>
          <p:cNvPr id="21" name="吹き出し: 四角形 20">
            <a:extLst>
              <a:ext uri="{FF2B5EF4-FFF2-40B4-BE49-F238E27FC236}">
                <a16:creationId xmlns:a16="http://schemas.microsoft.com/office/drawing/2014/main" id="{8BFAAA1A-C9DF-3C78-2F81-274032F2A709}"/>
              </a:ext>
            </a:extLst>
          </p:cNvPr>
          <p:cNvSpPr/>
          <p:nvPr/>
        </p:nvSpPr>
        <p:spPr>
          <a:xfrm>
            <a:off x="1147239" y="2457578"/>
            <a:ext cx="3470361" cy="543135"/>
          </a:xfrm>
          <a:prstGeom prst="wedgeRectCallout">
            <a:avLst>
              <a:gd name="adj1" fmla="val -40838"/>
              <a:gd name="adj2" fmla="val -64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最も当てはまる分野を丸で囲んでください（</a:t>
            </a:r>
            <a:r>
              <a:rPr kumimoji="1" lang="ja-JP" altLang="en-US" sz="1000" b="1">
                <a:solidFill>
                  <a:schemeClr val="tx2"/>
                </a:solidFill>
                <a:latin typeface="Meiryo UI" panose="020B0604030504040204" pitchFamily="50" charset="-128"/>
                <a:ea typeface="Meiryo UI" panose="020B0604030504040204" pitchFamily="50" charset="-128"/>
              </a:rPr>
              <a:t>複数該当する場合は、全て丸で囲んだうえで</a:t>
            </a:r>
            <a:r>
              <a:rPr kumimoji="1" lang="ja-JP" altLang="en-US" sz="1000" b="1">
                <a:solidFill>
                  <a:srgbClr val="C00000"/>
                </a:solidFill>
                <a:latin typeface="Meiryo UI" panose="020B0604030504040204" pitchFamily="50" charset="-128"/>
                <a:ea typeface="Meiryo UI" panose="020B0604030504040204" pitchFamily="50" charset="-128"/>
              </a:rPr>
              <a:t>最も当てはまる類型のみ赤丸</a:t>
            </a:r>
            <a:r>
              <a:rPr kumimoji="1" lang="ja-JP" altLang="en-US" sz="1000" b="1">
                <a:solidFill>
                  <a:schemeClr val="tx2"/>
                </a:solidFill>
                <a:latin typeface="Meiryo UI" panose="020B0604030504040204" pitchFamily="50" charset="-128"/>
                <a:ea typeface="Meiryo UI" panose="020B0604030504040204" pitchFamily="50" charset="-128"/>
              </a:rPr>
              <a:t>で明示してください）</a:t>
            </a:r>
          </a:p>
        </p:txBody>
      </p:sp>
      <p:sp>
        <p:nvSpPr>
          <p:cNvPr id="14" name="吹き出し: 四角形 13">
            <a:extLst>
              <a:ext uri="{FF2B5EF4-FFF2-40B4-BE49-F238E27FC236}">
                <a16:creationId xmlns:a16="http://schemas.microsoft.com/office/drawing/2014/main" id="{536962AB-0EF1-8196-C3A7-89FE05117137}"/>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本事業は</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を扱い、</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及び</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を図る案件であるため、事業分野</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及び事業類型</a:t>
            </a:r>
            <a:r>
              <a:rPr kumimoji="1" lang="en-US" altLang="ja-JP" sz="1000">
                <a:solidFill>
                  <a:schemeClr val="tx2"/>
                </a:solidFill>
                <a:latin typeface="Meiryo UI" panose="020B0604030504040204" pitchFamily="50" charset="-128"/>
                <a:ea typeface="Meiryo UI" panose="020B0604030504040204" pitchFamily="50" charset="-128"/>
              </a:rPr>
              <a:t>X</a:t>
            </a:r>
            <a:r>
              <a:rPr kumimoji="1" lang="ja-JP" altLang="en-US" sz="1000">
                <a:solidFill>
                  <a:schemeClr val="tx2"/>
                </a:solidFill>
                <a:latin typeface="Meiryo UI" panose="020B0604030504040204" pitchFamily="50" charset="-128"/>
                <a:ea typeface="Meiryo UI" panose="020B0604030504040204" pitchFamily="50" charset="-128"/>
              </a:rPr>
              <a:t>に該当する</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3" name="テキスト プレースホルダー 2">
            <a:extLst>
              <a:ext uri="{FF2B5EF4-FFF2-40B4-BE49-F238E27FC236}">
                <a16:creationId xmlns:a16="http://schemas.microsoft.com/office/drawing/2014/main" id="{AC3783BB-8FD1-1DC6-A830-51C09D41E05F}"/>
              </a:ext>
            </a:extLst>
          </p:cNvPr>
          <p:cNvSpPr txBox="1">
            <a:spLocks/>
          </p:cNvSpPr>
          <p:nvPr/>
        </p:nvSpPr>
        <p:spPr>
          <a:xfrm>
            <a:off x="510770" y="5219700"/>
            <a:ext cx="4291200" cy="1216615"/>
          </a:xfrm>
          <a:prstGeom prst="rect">
            <a:avLst/>
          </a:prstGeom>
          <a:solidFill>
            <a:schemeClr val="accent4"/>
          </a:solidFill>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r>
              <a:rPr kumimoji="1" lang="ja-JP" altLang="en-US" sz="1050"/>
              <a:t>□　「経済施策を一体的に講ずることによる安全保障の確保の推進に関する</a:t>
            </a:r>
            <a:br>
              <a:rPr kumimoji="1" lang="en-US" altLang="ja-JP" sz="1050"/>
            </a:br>
            <a:r>
              <a:rPr kumimoji="1" lang="ja-JP" altLang="en-US" sz="1050"/>
              <a:t>　　　法律施行令」で指定された「金属鉱産物」に関する事業について応募する</a:t>
            </a:r>
          </a:p>
          <a:p>
            <a:r>
              <a:rPr kumimoji="1" lang="ja-JP" altLang="en-US" sz="1050"/>
              <a:t>　   </a:t>
            </a:r>
            <a:r>
              <a:rPr kumimoji="1" lang="en-US" altLang="ja-JP" sz="1050"/>
              <a:t>【</a:t>
            </a:r>
            <a:r>
              <a:rPr kumimoji="1" lang="ja-JP" altLang="en-US" sz="1050"/>
              <a:t>他の予算事業では実施できない理由</a:t>
            </a:r>
            <a:r>
              <a:rPr kumimoji="1" lang="en-US" altLang="ja-JP" sz="1050"/>
              <a:t>】</a:t>
            </a:r>
          </a:p>
          <a:p>
            <a:r>
              <a:rPr kumimoji="1" lang="ja-JP" altLang="en-US" sz="1050"/>
              <a:t>　　　</a:t>
            </a:r>
            <a:r>
              <a:rPr kumimoji="1" lang="en-US" altLang="ja-JP" sz="1050"/>
              <a:t>XXX</a:t>
            </a:r>
            <a:r>
              <a:rPr kumimoji="1" lang="ja-JP" altLang="en-US" sz="1050"/>
              <a:t>・・・</a:t>
            </a:r>
            <a:endParaRPr kumimoji="1" lang="en-US" altLang="ja-JP" sz="1050"/>
          </a:p>
        </p:txBody>
      </p:sp>
      <p:sp>
        <p:nvSpPr>
          <p:cNvPr id="17" name="吹き出し: 四角形 16">
            <a:extLst>
              <a:ext uri="{FF2B5EF4-FFF2-40B4-BE49-F238E27FC236}">
                <a16:creationId xmlns:a16="http://schemas.microsoft.com/office/drawing/2014/main" id="{04CE2942-8914-A7D5-AEC9-8DF6ECAE76DA}"/>
              </a:ext>
            </a:extLst>
          </p:cNvPr>
          <p:cNvSpPr/>
          <p:nvPr/>
        </p:nvSpPr>
        <p:spPr>
          <a:xfrm>
            <a:off x="1147239" y="3589531"/>
            <a:ext cx="3427504" cy="1525811"/>
          </a:xfrm>
          <a:prstGeom prst="wedgeRectCallout">
            <a:avLst>
              <a:gd name="adj1" fmla="val -41878"/>
              <a:gd name="adj2" fmla="val -5682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上記で記載した事業分野に当てはまる理由を記載してください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pPr>
            <a:r>
              <a:rPr kumimoji="1" lang="ja-JP" altLang="en-US" sz="1000" b="1">
                <a:solidFill>
                  <a:srgbClr val="C00000"/>
                </a:solidFill>
                <a:latin typeface="Meiryo UI" panose="020B0604030504040204" pitchFamily="50" charset="-128"/>
                <a:ea typeface="Meiryo UI" panose="020B0604030504040204" pitchFamily="50" charset="-128"/>
              </a:rPr>
              <a:t>複数記載した場合は、そのすべてについて当てはまる理由を記載してください</a:t>
            </a:r>
          </a:p>
          <a:p>
            <a:pPr marL="171450" indent="-171450">
              <a:spcAft>
                <a:spcPts val="300"/>
              </a:spcAft>
              <a:buFont typeface="Arial" panose="020B0604020202020204" pitchFamily="34" charset="0"/>
              <a:buChar char="•"/>
            </a:pPr>
            <a:r>
              <a:rPr kumimoji="1" lang="ja-JP" altLang="en-US" sz="1000" b="1">
                <a:solidFill>
                  <a:srgbClr val="C00000"/>
                </a:solidFill>
                <a:latin typeface="Meiryo UI" panose="020B0604030504040204" pitchFamily="50" charset="-128"/>
                <a:ea typeface="Meiryo UI" panose="020B0604030504040204" pitchFamily="50" charset="-128"/>
              </a:rPr>
              <a:t>各事業分野の応募条件を満たすことを明記してください</a:t>
            </a:r>
            <a:r>
              <a:rPr kumimoji="1" lang="ja-JP" altLang="en-US" sz="1000">
                <a:solidFill>
                  <a:schemeClr val="tx2"/>
                </a:solidFill>
                <a:latin typeface="Meiryo UI" panose="020B0604030504040204" pitchFamily="50" charset="-128"/>
                <a:ea typeface="Meiryo UI" panose="020B0604030504040204" pitchFamily="50" charset="-128"/>
              </a:rPr>
              <a:t>（詳細については</a:t>
            </a:r>
            <a:r>
              <a:rPr kumimoji="1" lang="ja-JP" altLang="en-US" sz="1000" b="1">
                <a:solidFill>
                  <a:schemeClr val="tx2"/>
                </a:solidFill>
                <a:latin typeface="Meiryo UI" panose="020B0604030504040204" pitchFamily="50" charset="-128"/>
                <a:ea typeface="Meiryo UI" panose="020B0604030504040204" pitchFamily="50" charset="-128"/>
              </a:rPr>
              <a:t>募集要領 </a:t>
            </a:r>
            <a:r>
              <a:rPr kumimoji="1" lang="en-US" altLang="ja-JP" sz="1000" b="1">
                <a:solidFill>
                  <a:schemeClr val="tx2"/>
                </a:solidFill>
                <a:latin typeface="Meiryo UI" panose="020B0604030504040204" pitchFamily="50" charset="-128"/>
                <a:ea typeface="Meiryo UI" panose="020B0604030504040204" pitchFamily="50" charset="-128"/>
              </a:rPr>
              <a:t>3.(2) </a:t>
            </a:r>
            <a:r>
              <a:rPr kumimoji="1" lang="ja-JP" altLang="en-US" sz="1000">
                <a:solidFill>
                  <a:schemeClr val="tx2"/>
                </a:solidFill>
                <a:latin typeface="Meiryo UI" panose="020B0604030504040204" pitchFamily="50" charset="-128"/>
                <a:ea typeface="Meiryo UI" panose="020B0604030504040204" pitchFamily="50" charset="-128"/>
              </a:rPr>
              <a:t>を参照してください）</a:t>
            </a:r>
            <a:endParaRPr kumimoji="1" lang="en-US" altLang="ja-JP" sz="1000" b="1">
              <a:solidFill>
                <a:srgbClr val="C00000"/>
              </a:solidFill>
              <a:latin typeface="Meiryo UI" panose="020B0604030504040204" pitchFamily="50" charset="-128"/>
              <a:ea typeface="Meiryo UI" panose="020B0604030504040204" pitchFamily="50" charset="-128"/>
            </a:endParaRPr>
          </a:p>
          <a:p>
            <a:pPr marL="171450" indent="-171450">
              <a:spcAft>
                <a:spcPts val="300"/>
              </a:spcAft>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事業分野③の場合には、「経済施策を一体的に講ずることによる安全保障の確保の推進に関する法律施行令」</a:t>
            </a:r>
            <a:r>
              <a:rPr kumimoji="1" lang="ja-JP" altLang="en-US" sz="1000">
                <a:solidFill>
                  <a:srgbClr val="37373A"/>
                </a:solidFill>
                <a:latin typeface="Meiryo UI" panose="020B0604030504040204" pitchFamily="50" charset="-128"/>
                <a:ea typeface="Meiryo UI" panose="020B0604030504040204" pitchFamily="50" charset="-128"/>
              </a:rPr>
              <a:t>で指定された特定重要物資の名称を明記してください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5" name="吹き出し: 四角形 4">
            <a:extLst>
              <a:ext uri="{FF2B5EF4-FFF2-40B4-BE49-F238E27FC236}">
                <a16:creationId xmlns:a16="http://schemas.microsoft.com/office/drawing/2014/main" id="{6E686C74-6B07-AC20-337D-2F0CBCC93650}"/>
              </a:ext>
            </a:extLst>
          </p:cNvPr>
          <p:cNvSpPr/>
          <p:nvPr/>
        </p:nvSpPr>
        <p:spPr>
          <a:xfrm>
            <a:off x="1168667" y="5957719"/>
            <a:ext cx="3427504" cy="777617"/>
          </a:xfrm>
          <a:prstGeom prst="wedgeRectCallout">
            <a:avLst>
              <a:gd name="adj1" fmla="val -41878"/>
              <a:gd name="adj2" fmla="val -65641"/>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latin typeface="Meiryo UI" panose="020B0604030504040204" pitchFamily="50" charset="-128"/>
                <a:ea typeface="Meiryo UI" panose="020B0604030504040204" pitchFamily="50" charset="-128"/>
              </a:rPr>
              <a:t>「金属鉱産物」について応募する場合には、</a:t>
            </a:r>
            <a:r>
              <a:rPr kumimoji="1" lang="ja-JP" altLang="en-US" sz="1000">
                <a:solidFill>
                  <a:schemeClr val="tx2"/>
                </a:solidFill>
              </a:rPr>
              <a:t>チェックボックスにチェック（</a:t>
            </a:r>
            <a:r>
              <a:rPr kumimoji="1" lang="ja-JP" altLang="en-US" sz="1000">
                <a:solidFill>
                  <a:schemeClr val="tx2"/>
                </a:solidFill>
                <a:latin typeface="Meiryo UI" panose="020B0604030504040204" pitchFamily="50" charset="-128"/>
                <a:ea typeface="Meiryo UI" panose="020B0604030504040204" pitchFamily="50" charset="-128"/>
              </a:rPr>
              <a:t>□を■にしてください）</a:t>
            </a:r>
            <a:r>
              <a:rPr kumimoji="1" lang="ja-JP" altLang="en-US" sz="1000">
                <a:solidFill>
                  <a:schemeClr val="tx2"/>
                </a:solidFill>
              </a:rPr>
              <a:t>の上、</a:t>
            </a:r>
            <a:r>
              <a:rPr kumimoji="1" lang="ja-JP" altLang="en-US" sz="1000">
                <a:solidFill>
                  <a:schemeClr val="tx2"/>
                </a:solidFill>
                <a:latin typeface="Meiryo UI" panose="020B0604030504040204" pitchFamily="50" charset="-128"/>
                <a:ea typeface="Meiryo UI" panose="020B0604030504040204" pitchFamily="50" charset="-128"/>
              </a:rPr>
              <a:t>経済安全保障推進法に係る重要鉱物助成金交付事業を含む他の予算事業では実施できない理由も併せて記載してください</a:t>
            </a:r>
            <a:endParaRPr kumimoji="1" lang="en-US" altLang="ja-JP" sz="1000">
              <a:solidFill>
                <a:schemeClr val="tx2"/>
              </a:solidFill>
              <a:latin typeface="Meiryo UI" panose="020B0604030504040204" pitchFamily="50" charset="-128"/>
              <a:ea typeface="Meiryo UI" panose="020B0604030504040204" pitchFamily="50" charset="-128"/>
            </a:endParaRPr>
          </a:p>
        </p:txBody>
      </p:sp>
      <p:sp>
        <p:nvSpPr>
          <p:cNvPr id="11" name="吹き出し: 四角形 10">
            <a:extLst>
              <a:ext uri="{FF2B5EF4-FFF2-40B4-BE49-F238E27FC236}">
                <a16:creationId xmlns:a16="http://schemas.microsoft.com/office/drawing/2014/main" id="{E4C0188D-BEA9-3BBD-7F5F-3E891C6034C3}"/>
              </a:ext>
            </a:extLst>
          </p:cNvPr>
          <p:cNvSpPr/>
          <p:nvPr/>
        </p:nvSpPr>
        <p:spPr>
          <a:xfrm>
            <a:off x="5794119" y="2519792"/>
            <a:ext cx="3470361" cy="543135"/>
          </a:xfrm>
          <a:prstGeom prst="wedgeRectCallout">
            <a:avLst>
              <a:gd name="adj1" fmla="val -40838"/>
              <a:gd name="adj2" fmla="val -64997"/>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最も当てはまる類型を丸で囲んでください（</a:t>
            </a:r>
            <a:r>
              <a:rPr kumimoji="1" lang="ja-JP" altLang="en-US" sz="1000" b="1">
                <a:solidFill>
                  <a:schemeClr val="tx2"/>
                </a:solidFill>
                <a:latin typeface="Meiryo UI" panose="020B0604030504040204" pitchFamily="50" charset="-128"/>
                <a:ea typeface="Meiryo UI" panose="020B0604030504040204" pitchFamily="50" charset="-128"/>
              </a:rPr>
              <a:t>複数該当する場合は、全て丸で囲んだうえで</a:t>
            </a:r>
            <a:r>
              <a:rPr kumimoji="1" lang="ja-JP" altLang="en-US" sz="1000" b="1">
                <a:solidFill>
                  <a:srgbClr val="C00000"/>
                </a:solidFill>
                <a:latin typeface="Meiryo UI" panose="020B0604030504040204" pitchFamily="50" charset="-128"/>
                <a:ea typeface="Meiryo UI" panose="020B0604030504040204" pitchFamily="50" charset="-128"/>
              </a:rPr>
              <a:t>最も当てはまる類型のみ赤丸</a:t>
            </a:r>
            <a:r>
              <a:rPr kumimoji="1" lang="ja-JP" altLang="en-US" sz="1000" b="1">
                <a:solidFill>
                  <a:schemeClr val="tx2"/>
                </a:solidFill>
                <a:latin typeface="Meiryo UI" panose="020B0604030504040204" pitchFamily="50" charset="-128"/>
                <a:ea typeface="Meiryo UI" panose="020B0604030504040204" pitchFamily="50" charset="-128"/>
              </a:rPr>
              <a:t>で明示してください</a:t>
            </a:r>
            <a:r>
              <a:rPr kumimoji="1" lang="ja-JP" altLang="en-US" sz="1000">
                <a:solidFill>
                  <a:schemeClr val="tx2"/>
                </a:solidFill>
                <a:latin typeface="Meiryo UI" panose="020B0604030504040204" pitchFamily="50" charset="-128"/>
                <a:ea typeface="Meiryo UI" panose="020B0604030504040204" pitchFamily="50" charset="-128"/>
              </a:rPr>
              <a:t>）</a:t>
            </a:r>
          </a:p>
        </p:txBody>
      </p:sp>
    </p:spTree>
    <p:extLst>
      <p:ext uri="{BB962C8B-B14F-4D97-AF65-F5344CB8AC3E}">
        <p14:creationId xmlns:p14="http://schemas.microsoft.com/office/powerpoint/2010/main" val="259642292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AA507C-AA21-E51D-49E8-CE7260EB20DA}"/>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5D7D46BA-934D-E5C8-A0A4-F045298E4F41}"/>
              </a:ext>
            </a:extLst>
          </p:cNvPr>
          <p:cNvSpPr>
            <a:spLocks noGrp="1"/>
          </p:cNvSpPr>
          <p:nvPr>
            <p:ph type="body" sz="quarter" idx="13"/>
          </p:nvPr>
        </p:nvSpPr>
        <p:spPr/>
        <p:txBody>
          <a:bodyPr/>
          <a:lstStyle/>
          <a:p>
            <a:r>
              <a:rPr kumimoji="1" lang="ja-JP" altLang="en-US"/>
              <a:t>２</a:t>
            </a:r>
            <a:r>
              <a:rPr kumimoji="1" lang="en-US" altLang="ja-JP"/>
              <a:t>. </a:t>
            </a:r>
            <a:r>
              <a:rPr kumimoji="1" lang="ja-JP" altLang="en-US"/>
              <a:t>経営戦略及び補助事業の位置づけ</a:t>
            </a:r>
            <a:endParaRPr kumimoji="1" lang="en-US" altLang="ja-JP"/>
          </a:p>
        </p:txBody>
      </p:sp>
    </p:spTree>
    <p:extLst>
      <p:ext uri="{BB962C8B-B14F-4D97-AF65-F5344CB8AC3E}">
        <p14:creationId xmlns:p14="http://schemas.microsoft.com/office/powerpoint/2010/main" val="428096697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66190DA8-55E9-30F7-B9F3-5A4FB9AC395A}"/>
              </a:ext>
            </a:extLst>
          </p:cNvPr>
          <p:cNvSpPr>
            <a:spLocks noGrp="1"/>
          </p:cNvSpPr>
          <p:nvPr>
            <p:ph type="body" sz="quarter" idx="15"/>
          </p:nvPr>
        </p:nvSpPr>
        <p:spPr/>
        <p:txBody>
          <a:bodyPr/>
          <a:lstStyle/>
          <a:p>
            <a:r>
              <a:rPr kumimoji="1" lang="ja-JP" altLang="en-US"/>
              <a:t>（スライドの内容を簡潔に記載してください）</a:t>
            </a:r>
            <a:endParaRPr kumimoji="1" lang="en-GB"/>
          </a:p>
        </p:txBody>
      </p:sp>
      <p:sp>
        <p:nvSpPr>
          <p:cNvPr id="4" name="テキスト プレースホルダー 3">
            <a:extLst>
              <a:ext uri="{FF2B5EF4-FFF2-40B4-BE49-F238E27FC236}">
                <a16:creationId xmlns:a16="http://schemas.microsoft.com/office/drawing/2014/main" id="{E31355B9-D6F1-D567-C4EA-BDFCA5AB0B3E}"/>
              </a:ext>
            </a:extLst>
          </p:cNvPr>
          <p:cNvSpPr>
            <a:spLocks noGrp="1"/>
          </p:cNvSpPr>
          <p:nvPr>
            <p:ph type="body" sz="quarter" idx="17"/>
          </p:nvPr>
        </p:nvSpPr>
        <p:spPr/>
        <p:txBody>
          <a:bodyPr/>
          <a:lstStyle/>
          <a:p>
            <a:r>
              <a:rPr kumimoji="1" lang="en-US" altLang="ja-JP"/>
              <a:t>2. </a:t>
            </a:r>
            <a:r>
              <a:rPr lang="ja-JP" altLang="en-US" sz="1200"/>
              <a:t>経営戦略及び補助事業の位置づけ</a:t>
            </a:r>
            <a:endParaRPr kumimoji="1" lang="en-GB"/>
          </a:p>
        </p:txBody>
      </p:sp>
      <p:sp>
        <p:nvSpPr>
          <p:cNvPr id="17" name="正方形/長方形 16">
            <a:extLst>
              <a:ext uri="{FF2B5EF4-FFF2-40B4-BE49-F238E27FC236}">
                <a16:creationId xmlns:a16="http://schemas.microsoft.com/office/drawing/2014/main" id="{36161827-63CB-AE7D-0683-06B44EE37EB7}"/>
              </a:ext>
            </a:extLst>
          </p:cNvPr>
          <p:cNvSpPr/>
          <p:nvPr/>
        </p:nvSpPr>
        <p:spPr>
          <a:xfrm>
            <a:off x="510775" y="1495322"/>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長期成長ビジョン・経営戦略</a:t>
            </a:r>
          </a:p>
        </p:txBody>
      </p:sp>
      <p:sp>
        <p:nvSpPr>
          <p:cNvPr id="18" name="テキスト プレースホルダー 2">
            <a:extLst>
              <a:ext uri="{FF2B5EF4-FFF2-40B4-BE49-F238E27FC236}">
                <a16:creationId xmlns:a16="http://schemas.microsoft.com/office/drawing/2014/main" id="{81EF9679-776A-A608-0EF7-577D806EC88E}"/>
              </a:ext>
            </a:extLst>
          </p:cNvPr>
          <p:cNvSpPr txBox="1">
            <a:spLocks/>
          </p:cNvSpPr>
          <p:nvPr/>
        </p:nvSpPr>
        <p:spPr>
          <a:xfrm>
            <a:off x="512292" y="1845251"/>
            <a:ext cx="4291197" cy="4644449"/>
          </a:xfrm>
          <a:prstGeom prst="rect">
            <a:avLst/>
          </a:prstGeom>
          <a:noFill/>
        </p:spPr>
        <p:txBody>
          <a:bodyPr lIns="72000" rIns="7200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
        <p:nvSpPr>
          <p:cNvPr id="11" name="吹き出し: 四角形 10">
            <a:extLst>
              <a:ext uri="{FF2B5EF4-FFF2-40B4-BE49-F238E27FC236}">
                <a16:creationId xmlns:a16="http://schemas.microsoft.com/office/drawing/2014/main" id="{82BC683B-1DC3-58DB-BBE4-007EDC887BDD}"/>
              </a:ext>
            </a:extLst>
          </p:cNvPr>
          <p:cNvSpPr/>
          <p:nvPr/>
        </p:nvSpPr>
        <p:spPr>
          <a:xfrm>
            <a:off x="4695690" y="541343"/>
            <a:ext cx="4725155" cy="550028"/>
          </a:xfrm>
          <a:prstGeom prst="wedgeRectCallout">
            <a:avLst>
              <a:gd name="adj1" fmla="val -55339"/>
              <a:gd name="adj2" fmla="val -3347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panose="020B0604030504040204" pitchFamily="50" charset="-128"/>
                <a:ea typeface="Meiryo UI" panose="020B0604030504040204" pitchFamily="50" charset="-128"/>
              </a:rPr>
              <a:t>スライドの主旨を示したキーメッセージを１～２行で記載してください</a:t>
            </a:r>
            <a:br>
              <a:rPr kumimoji="1" lang="en-US" altLang="ja-JP" sz="1000">
                <a:solidFill>
                  <a:schemeClr val="tx2"/>
                </a:solidFill>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当社は、</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長期成長ビジョンとして</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を掲げており、既存の</a:t>
            </a:r>
            <a:r>
              <a:rPr kumimoji="1" lang="en-US" altLang="ja-JP" sz="1000">
                <a:solidFill>
                  <a:schemeClr val="tx2"/>
                </a:solidFill>
                <a:latin typeface="Meiryo UI" panose="020B0604030504040204" pitchFamily="50" charset="-128"/>
                <a:ea typeface="Meiryo UI" panose="020B0604030504040204" pitchFamily="50" charset="-128"/>
              </a:rPr>
              <a:t>XXX</a:t>
            </a:r>
            <a:r>
              <a:rPr kumimoji="1" lang="ja-JP" altLang="en-US" sz="1000">
                <a:solidFill>
                  <a:schemeClr val="tx2"/>
                </a:solidFill>
                <a:latin typeface="Meiryo UI" panose="020B0604030504040204" pitchFamily="50" charset="-128"/>
                <a:ea typeface="Meiryo UI" panose="020B0604030504040204" pitchFamily="50" charset="-128"/>
              </a:rPr>
              <a:t>事業とのシナジーが見込める本事業を実施することで海外売上高</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成長を目指す</a:t>
            </a:r>
            <a:endParaRPr kumimoji="1" lang="ja-JP" altLang="en-US" sz="1000">
              <a:solidFill>
                <a:schemeClr val="tx2"/>
              </a:solidFill>
            </a:endParaRPr>
          </a:p>
        </p:txBody>
      </p:sp>
      <p:sp>
        <p:nvSpPr>
          <p:cNvPr id="5" name="正方形/長方形 4">
            <a:extLst>
              <a:ext uri="{FF2B5EF4-FFF2-40B4-BE49-F238E27FC236}">
                <a16:creationId xmlns:a16="http://schemas.microsoft.com/office/drawing/2014/main" id="{2F25AF5D-1A94-F2CC-2091-B2A632C976D3}"/>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1,9</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13" name="直線コネクタ 12">
            <a:extLst>
              <a:ext uri="{FF2B5EF4-FFF2-40B4-BE49-F238E27FC236}">
                <a16:creationId xmlns:a16="http://schemas.microsoft.com/office/drawing/2014/main" id="{4F6FAAE8-F9A6-89C1-6501-54DD28C1E81D}"/>
              </a:ext>
            </a:extLst>
          </p:cNvPr>
          <p:cNvCxnSpPr>
            <a:cxnSpLocks/>
          </p:cNvCxnSpPr>
          <p:nvPr/>
        </p:nvCxnSpPr>
        <p:spPr>
          <a:xfrm>
            <a:off x="4948122" y="1495322"/>
            <a:ext cx="0" cy="4994377"/>
          </a:xfrm>
          <a:prstGeom prst="line">
            <a:avLst/>
          </a:prstGeom>
          <a:ln w="12700">
            <a:solidFill>
              <a:schemeClr val="bg1">
                <a:lumMod val="65000"/>
              </a:schemeClr>
            </a:solidFill>
            <a:prstDash val="sysDash"/>
            <a:tailEnd type="none"/>
          </a:ln>
        </p:spPr>
        <p:style>
          <a:lnRef idx="1">
            <a:schemeClr val="accent1"/>
          </a:lnRef>
          <a:fillRef idx="0">
            <a:schemeClr val="accent1"/>
          </a:fillRef>
          <a:effectRef idx="0">
            <a:schemeClr val="accent1"/>
          </a:effectRef>
          <a:fontRef idx="minor">
            <a:schemeClr val="tx1"/>
          </a:fontRef>
        </p:style>
      </p:cxnSp>
      <p:sp>
        <p:nvSpPr>
          <p:cNvPr id="14" name="正方形/長方形 13">
            <a:extLst>
              <a:ext uri="{FF2B5EF4-FFF2-40B4-BE49-F238E27FC236}">
                <a16:creationId xmlns:a16="http://schemas.microsoft.com/office/drawing/2014/main" id="{2BAC0CE5-0FAA-AEF8-C122-A5BAFCBDEA0E}"/>
              </a:ext>
            </a:extLst>
          </p:cNvPr>
          <p:cNvSpPr/>
          <p:nvPr/>
        </p:nvSpPr>
        <p:spPr>
          <a:xfrm>
            <a:off x="5102509" y="1495761"/>
            <a:ext cx="2736000" cy="295660"/>
          </a:xfrm>
          <a:prstGeom prst="rect">
            <a:avLst/>
          </a:prstGeom>
          <a:solidFill>
            <a:schemeClr val="bg2">
              <a:lumMod val="20000"/>
              <a:lumOff val="80000"/>
            </a:schemeClr>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200" b="1">
                <a:solidFill>
                  <a:schemeClr val="tx2"/>
                </a:solidFill>
                <a:latin typeface="Meiryo UI" panose="020B0604030504040204" pitchFamily="50" charset="-128"/>
                <a:ea typeface="Meiryo UI" panose="020B0604030504040204" pitchFamily="50" charset="-128"/>
              </a:rPr>
              <a:t>経営戦略における補助事業の位置づけ</a:t>
            </a:r>
          </a:p>
        </p:txBody>
      </p:sp>
      <p:sp>
        <p:nvSpPr>
          <p:cNvPr id="21" name="テキスト プレースホルダー 2">
            <a:extLst>
              <a:ext uri="{FF2B5EF4-FFF2-40B4-BE49-F238E27FC236}">
                <a16:creationId xmlns:a16="http://schemas.microsoft.com/office/drawing/2014/main" id="{E029E336-8D89-6393-C682-771416327505}"/>
              </a:ext>
            </a:extLst>
          </p:cNvPr>
          <p:cNvSpPr txBox="1">
            <a:spLocks/>
          </p:cNvSpPr>
          <p:nvPr/>
        </p:nvSpPr>
        <p:spPr>
          <a:xfrm>
            <a:off x="5102510" y="1845251"/>
            <a:ext cx="4291198" cy="4644000"/>
          </a:xfrm>
          <a:prstGeom prst="rect">
            <a:avLst/>
          </a:prstGeom>
        </p:spPr>
        <p:txBody>
          <a:bodyPr lIns="0" rIns="0" anchor="t"/>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marL="285750" indent="-285750">
              <a:buFont typeface="Arial" panose="020B0604020202020204" pitchFamily="34" charset="0"/>
              <a:buChar char="•"/>
            </a:pPr>
            <a:r>
              <a:rPr kumimoji="1" lang="en-US" altLang="ja-JP" sz="1050"/>
              <a:t>XXX</a:t>
            </a:r>
            <a:r>
              <a:rPr kumimoji="1" lang="ja-JP" altLang="en-US" sz="1050"/>
              <a:t>・・・</a:t>
            </a:r>
          </a:p>
        </p:txBody>
      </p:sp>
      <p:sp>
        <p:nvSpPr>
          <p:cNvPr id="26" name="吹き出し: 四角形 25">
            <a:extLst>
              <a:ext uri="{FF2B5EF4-FFF2-40B4-BE49-F238E27FC236}">
                <a16:creationId xmlns:a16="http://schemas.microsoft.com/office/drawing/2014/main" id="{BA34EA32-0CF4-83DC-198E-AB5559E3EBC3}"/>
              </a:ext>
            </a:extLst>
          </p:cNvPr>
          <p:cNvSpPr/>
          <p:nvPr/>
        </p:nvSpPr>
        <p:spPr>
          <a:xfrm>
            <a:off x="1225329" y="2306320"/>
            <a:ext cx="3427504" cy="1656000"/>
          </a:xfrm>
          <a:prstGeom prst="wedgeRectCallout">
            <a:avLst>
              <a:gd name="adj1" fmla="val -48034"/>
              <a:gd name="adj2" fmla="val -6492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大企業等</a:t>
            </a:r>
            <a:r>
              <a:rPr kumimoji="1" lang="en-US" altLang="ja-JP" sz="1000">
                <a:solidFill>
                  <a:srgbClr val="C00000"/>
                </a:solidFill>
              </a:rPr>
              <a:t>】 </a:t>
            </a:r>
            <a:r>
              <a:rPr kumimoji="1" lang="ja-JP" altLang="en-US" sz="1000">
                <a:solidFill>
                  <a:schemeClr val="tx2"/>
                </a:solidFill>
              </a:rPr>
              <a:t>補助事業を行う</a:t>
            </a:r>
            <a:r>
              <a:rPr kumimoji="1" lang="ja-JP" altLang="en-US" sz="1000" b="1">
                <a:solidFill>
                  <a:schemeClr val="tx2"/>
                </a:solidFill>
              </a:rPr>
              <a:t>事業部門等の組織</a:t>
            </a:r>
            <a:r>
              <a:rPr kumimoji="1" lang="ja-JP" altLang="en-US" sz="1000">
                <a:solidFill>
                  <a:schemeClr val="tx2"/>
                </a:solidFill>
              </a:rPr>
              <a:t>（または企業全体）が長期的 </a:t>
            </a:r>
            <a:r>
              <a:rPr kumimoji="1" lang="en-US" altLang="ja-JP" sz="1000">
                <a:solidFill>
                  <a:schemeClr val="tx2"/>
                </a:solidFill>
              </a:rPr>
              <a:t>(</a:t>
            </a:r>
            <a:r>
              <a:rPr kumimoji="1" lang="ja-JP" altLang="en-US" sz="1000">
                <a:solidFill>
                  <a:schemeClr val="tx2"/>
                </a:solidFill>
              </a:rPr>
              <a:t>５～</a:t>
            </a:r>
            <a:r>
              <a:rPr kumimoji="1" lang="en-US" altLang="ja-JP" sz="1000">
                <a:solidFill>
                  <a:schemeClr val="tx2"/>
                </a:solidFill>
              </a:rPr>
              <a:t>10</a:t>
            </a:r>
            <a:r>
              <a:rPr kumimoji="1" lang="ja-JP" altLang="en-US" sz="1000">
                <a:solidFill>
                  <a:schemeClr val="tx2"/>
                </a:solidFill>
              </a:rPr>
              <a:t>年後</a:t>
            </a:r>
            <a:r>
              <a:rPr kumimoji="1" lang="en-US" altLang="ja-JP" sz="1000">
                <a:solidFill>
                  <a:schemeClr val="tx2"/>
                </a:solidFill>
              </a:rPr>
              <a:t>) </a:t>
            </a:r>
            <a:r>
              <a:rPr kumimoji="1" lang="ja-JP" altLang="en-US" sz="1000">
                <a:solidFill>
                  <a:schemeClr val="tx2"/>
                </a:solidFill>
              </a:rPr>
              <a:t>に目指す姿を記載してください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中小企業</a:t>
            </a:r>
            <a:r>
              <a:rPr kumimoji="1" lang="en-US" altLang="ja-JP" sz="1000">
                <a:solidFill>
                  <a:srgbClr val="C00000"/>
                </a:solidFill>
              </a:rPr>
              <a:t>】 </a:t>
            </a:r>
            <a:r>
              <a:rPr kumimoji="1" lang="ja-JP" altLang="en-US" sz="1000" b="1">
                <a:solidFill>
                  <a:schemeClr val="tx2"/>
                </a:solidFill>
              </a:rPr>
              <a:t>企業全体が</a:t>
            </a:r>
            <a:r>
              <a:rPr kumimoji="1" lang="ja-JP" altLang="en-US" sz="1000">
                <a:solidFill>
                  <a:schemeClr val="tx2"/>
                </a:solidFill>
              </a:rPr>
              <a:t>長期的 </a:t>
            </a:r>
            <a:r>
              <a:rPr kumimoji="1" lang="en-US" altLang="ja-JP" sz="1000">
                <a:solidFill>
                  <a:schemeClr val="tx2"/>
                </a:solidFill>
              </a:rPr>
              <a:t>(</a:t>
            </a:r>
            <a:r>
              <a:rPr kumimoji="1" lang="ja-JP" altLang="en-US" sz="1000">
                <a:solidFill>
                  <a:schemeClr val="tx2"/>
                </a:solidFill>
              </a:rPr>
              <a:t>５～</a:t>
            </a:r>
            <a:r>
              <a:rPr kumimoji="1" lang="en-US" altLang="ja-JP" sz="1000">
                <a:solidFill>
                  <a:schemeClr val="tx2"/>
                </a:solidFill>
              </a:rPr>
              <a:t>10</a:t>
            </a:r>
            <a:r>
              <a:rPr kumimoji="1" lang="ja-JP" altLang="en-US" sz="1000">
                <a:solidFill>
                  <a:schemeClr val="tx2"/>
                </a:solidFill>
              </a:rPr>
              <a:t>年後</a:t>
            </a:r>
            <a:r>
              <a:rPr kumimoji="1" lang="en-US" altLang="ja-JP" sz="1000">
                <a:solidFill>
                  <a:schemeClr val="tx2"/>
                </a:solidFill>
              </a:rPr>
              <a:t>) </a:t>
            </a:r>
            <a:r>
              <a:rPr kumimoji="1" lang="ja-JP" altLang="en-US" sz="1000">
                <a:solidFill>
                  <a:schemeClr val="tx2"/>
                </a:solidFill>
              </a:rPr>
              <a:t>に目指す姿を記載してください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企業自身の成長に関するビジョンだけでなく、社会に対する価値提供のビジョンを含めて記載してください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必要に応じ、図などを含めて分かりやすく表現してください</a:t>
            </a:r>
          </a:p>
        </p:txBody>
      </p:sp>
      <p:sp>
        <p:nvSpPr>
          <p:cNvPr id="27" name="吹き出し: 四角形 26">
            <a:extLst>
              <a:ext uri="{FF2B5EF4-FFF2-40B4-BE49-F238E27FC236}">
                <a16:creationId xmlns:a16="http://schemas.microsoft.com/office/drawing/2014/main" id="{8ACC0ADB-931E-4B33-C240-612A1172E9F5}"/>
              </a:ext>
            </a:extLst>
          </p:cNvPr>
          <p:cNvSpPr/>
          <p:nvPr/>
        </p:nvSpPr>
        <p:spPr>
          <a:xfrm>
            <a:off x="5737457" y="2306320"/>
            <a:ext cx="3427504" cy="1656000"/>
          </a:xfrm>
          <a:prstGeom prst="wedgeRectCallout">
            <a:avLst>
              <a:gd name="adj1" fmla="val -48034"/>
              <a:gd name="adj2" fmla="val -64926"/>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285750" indent="-28575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大企業等</a:t>
            </a:r>
            <a:r>
              <a:rPr kumimoji="1" lang="en-US" altLang="ja-JP" sz="1000">
                <a:solidFill>
                  <a:srgbClr val="C00000"/>
                </a:solidFill>
              </a:rPr>
              <a:t>】 </a:t>
            </a:r>
            <a:r>
              <a:rPr kumimoji="1" lang="ja-JP" altLang="en-US" sz="1000">
                <a:solidFill>
                  <a:schemeClr val="tx2"/>
                </a:solidFill>
              </a:rPr>
              <a:t>補助事業を行う</a:t>
            </a:r>
            <a:r>
              <a:rPr kumimoji="1" lang="ja-JP" altLang="en-US" sz="1000" b="1">
                <a:solidFill>
                  <a:schemeClr val="tx2"/>
                </a:solidFill>
              </a:rPr>
              <a:t>事業部門等の組織</a:t>
            </a:r>
            <a:r>
              <a:rPr kumimoji="1" lang="ja-JP" altLang="en-US" sz="1000">
                <a:solidFill>
                  <a:schemeClr val="tx2"/>
                </a:solidFill>
              </a:rPr>
              <a:t>（または企業全体）における補助事業の位置づけ・重要性を記載してください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en-US" altLang="ja-JP" sz="1000">
                <a:solidFill>
                  <a:srgbClr val="C00000"/>
                </a:solidFill>
              </a:rPr>
              <a:t>【</a:t>
            </a:r>
            <a:r>
              <a:rPr kumimoji="1" lang="ja-JP" altLang="en-US" sz="1000">
                <a:solidFill>
                  <a:srgbClr val="C00000"/>
                </a:solidFill>
              </a:rPr>
              <a:t>中小企業</a:t>
            </a:r>
            <a:r>
              <a:rPr kumimoji="1" lang="en-US" altLang="ja-JP" sz="1000">
                <a:solidFill>
                  <a:srgbClr val="C00000"/>
                </a:solidFill>
              </a:rPr>
              <a:t>】 </a:t>
            </a:r>
            <a:r>
              <a:rPr kumimoji="1" lang="ja-JP" altLang="en-US" sz="1000" b="1">
                <a:solidFill>
                  <a:schemeClr val="tx2"/>
                </a:solidFill>
              </a:rPr>
              <a:t>企業全体</a:t>
            </a:r>
            <a:r>
              <a:rPr kumimoji="1" lang="ja-JP" altLang="en-US" sz="1000">
                <a:solidFill>
                  <a:schemeClr val="tx2"/>
                </a:solidFill>
              </a:rPr>
              <a:t>における補助事業の位置づけ・重要性を記載してください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長期成長ビジョン・経営戦略を踏まえて記載してください</a:t>
            </a:r>
            <a:endParaRPr kumimoji="1" lang="en-US" altLang="ja-JP" sz="1000">
              <a:solidFill>
                <a:schemeClr val="tx2"/>
              </a:solidFill>
            </a:endParaRPr>
          </a:p>
          <a:p>
            <a:pPr marL="285750" indent="-285750">
              <a:spcAft>
                <a:spcPts val="300"/>
              </a:spcAft>
              <a:buFont typeface="Arial" panose="020B0604020202020204" pitchFamily="34" charset="0"/>
              <a:buChar char="•"/>
            </a:pPr>
            <a:r>
              <a:rPr kumimoji="1" lang="ja-JP" altLang="en-US" sz="1000">
                <a:solidFill>
                  <a:schemeClr val="tx2"/>
                </a:solidFill>
              </a:rPr>
              <a:t>既存事業と本事業のシナジー効果や、新たなコア事業の創造、ポートフォリオの多様化等の観点から本事業の重要性を記載してください</a:t>
            </a:r>
            <a:endParaRPr kumimoji="1" lang="en-US" altLang="ja-JP" sz="1000">
              <a:solidFill>
                <a:schemeClr val="tx2"/>
              </a:solidFill>
            </a:endParaRPr>
          </a:p>
        </p:txBody>
      </p:sp>
    </p:spTree>
    <p:extLst>
      <p:ext uri="{BB962C8B-B14F-4D97-AF65-F5344CB8AC3E}">
        <p14:creationId xmlns:p14="http://schemas.microsoft.com/office/powerpoint/2010/main" val="40784450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0CEDE-98AE-FBCC-C382-E89FF860B5F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1E28B6D-4021-4A2E-AC9D-4CA1DEA3B512}"/>
              </a:ext>
            </a:extLst>
          </p:cNvPr>
          <p:cNvSpPr>
            <a:spLocks noGrp="1"/>
          </p:cNvSpPr>
          <p:nvPr>
            <p:ph type="body" sz="quarter" idx="13"/>
          </p:nvPr>
        </p:nvSpPr>
        <p:spPr/>
        <p:txBody>
          <a:bodyPr/>
          <a:lstStyle/>
          <a:p>
            <a:r>
              <a:rPr kumimoji="1" lang="ja-JP" altLang="en-US"/>
              <a:t>３</a:t>
            </a:r>
            <a:r>
              <a:rPr kumimoji="1" lang="en-US" altLang="ja-JP"/>
              <a:t>. </a:t>
            </a:r>
            <a:r>
              <a:rPr kumimoji="1" lang="ja-JP" altLang="en-US"/>
              <a:t>補助事業の内容</a:t>
            </a:r>
            <a:endParaRPr kumimoji="1" lang="en-US" altLang="ja-JP"/>
          </a:p>
        </p:txBody>
      </p:sp>
    </p:spTree>
    <p:extLst>
      <p:ext uri="{BB962C8B-B14F-4D97-AF65-F5344CB8AC3E}">
        <p14:creationId xmlns:p14="http://schemas.microsoft.com/office/powerpoint/2010/main" val="248964502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C914181-C499-FE7D-EC67-B4E20EF0453F}"/>
            </a:ext>
          </a:extLst>
        </p:cNvPr>
        <p:cNvGrpSpPr/>
        <p:nvPr/>
      </p:nvGrpSpPr>
      <p:grpSpPr>
        <a:xfrm>
          <a:off x="0" y="0"/>
          <a:ext cx="0" cy="0"/>
          <a:chOff x="0" y="0"/>
          <a:chExt cx="0" cy="0"/>
        </a:xfrm>
      </p:grpSpPr>
      <p:sp>
        <p:nvSpPr>
          <p:cNvPr id="2" name="テキスト プレースホルダー 1">
            <a:extLst>
              <a:ext uri="{FF2B5EF4-FFF2-40B4-BE49-F238E27FC236}">
                <a16:creationId xmlns:a16="http://schemas.microsoft.com/office/drawing/2014/main" id="{027B3D29-90A2-C55E-2DDC-1F2D642CA8B7}"/>
              </a:ext>
            </a:extLst>
          </p:cNvPr>
          <p:cNvSpPr>
            <a:spLocks noGrp="1"/>
          </p:cNvSpPr>
          <p:nvPr>
            <p:ph type="body" sz="quarter" idx="15"/>
          </p:nvPr>
        </p:nvSpPr>
        <p:spPr/>
        <p:txBody>
          <a:bodyPr/>
          <a:lstStyle/>
          <a:p>
            <a:r>
              <a:rPr kumimoji="1" lang="ja-JP" altLang="en-US"/>
              <a:t>（スライドの内容を簡潔に記載してください）</a:t>
            </a:r>
            <a:endParaRPr kumimoji="1" lang="en-GB" altLang="ja-JP"/>
          </a:p>
        </p:txBody>
      </p:sp>
      <p:graphicFrame>
        <p:nvGraphicFramePr>
          <p:cNvPr id="5" name="表 4">
            <a:extLst>
              <a:ext uri="{FF2B5EF4-FFF2-40B4-BE49-F238E27FC236}">
                <a16:creationId xmlns:a16="http://schemas.microsoft.com/office/drawing/2014/main" id="{94582E61-9548-4213-C40D-0F94A0A8417E}"/>
              </a:ext>
            </a:extLst>
          </p:cNvPr>
          <p:cNvGraphicFramePr>
            <a:graphicFrameLocks noGrp="1"/>
          </p:cNvGraphicFramePr>
          <p:nvPr>
            <p:extLst>
              <p:ext uri="{D42A27DB-BD31-4B8C-83A1-F6EECF244321}">
                <p14:modId xmlns:p14="http://schemas.microsoft.com/office/powerpoint/2010/main" val="3993463523"/>
              </p:ext>
            </p:extLst>
          </p:nvPr>
        </p:nvGraphicFramePr>
        <p:xfrm>
          <a:off x="514200" y="1493597"/>
          <a:ext cx="8877600" cy="1008000"/>
        </p:xfrm>
        <a:graphic>
          <a:graphicData uri="http://schemas.openxmlformats.org/drawingml/2006/table">
            <a:tbl>
              <a:tblPr firstRow="1" bandRow="1">
                <a:tableStyleId>{69012ECD-51FC-41F1-AA8D-1B2483CD663E}</a:tableStyleId>
              </a:tblPr>
              <a:tblGrid>
                <a:gridCol w="8877600">
                  <a:extLst>
                    <a:ext uri="{9D8B030D-6E8A-4147-A177-3AD203B41FA5}">
                      <a16:colId xmlns:a16="http://schemas.microsoft.com/office/drawing/2014/main" val="20000"/>
                    </a:ext>
                  </a:extLst>
                </a:gridCol>
              </a:tblGrid>
              <a:tr h="324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実証終了時点での理想像</a:t>
                      </a:r>
                      <a:endParaRPr kumimoji="1" lang="en-US" altLang="ja-JP" sz="1200" b="1"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bg2">
                        <a:lumMod val="20000"/>
                        <a:lumOff val="80000"/>
                      </a:schemeClr>
                    </a:solidFill>
                  </a:tcPr>
                </a:tc>
                <a:extLst>
                  <a:ext uri="{0D108BD9-81ED-4DB2-BD59-A6C34878D82A}">
                    <a16:rowId xmlns:a16="http://schemas.microsoft.com/office/drawing/2014/main" val="10000"/>
                  </a:ext>
                </a:extLst>
              </a:tr>
              <a:tr h="684000">
                <a:tc>
                  <a:txBody>
                    <a:bodyPr/>
                    <a:lstStyle/>
                    <a:p>
                      <a:pPr marL="0" indent="0">
                        <a:buFont typeface="Arial" panose="020B0604020202020204" pitchFamily="34" charset="0"/>
                        <a:buNone/>
                      </a:pPr>
                      <a:r>
                        <a:rPr kumimoji="1" lang="en-US" altLang="ja-JP" sz="1050">
                          <a:solidFill>
                            <a:schemeClr val="tx2"/>
                          </a:solidFill>
                          <a:latin typeface="Meiryo UI" panose="020B0604030504040204" pitchFamily="50" charset="-128"/>
                          <a:ea typeface="Meiryo UI" panose="020B0604030504040204" pitchFamily="50" charset="-128"/>
                        </a:rPr>
                        <a:t>【</a:t>
                      </a:r>
                      <a:r>
                        <a:rPr kumimoji="1" lang="ja-JP" altLang="en-US" sz="1050">
                          <a:solidFill>
                            <a:schemeClr val="tx2"/>
                          </a:solidFill>
                          <a:latin typeface="Meiryo UI" panose="020B0604030504040204" pitchFamily="50" charset="-128"/>
                          <a:ea typeface="Meiryo UI" panose="020B0604030504040204" pitchFamily="50" charset="-128"/>
                        </a:rPr>
                        <a:t>例</a:t>
                      </a:r>
                      <a:r>
                        <a:rPr kumimoji="1" lang="en-US" altLang="ja-JP" sz="1050">
                          <a:solidFill>
                            <a:schemeClr val="tx2"/>
                          </a:solidFill>
                          <a:latin typeface="Meiryo UI" panose="020B0604030504040204" pitchFamily="50" charset="-128"/>
                          <a:ea typeface="Meiryo UI" panose="020B0604030504040204" pitchFamily="50" charset="-128"/>
                        </a:rPr>
                        <a:t>】</a:t>
                      </a:r>
                    </a:p>
                    <a:p>
                      <a:pPr marL="171450" indent="-171450">
                        <a:buFont typeface="Arial" panose="020B0604020202020204" pitchFamily="34" charset="0"/>
                        <a:buChar char="•"/>
                      </a:pP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国において、遠隔地への血液製剤の配送をドローンにより行うことで、現状の道路輸送（中央値</a:t>
                      </a:r>
                      <a:r>
                        <a:rPr kumimoji="1" lang="en-US" altLang="ja-JP" sz="1050">
                          <a:solidFill>
                            <a:schemeClr val="tx2"/>
                          </a:solidFill>
                          <a:latin typeface="Meiryo UI" panose="020B0604030504040204" pitchFamily="50" charset="-128"/>
                          <a:ea typeface="Meiryo UI" panose="020B0604030504040204" pitchFamily="50" charset="-128"/>
                        </a:rPr>
                        <a:t>XX</a:t>
                      </a:r>
                      <a:r>
                        <a:rPr kumimoji="1" lang="ja-JP" altLang="en-US" sz="1050">
                          <a:solidFill>
                            <a:schemeClr val="tx2"/>
                          </a:solidFill>
                          <a:latin typeface="Meiryo UI" panose="020B0604030504040204" pitchFamily="50" charset="-128"/>
                          <a:ea typeface="Meiryo UI" panose="020B0604030504040204" pitchFamily="50" charset="-128"/>
                        </a:rPr>
                        <a:t>分）と比べて配送時間の短縮を実証</a:t>
                      </a:r>
                      <a:endParaRPr kumimoji="1" lang="en-US" altLang="ja-JP" sz="1050">
                        <a:solidFill>
                          <a:schemeClr val="tx2"/>
                        </a:solidFill>
                        <a:latin typeface="Meiryo UI" panose="020B0604030504040204" pitchFamily="50" charset="-128"/>
                        <a:ea typeface="Meiryo UI" panose="020B0604030504040204" pitchFamily="50" charset="-128"/>
                      </a:endParaRPr>
                    </a:p>
                    <a:p>
                      <a:pPr marL="171450" indent="-171450">
                        <a:buFont typeface="Arial" panose="020B0604020202020204" pitchFamily="34" charset="0"/>
                        <a:buChar char="•"/>
                      </a:pPr>
                      <a:r>
                        <a:rPr kumimoji="1" lang="ja-JP" altLang="en-US" sz="1050">
                          <a:solidFill>
                            <a:schemeClr val="tx2"/>
                          </a:solidFill>
                          <a:latin typeface="Meiryo UI" panose="020B0604030504040204" pitchFamily="50" charset="-128"/>
                          <a:ea typeface="Meiryo UI" panose="020B0604030504040204" pitchFamily="50" charset="-128"/>
                        </a:rPr>
                        <a:t>配送時間の短縮により、</a:t>
                      </a:r>
                      <a:r>
                        <a:rPr kumimoji="1" lang="en-US" altLang="ja-JP" sz="1050">
                          <a:solidFill>
                            <a:schemeClr val="tx2"/>
                          </a:solidFill>
                          <a:latin typeface="Meiryo UI" panose="020B0604030504040204" pitchFamily="50" charset="-128"/>
                          <a:ea typeface="Meiryo UI" panose="020B0604030504040204" pitchFamily="50" charset="-128"/>
                        </a:rPr>
                        <a:t>A</a:t>
                      </a:r>
                      <a:r>
                        <a:rPr kumimoji="1" lang="ja-JP" altLang="en-US" sz="1050">
                          <a:solidFill>
                            <a:schemeClr val="tx2"/>
                          </a:solidFill>
                          <a:latin typeface="Meiryo UI" panose="020B0604030504040204" pitchFamily="50" charset="-128"/>
                          <a:ea typeface="Meiryo UI" panose="020B0604030504040204" pitchFamily="50" charset="-128"/>
                        </a:rPr>
                        <a:t>国の分娩出血による妊婦死亡率の低減及び血液製剤廃棄率の削減を実証</a:t>
                      </a:r>
                      <a:endParaRPr kumimoji="1" lang="en-US" altLang="ja-JP" sz="1050">
                        <a:solidFill>
                          <a:schemeClr val="tx2"/>
                        </a:solidFill>
                        <a:latin typeface="Meiryo UI" panose="020B0604030504040204" pitchFamily="50" charset="-128"/>
                        <a:ea typeface="Meiryo UI" panose="020B0604030504040204" pitchFamily="50" charset="-128"/>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16" name="表 15">
            <a:extLst>
              <a:ext uri="{FF2B5EF4-FFF2-40B4-BE49-F238E27FC236}">
                <a16:creationId xmlns:a16="http://schemas.microsoft.com/office/drawing/2014/main" id="{98236F54-2739-B4D5-EAD4-B071E32AFBAA}"/>
              </a:ext>
            </a:extLst>
          </p:cNvPr>
          <p:cNvGraphicFramePr>
            <a:graphicFrameLocks noGrp="1"/>
          </p:cNvGraphicFramePr>
          <p:nvPr>
            <p:extLst>
              <p:ext uri="{D42A27DB-BD31-4B8C-83A1-F6EECF244321}">
                <p14:modId xmlns:p14="http://schemas.microsoft.com/office/powerpoint/2010/main" val="2080885546"/>
              </p:ext>
            </p:extLst>
          </p:nvPr>
        </p:nvGraphicFramePr>
        <p:xfrm>
          <a:off x="567981"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日本国内で実施した実証実験では、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99%</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以上の配送成功率を実現</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22" name="表 21">
            <a:extLst>
              <a:ext uri="{FF2B5EF4-FFF2-40B4-BE49-F238E27FC236}">
                <a16:creationId xmlns:a16="http://schemas.microsoft.com/office/drawing/2014/main" id="{26FF2313-1820-C249-A820-881F1ABFB3B7}"/>
              </a:ext>
            </a:extLst>
          </p:cNvPr>
          <p:cNvGraphicFramePr>
            <a:graphicFrameLocks noGrp="1"/>
          </p:cNvGraphicFramePr>
          <p:nvPr>
            <p:extLst>
              <p:ext uri="{D42A27DB-BD31-4B8C-83A1-F6EECF244321}">
                <p14:modId xmlns:p14="http://schemas.microsoft.com/office/powerpoint/2010/main" val="1917661405"/>
              </p:ext>
            </p:extLst>
          </p:nvPr>
        </p:nvGraphicFramePr>
        <p:xfrm>
          <a:off x="566483" y="4941861"/>
          <a:ext cx="2844000" cy="1547838"/>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8">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国においても、血液製剤を損壊することなく高い配送成功率を実現できるか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配送時間の短縮が実現可能か、また、配送時間の中央値はどの程度短縮されるか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19" name="テキスト プレースホルダー 2">
            <a:extLst>
              <a:ext uri="{FF2B5EF4-FFF2-40B4-BE49-F238E27FC236}">
                <a16:creationId xmlns:a16="http://schemas.microsoft.com/office/drawing/2014/main" id="{1CCFE3D0-7A0B-6502-A3B0-C79A69391BBF}"/>
              </a:ext>
            </a:extLst>
          </p:cNvPr>
          <p:cNvSpPr txBox="1">
            <a:spLocks/>
          </p:cNvSpPr>
          <p:nvPr/>
        </p:nvSpPr>
        <p:spPr>
          <a:xfrm>
            <a:off x="510381"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例：技術有効性に関する仮説検証</a:t>
            </a:r>
            <a:r>
              <a:rPr kumimoji="1" lang="en-US" altLang="ja-JP" sz="1200" b="1"/>
              <a:t>】</a:t>
            </a:r>
          </a:p>
        </p:txBody>
      </p:sp>
      <p:sp>
        <p:nvSpPr>
          <p:cNvPr id="34" name="テキスト プレースホルダー 2">
            <a:extLst>
              <a:ext uri="{FF2B5EF4-FFF2-40B4-BE49-F238E27FC236}">
                <a16:creationId xmlns:a16="http://schemas.microsoft.com/office/drawing/2014/main" id="{E5B78970-9F15-E1CB-8EB1-433A0D9C30FC}"/>
              </a:ext>
            </a:extLst>
          </p:cNvPr>
          <p:cNvSpPr txBox="1">
            <a:spLocks/>
          </p:cNvSpPr>
          <p:nvPr/>
        </p:nvSpPr>
        <p:spPr>
          <a:xfrm>
            <a:off x="347149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例：商業性に関する仮説検証</a:t>
            </a:r>
            <a:r>
              <a:rPr kumimoji="1" lang="en-US" altLang="ja-JP" sz="1200" b="1"/>
              <a:t>】</a:t>
            </a:r>
          </a:p>
        </p:txBody>
      </p:sp>
      <p:sp>
        <p:nvSpPr>
          <p:cNvPr id="35" name="テキスト プレースホルダー 2">
            <a:extLst>
              <a:ext uri="{FF2B5EF4-FFF2-40B4-BE49-F238E27FC236}">
                <a16:creationId xmlns:a16="http://schemas.microsoft.com/office/drawing/2014/main" id="{1F780388-1692-CE04-688B-8D8B290703E5}"/>
              </a:ext>
            </a:extLst>
          </p:cNvPr>
          <p:cNvSpPr txBox="1">
            <a:spLocks/>
          </p:cNvSpPr>
          <p:nvPr/>
        </p:nvSpPr>
        <p:spPr>
          <a:xfrm>
            <a:off x="6432600" y="2954965"/>
            <a:ext cx="2959200" cy="252000"/>
          </a:xfrm>
          <a:prstGeom prst="rect">
            <a:avLst/>
          </a:prstGeom>
        </p:spPr>
        <p:txBody>
          <a:bodyPr lIns="0" rIns="0" anchor="ctr"/>
          <a:lstStyle>
            <a:lvl1pPr marL="0" indent="0" algn="l" defTabSz="742950" rtl="0" eaLnBrk="1" latinLnBrk="0" hangingPunct="1">
              <a:lnSpc>
                <a:spcPct val="110000"/>
              </a:lnSpc>
              <a:spcBef>
                <a:spcPts val="0"/>
              </a:spcBef>
              <a:spcAft>
                <a:spcPts val="0"/>
              </a:spcAft>
              <a:buFont typeface="Arial" panose="020B0604020202020204" pitchFamily="34" charset="0"/>
              <a:buNone/>
              <a:defRPr lang="en-US" sz="14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1pPr>
            <a:lvl2pPr marL="231075" indent="-140400" algn="l" defTabSz="742950" rtl="0" eaLnBrk="1" latinLnBrk="0" hangingPunct="1">
              <a:lnSpc>
                <a:spcPct val="90000"/>
              </a:lnSpc>
              <a:spcBef>
                <a:spcPts val="0"/>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2pPr>
            <a:lvl3pPr marL="415350" indent="-134550" algn="l" defTabSz="742950" rtl="0" eaLnBrk="1" latinLnBrk="0" hangingPunct="1">
              <a:lnSpc>
                <a:spcPct val="90000"/>
              </a:lnSpc>
              <a:spcBef>
                <a:spcPts val="0"/>
              </a:spcBef>
              <a:spcAft>
                <a:spcPts val="244"/>
              </a:spcAft>
              <a:buClr>
                <a:schemeClr val="tx2"/>
              </a:buClr>
              <a:buFont typeface="Trebuchet MS" panose="020B0603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3pPr>
            <a:lvl4pPr marL="0" indent="0" algn="l" defTabSz="742950" rtl="0" eaLnBrk="1" latinLnBrk="0" hangingPunct="1">
              <a:lnSpc>
                <a:spcPct val="110000"/>
              </a:lnSpc>
              <a:spcBef>
                <a:spcPts val="244"/>
              </a:spcBef>
              <a:spcAft>
                <a:spcPts val="244"/>
              </a:spcAft>
              <a:buClr>
                <a:schemeClr val="tx2"/>
              </a:buClr>
              <a:buFont typeface="Arial" panose="020B0604020202020204" pitchFamily="34" charset="0"/>
              <a:buChar char="​"/>
              <a:defRPr lang="en-US" sz="1200" kern="120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4pPr>
            <a:lvl5pPr marL="0" indent="0" algn="l" defTabSz="742950" rtl="0" eaLnBrk="1" latinLnBrk="0" hangingPunct="1">
              <a:lnSpc>
                <a:spcPct val="100000"/>
              </a:lnSpc>
              <a:spcBef>
                <a:spcPts val="0"/>
              </a:spcBef>
              <a:spcAft>
                <a:spcPts val="244"/>
              </a:spcAft>
              <a:buClrTx/>
              <a:buFont typeface="Arial" panose="020B0604020202020204" pitchFamily="34" charset="0"/>
              <a:buChar char="​"/>
              <a:defRPr lang="en-US" sz="1200" b="1" kern="1200" smtClean="0">
                <a:solidFill>
                  <a:schemeClr val="tx2"/>
                </a:solidFill>
                <a:latin typeface="Meiryo UI" panose="020B0604030504040204" pitchFamily="50" charset="-128"/>
                <a:ea typeface="Meiryo UI" panose="020B0604030504040204" pitchFamily="50" charset="-128"/>
                <a:cs typeface="+mn-cs"/>
                <a:sym typeface="Trebuchet MS" panose="020B0603020202020204" pitchFamily="34" charset="0"/>
              </a:defRPr>
            </a:lvl5pPr>
            <a:lvl6pPr marL="219273" indent="-123825" algn="l" defTabSz="742950" rtl="0" eaLnBrk="1" latinLnBrk="0" hangingPunct="1">
              <a:lnSpc>
                <a:spcPct val="90000"/>
              </a:lnSpc>
              <a:spcBef>
                <a:spcPts val="0"/>
              </a:spcBef>
              <a:spcAft>
                <a:spcPts val="488"/>
              </a:spcAft>
              <a:buClr>
                <a:schemeClr val="tx2"/>
              </a:buClr>
              <a:buFont typeface="Arial" panose="020B0604020202020204" pitchFamily="34" charset="0"/>
              <a:buChar char="•"/>
              <a:defRPr lang="en-US" sz="1300" kern="1200" smtClean="0">
                <a:solidFill>
                  <a:schemeClr val="tx1"/>
                </a:solidFill>
                <a:latin typeface="+mn-lt"/>
                <a:ea typeface="+mn-ea"/>
                <a:cs typeface="+mn-cs"/>
                <a:sym typeface="Trebuchet MS" panose="020B0603020202020204" pitchFamily="34" charset="0"/>
              </a:defRPr>
            </a:lvl6pPr>
            <a:lvl7pPr marL="0" indent="0" algn="l" defTabSz="742950" rtl="0" eaLnBrk="1" latinLnBrk="0" hangingPunct="1">
              <a:lnSpc>
                <a:spcPct val="90000"/>
              </a:lnSpc>
              <a:spcBef>
                <a:spcPts val="731"/>
              </a:spcBef>
              <a:spcAft>
                <a:spcPts val="731"/>
              </a:spcAft>
              <a:buFont typeface="Arial" panose="020B0604020202020204" pitchFamily="34" charset="0"/>
              <a:buChar char="​"/>
              <a:defRPr lang="en-US" sz="3575" kern="1200" baseline="0" smtClean="0">
                <a:solidFill>
                  <a:schemeClr val="tx1"/>
                </a:solidFill>
                <a:latin typeface="+mn-lt"/>
                <a:ea typeface="+mn-ea"/>
                <a:cs typeface="+mn-cs"/>
                <a:sym typeface="Trebuchet MS" panose="020B0603020202020204" pitchFamily="34" charset="0"/>
              </a:defRPr>
            </a:lvl7pPr>
            <a:lvl8pPr marL="0" indent="0" algn="l" defTabSz="742950" rtl="0" eaLnBrk="1" latinLnBrk="0" hangingPunct="1">
              <a:lnSpc>
                <a:spcPct val="90000"/>
              </a:lnSpc>
              <a:spcBef>
                <a:spcPts val="731"/>
              </a:spcBef>
              <a:spcAft>
                <a:spcPts val="0"/>
              </a:spcAft>
              <a:buFont typeface="Arial" panose="020B0604020202020204" pitchFamily="34" charset="0"/>
              <a:buChar char="​"/>
              <a:defRPr lang="en-US" sz="4388" kern="1200" baseline="0" smtClean="0">
                <a:solidFill>
                  <a:schemeClr val="tx2"/>
                </a:solidFill>
                <a:latin typeface="+mn-lt"/>
                <a:ea typeface="+mn-ea"/>
                <a:cs typeface="+mn-cs"/>
                <a:sym typeface="Trebuchet MS" panose="020B0603020202020204" pitchFamily="34" charset="0"/>
              </a:defRPr>
            </a:lvl8pPr>
            <a:lvl9pPr marL="0" indent="0" algn="l" defTabSz="742950" rtl="0" eaLnBrk="1" latinLnBrk="0" hangingPunct="1">
              <a:lnSpc>
                <a:spcPct val="100000"/>
              </a:lnSpc>
              <a:spcBef>
                <a:spcPts val="0"/>
              </a:spcBef>
              <a:spcAft>
                <a:spcPts val="731"/>
              </a:spcAft>
              <a:buFont typeface="Arial" panose="020B0604020202020204" pitchFamily="34" charset="0"/>
              <a:buChar char="​"/>
              <a:defRPr lang="en-US" sz="1950" kern="1200" baseline="0" dirty="0">
                <a:solidFill>
                  <a:schemeClr val="tx2"/>
                </a:solidFill>
                <a:latin typeface="+mn-lt"/>
                <a:ea typeface="+mn-ea"/>
                <a:cs typeface="+mn-cs"/>
                <a:sym typeface="Trebuchet MS" panose="020B0603020202020204" pitchFamily="34" charset="0"/>
              </a:defRPr>
            </a:lvl9pPr>
          </a:lstStyle>
          <a:p>
            <a:pPr algn="ctr"/>
            <a:r>
              <a:rPr kumimoji="1" lang="en-US" altLang="ja-JP" sz="1200" b="1"/>
              <a:t>【</a:t>
            </a:r>
            <a:r>
              <a:rPr kumimoji="1" lang="ja-JP" altLang="en-US" sz="1200" b="1"/>
              <a:t>例：社会適合性に関する仮説検証</a:t>
            </a:r>
            <a:r>
              <a:rPr kumimoji="1" lang="en-US" altLang="ja-JP" sz="1200" b="1"/>
              <a:t>】</a:t>
            </a:r>
          </a:p>
        </p:txBody>
      </p:sp>
      <p:graphicFrame>
        <p:nvGraphicFramePr>
          <p:cNvPr id="39" name="表 38">
            <a:extLst>
              <a:ext uri="{FF2B5EF4-FFF2-40B4-BE49-F238E27FC236}">
                <a16:creationId xmlns:a16="http://schemas.microsoft.com/office/drawing/2014/main" id="{B90D3854-8AFC-3679-6BAD-E6377ED01408}"/>
              </a:ext>
            </a:extLst>
          </p:cNvPr>
          <p:cNvGraphicFramePr>
            <a:graphicFrameLocks noGrp="1"/>
          </p:cNvGraphicFramePr>
          <p:nvPr>
            <p:extLst>
              <p:ext uri="{D42A27DB-BD31-4B8C-83A1-F6EECF244321}">
                <p14:modId xmlns:p14="http://schemas.microsoft.com/office/powerpoint/2010/main" val="2708518063"/>
              </p:ext>
            </p:extLst>
          </p:nvPr>
        </p:nvGraphicFramePr>
        <p:xfrm>
          <a:off x="352909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日本国内で実施した実証実験では、血液製剤１つ当たりの輸送コストは、ドローン輸送が道路輸送の約２倍</a:t>
                      </a: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5" name="表 44">
            <a:extLst>
              <a:ext uri="{FF2B5EF4-FFF2-40B4-BE49-F238E27FC236}">
                <a16:creationId xmlns:a16="http://schemas.microsoft.com/office/drawing/2014/main" id="{0F7ACAC3-6E82-F1C2-BEF1-9AC79B807093}"/>
              </a:ext>
            </a:extLst>
          </p:cNvPr>
          <p:cNvGraphicFramePr>
            <a:graphicFrameLocks noGrp="1"/>
          </p:cNvGraphicFramePr>
          <p:nvPr>
            <p:extLst>
              <p:ext uri="{D42A27DB-BD31-4B8C-83A1-F6EECF244321}">
                <p14:modId xmlns:p14="http://schemas.microsoft.com/office/powerpoint/2010/main" val="1846295200"/>
              </p:ext>
            </p:extLst>
          </p:nvPr>
        </p:nvGraphicFramePr>
        <p:xfrm>
          <a:off x="6490200" y="3300413"/>
          <a:ext cx="2844000" cy="1548000"/>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8000">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現状認識</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血液製剤の輸送に用いるドローンの規格は</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国における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の規制に適合的であり、環境汚染等の外部不経済も想定されない</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日本の都心部等ではドローンの飛行が困難なエリアが散在しており、ドローン技術の実証のためには、規制の少ない</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国にて実験を行うことが適当</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48" name="表 47">
            <a:extLst>
              <a:ext uri="{FF2B5EF4-FFF2-40B4-BE49-F238E27FC236}">
                <a16:creationId xmlns:a16="http://schemas.microsoft.com/office/drawing/2014/main" id="{1D68E3B7-A7CE-E069-EE39-D7DB9BFE066E}"/>
              </a:ext>
            </a:extLst>
          </p:cNvPr>
          <p:cNvGraphicFramePr>
            <a:graphicFrameLocks noGrp="1"/>
          </p:cNvGraphicFramePr>
          <p:nvPr>
            <p:extLst>
              <p:ext uri="{D42A27DB-BD31-4B8C-83A1-F6EECF244321}">
                <p14:modId xmlns:p14="http://schemas.microsoft.com/office/powerpoint/2010/main" val="3036320562"/>
              </p:ext>
            </p:extLst>
          </p:nvPr>
        </p:nvGraphicFramePr>
        <p:xfrm>
          <a:off x="352909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endParaRPr kumimoji="1" lang="en-US" altLang="ja-JP" sz="1050">
                        <a:solidFill>
                          <a:schemeClr val="tx2"/>
                        </a:solidFill>
                      </a:endParaRPr>
                    </a:p>
                    <a:p>
                      <a:pPr marL="171450" indent="-171450">
                        <a:buFont typeface="Arial" panose="020B0604020202020204" pitchFamily="34" charset="0"/>
                        <a:buChar char="•"/>
                      </a:pPr>
                      <a:r>
                        <a:rPr kumimoji="1" lang="en-US" altLang="ja-JP" sz="1050">
                          <a:solidFill>
                            <a:schemeClr val="tx2"/>
                          </a:solidFill>
                        </a:rPr>
                        <a:t>A</a:t>
                      </a:r>
                      <a:r>
                        <a:rPr kumimoji="1" lang="ja-JP" altLang="en-US" sz="1050">
                          <a:solidFill>
                            <a:schemeClr val="tx2"/>
                          </a:solidFill>
                        </a:rPr>
                        <a:t>国における血液製剤１つ当たりのドローン輸送コストは、</a:t>
                      </a:r>
                      <a:r>
                        <a:rPr kumimoji="1" lang="en-US" altLang="ja-JP" sz="1050">
                          <a:solidFill>
                            <a:schemeClr val="tx2"/>
                          </a:solidFill>
                        </a:rPr>
                        <a:t>A</a:t>
                      </a:r>
                      <a:r>
                        <a:rPr kumimoji="1" lang="ja-JP" altLang="en-US" sz="1050">
                          <a:solidFill>
                            <a:schemeClr val="tx2"/>
                          </a:solidFill>
                        </a:rPr>
                        <a:t>国における道路輸送コストと比べて、</a:t>
                      </a:r>
                      <a:br>
                        <a:rPr kumimoji="1" lang="en-US" altLang="ja-JP" sz="1050">
                          <a:solidFill>
                            <a:schemeClr val="tx2"/>
                          </a:solidFill>
                        </a:rPr>
                      </a:br>
                      <a:r>
                        <a:rPr kumimoji="1" lang="ja-JP" altLang="en-US" sz="1050">
                          <a:solidFill>
                            <a:schemeClr val="tx2"/>
                          </a:solidFill>
                        </a:rPr>
                        <a:t>どの程度高額となるか</a:t>
                      </a:r>
                      <a:endParaRPr kumimoji="1" lang="en-US" altLang="ja-JP" sz="1050">
                        <a:solidFill>
                          <a:schemeClr val="tx2"/>
                        </a:solidFill>
                      </a:endParaRPr>
                    </a:p>
                    <a:p>
                      <a:pPr marL="171450" indent="-171450">
                        <a:buFont typeface="Arial" panose="020B0604020202020204" pitchFamily="34" charset="0"/>
                        <a:buChar char="•"/>
                      </a:pPr>
                      <a:r>
                        <a:rPr kumimoji="1" lang="ja-JP" altLang="en-US" sz="1050">
                          <a:solidFill>
                            <a:schemeClr val="tx2"/>
                          </a:solidFill>
                        </a:rPr>
                        <a:t>ドローン輸送によるコスト増の影響を打ち消す程度の配送時間短縮効果が得られることを、</a:t>
                      </a:r>
                      <a:r>
                        <a:rPr kumimoji="1" lang="en-US" altLang="ja-JP" sz="1050">
                          <a:solidFill>
                            <a:schemeClr val="tx2"/>
                          </a:solidFill>
                        </a:rPr>
                        <a:t>A</a:t>
                      </a:r>
                      <a:r>
                        <a:rPr kumimoji="1" lang="ja-JP" altLang="en-US" sz="1050">
                          <a:solidFill>
                            <a:schemeClr val="tx2"/>
                          </a:solidFill>
                        </a:rPr>
                        <a:t>国において実証できるか</a:t>
                      </a:r>
                      <a:endParaRPr kumimoji="1" lang="en-US" altLang="ja-JP" sz="1050">
                        <a:solidFill>
                          <a:schemeClr val="tx2"/>
                        </a:solidFill>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graphicFrame>
        <p:nvGraphicFramePr>
          <p:cNvPr id="54" name="表 53">
            <a:extLst>
              <a:ext uri="{FF2B5EF4-FFF2-40B4-BE49-F238E27FC236}">
                <a16:creationId xmlns:a16="http://schemas.microsoft.com/office/drawing/2014/main" id="{71F835DB-3E84-B1EA-68A6-2645B5E3181F}"/>
              </a:ext>
            </a:extLst>
          </p:cNvPr>
          <p:cNvGraphicFramePr>
            <a:graphicFrameLocks noGrp="1"/>
          </p:cNvGraphicFramePr>
          <p:nvPr>
            <p:extLst>
              <p:ext uri="{D42A27DB-BD31-4B8C-83A1-F6EECF244321}">
                <p14:modId xmlns:p14="http://schemas.microsoft.com/office/powerpoint/2010/main" val="2891380614"/>
              </p:ext>
            </p:extLst>
          </p:nvPr>
        </p:nvGraphicFramePr>
        <p:xfrm>
          <a:off x="6490200" y="4941861"/>
          <a:ext cx="2844000" cy="1547839"/>
        </p:xfrm>
        <a:graphic>
          <a:graphicData uri="http://schemas.openxmlformats.org/drawingml/2006/table">
            <a:tbl>
              <a:tblPr firstRow="1" bandRow="1">
                <a:tableStyleId>{69012ECD-51FC-41F1-AA8D-1B2483CD663E}</a:tableStyleId>
              </a:tblPr>
              <a:tblGrid>
                <a:gridCol w="2844000">
                  <a:extLst>
                    <a:ext uri="{9D8B030D-6E8A-4147-A177-3AD203B41FA5}">
                      <a16:colId xmlns:a16="http://schemas.microsoft.com/office/drawing/2014/main" val="20000"/>
                    </a:ext>
                  </a:extLst>
                </a:gridCol>
              </a:tblGrid>
              <a:tr h="287839">
                <a:tc>
                  <a:txBody>
                    <a:bodyPr/>
                    <a:lstStyle/>
                    <a:p>
                      <a:pPr marL="0" marR="0" lvl="0" indent="0" algn="ctr" defTabSz="74295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検証すべき仮説・ポイント</a:t>
                      </a:r>
                      <a:endParaRPr kumimoji="1" lang="en-US" altLang="ja-JP" sz="120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solidFill>
                      <a:schemeClr val="accent4"/>
                    </a:solidFill>
                  </a:tcPr>
                </a:tc>
                <a:extLst>
                  <a:ext uri="{0D108BD9-81ED-4DB2-BD59-A6C34878D82A}">
                    <a16:rowId xmlns:a16="http://schemas.microsoft.com/office/drawing/2014/main" val="10000"/>
                  </a:ext>
                </a:extLst>
              </a:tr>
              <a:tr h="1260000">
                <a:tc>
                  <a:txBody>
                    <a:bodyPr/>
                    <a:lstStyle/>
                    <a:p>
                      <a:pPr marL="0" marR="0" lvl="0" indent="0" algn="l" defTabSz="742950" rtl="0" eaLnBrk="1" fontAlgn="auto" latinLnBrk="0" hangingPunct="1">
                        <a:lnSpc>
                          <a:spcPct val="100000"/>
                        </a:lnSpc>
                        <a:spcBef>
                          <a:spcPts val="0"/>
                        </a:spcBef>
                        <a:spcAft>
                          <a:spcPts val="0"/>
                        </a:spcAft>
                        <a:buClrTx/>
                        <a:buSzTx/>
                        <a:buFont typeface="Arial" panose="020B0604020202020204" pitchFamily="34" charset="0"/>
                        <a:buNone/>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例</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t>
                      </a: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国の農村地域の環境において、</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X</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か月以上安全かつ安定的にドローン輸送を続けることができ、かつ、この間に</a:t>
                      </a:r>
                      <a:r>
                        <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A</a:t>
                      </a: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国の法規制を破ることはないか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p>
                      <a:pPr marL="171450" marR="0" lvl="0" indent="-171450" algn="l" defTabSz="742950" rtl="0" eaLnBrk="1" fontAlgn="auto" latinLnBrk="0" hangingPunct="1">
                        <a:lnSpc>
                          <a:spcPct val="100000"/>
                        </a:lnSpc>
                        <a:spcBef>
                          <a:spcPts val="0"/>
                        </a:spcBef>
                        <a:spcAft>
                          <a:spcPts val="0"/>
                        </a:spcAft>
                        <a:buClrTx/>
                        <a:buSzTx/>
                        <a:buFont typeface="Arial" panose="020B0604020202020204" pitchFamily="34" charset="0"/>
                        <a:buChar char="•"/>
                        <a:tabLst/>
                        <a:defRPr/>
                      </a:pPr>
                      <a:r>
                        <a:rPr kumimoji="1" lang="ja-JP" altLang="en-US"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rPr>
                        <a:t>将来的に日本（都心部を含む）でも技術展開できる水準の、事前に定められたルートに基づく正確な飛行を実現できるか</a:t>
                      </a:r>
                      <a:endParaRPr kumimoji="1" lang="en-US" altLang="ja-JP" sz="1050" b="0" i="0" u="none" strike="noStrike" kern="1200" cap="none" spc="0" normalizeH="0" baseline="0" noProof="0">
                        <a:ln>
                          <a:noFill/>
                        </a:ln>
                        <a:solidFill>
                          <a:schemeClr val="tx2"/>
                        </a:solidFill>
                        <a:effectLst/>
                        <a:uLnTx/>
                        <a:uFillTx/>
                        <a:latin typeface="Meiryo UI" panose="020B0604030504040204" pitchFamily="50" charset="-128"/>
                        <a:ea typeface="Meiryo UI" panose="020B0604030504040204" pitchFamily="50" charset="-128"/>
                        <a:cs typeface="+mn-cs"/>
                      </a:endParaRPr>
                    </a:p>
                  </a:txBody>
                  <a:tcPr marL="45720" marR="45720" anchor="ctr">
                    <a:lnL w="6350" cap="flat" cmpd="sng" algn="ctr">
                      <a:solidFill>
                        <a:schemeClr val="accent1"/>
                      </a:solidFill>
                      <a:prstDash val="solid"/>
                      <a:round/>
                      <a:headEnd type="none" w="med" len="med"/>
                      <a:tailEnd type="none" w="med" len="med"/>
                    </a:lnL>
                    <a:lnR w="6350" cap="flat" cmpd="sng" algn="ctr">
                      <a:solidFill>
                        <a:schemeClr val="accent1"/>
                      </a:solidFill>
                      <a:prstDash val="solid"/>
                      <a:round/>
                      <a:headEnd type="none" w="med" len="med"/>
                      <a:tailEnd type="none" w="med" len="med"/>
                    </a:lnR>
                    <a:lnT w="6350" cap="flat" cmpd="sng" algn="ctr">
                      <a:solidFill>
                        <a:schemeClr val="accent1"/>
                      </a:solidFill>
                      <a:prstDash val="solid"/>
                      <a:round/>
                      <a:headEnd type="none" w="med" len="med"/>
                      <a:tailEnd type="none" w="med" len="med"/>
                    </a:lnT>
                    <a:lnB w="6350" cap="flat" cmpd="sng" algn="ctr">
                      <a:solidFill>
                        <a:schemeClr val="accent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
        <p:nvSpPr>
          <p:cNvPr id="8" name="吹き出し: 四角形 7">
            <a:extLst>
              <a:ext uri="{FF2B5EF4-FFF2-40B4-BE49-F238E27FC236}">
                <a16:creationId xmlns:a16="http://schemas.microsoft.com/office/drawing/2014/main" id="{1EEFDFE1-681F-D8E2-4969-49290BF75389}"/>
              </a:ext>
            </a:extLst>
          </p:cNvPr>
          <p:cNvSpPr/>
          <p:nvPr/>
        </p:nvSpPr>
        <p:spPr>
          <a:xfrm>
            <a:off x="1604461" y="4453757"/>
            <a:ext cx="1923131" cy="504000"/>
          </a:xfrm>
          <a:prstGeom prst="wedgeRectCallout">
            <a:avLst>
              <a:gd name="adj1" fmla="val -57434"/>
              <a:gd name="adj2" fmla="val 4522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rPr>
              <a:t>検証したい仮説や、その他、事業の実施を通じて確認したいポイント等を記載してください</a:t>
            </a:r>
            <a:endParaRPr kumimoji="1" lang="en-US" altLang="ja-JP" sz="1000">
              <a:solidFill>
                <a:schemeClr val="tx2"/>
              </a:solidFill>
            </a:endParaRPr>
          </a:p>
        </p:txBody>
      </p:sp>
      <p:sp>
        <p:nvSpPr>
          <p:cNvPr id="17" name="テキスト プレースホルダー 16">
            <a:extLst>
              <a:ext uri="{FF2B5EF4-FFF2-40B4-BE49-F238E27FC236}">
                <a16:creationId xmlns:a16="http://schemas.microsoft.com/office/drawing/2014/main" id="{CA79C11F-0A28-3787-1AB7-A20FC2CA0CF1}"/>
              </a:ext>
            </a:extLst>
          </p:cNvPr>
          <p:cNvSpPr>
            <a:spLocks noGrp="1"/>
          </p:cNvSpPr>
          <p:nvPr>
            <p:ph type="body" sz="quarter" idx="17"/>
          </p:nvPr>
        </p:nvSpPr>
        <p:spPr/>
        <p:txBody>
          <a:bodyPr/>
          <a:lstStyle/>
          <a:p>
            <a:r>
              <a:rPr kumimoji="1" lang="en-GB" altLang="ja-JP"/>
              <a:t>3-1. </a:t>
            </a:r>
            <a:r>
              <a:rPr kumimoji="1" lang="ja-JP" altLang="en-US"/>
              <a:t>実証事業のねらい</a:t>
            </a:r>
            <a:endParaRPr kumimoji="1" lang="en-GB" altLang="ja-JP"/>
          </a:p>
        </p:txBody>
      </p:sp>
      <p:sp>
        <p:nvSpPr>
          <p:cNvPr id="9" name="吹き出し: 四角形 8">
            <a:extLst>
              <a:ext uri="{FF2B5EF4-FFF2-40B4-BE49-F238E27FC236}">
                <a16:creationId xmlns:a16="http://schemas.microsoft.com/office/drawing/2014/main" id="{597A4A02-ABAF-02E7-D0CE-BD606006C8D6}"/>
              </a:ext>
            </a:extLst>
          </p:cNvPr>
          <p:cNvSpPr/>
          <p:nvPr/>
        </p:nvSpPr>
        <p:spPr>
          <a:xfrm>
            <a:off x="4078242" y="3304647"/>
            <a:ext cx="5637878" cy="619200"/>
          </a:xfrm>
          <a:prstGeom prst="wedgeRectCallout">
            <a:avLst>
              <a:gd name="adj1" fmla="val 8926"/>
              <a:gd name="adj2" fmla="val -6879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marL="171450" indent="-171450">
              <a:spcAft>
                <a:spcPts val="300"/>
              </a:spcAft>
              <a:buFont typeface="Arial" panose="020B0604020202020204" pitchFamily="34" charset="0"/>
              <a:buChar char="•"/>
            </a:pPr>
            <a:r>
              <a:rPr kumimoji="1" lang="ja-JP" altLang="en-US" sz="1000">
                <a:solidFill>
                  <a:schemeClr val="tx2"/>
                </a:solidFill>
              </a:rPr>
              <a:t>必ずしも「技術有効性」「商業性」「社会適合性」の分類を用いる必要はありませんので、実施したい事業の性質に応じて柔軟に分類を設定し、優先的に検証すべき仮説を</a:t>
            </a:r>
            <a:r>
              <a:rPr kumimoji="1" lang="ja-JP" altLang="en-US" sz="1000" b="1" u="sng">
                <a:solidFill>
                  <a:schemeClr val="tx2"/>
                </a:solidFill>
              </a:rPr>
              <a:t>最大３種類</a:t>
            </a:r>
            <a:r>
              <a:rPr kumimoji="1" lang="ja-JP" altLang="en-US" sz="1000">
                <a:solidFill>
                  <a:schemeClr val="tx2"/>
                </a:solidFill>
              </a:rPr>
              <a:t>記載してください</a:t>
            </a:r>
            <a:endParaRPr kumimoji="1" lang="en-US" altLang="ja-JP" sz="1000">
              <a:solidFill>
                <a:schemeClr val="tx2"/>
              </a:solidFill>
            </a:endParaRPr>
          </a:p>
          <a:p>
            <a:pPr marL="171450" indent="-171450">
              <a:buFont typeface="Arial" panose="020B0604020202020204" pitchFamily="34" charset="0"/>
              <a:buChar char="•"/>
            </a:pPr>
            <a:r>
              <a:rPr kumimoji="1" lang="ja-JP" altLang="en-US" sz="1000">
                <a:solidFill>
                  <a:schemeClr val="tx2"/>
                </a:solidFill>
              </a:rPr>
              <a:t>例えば、次のような分類を設定することも可能です：ニーズ、セキュリティ・プライバシー</a:t>
            </a:r>
            <a:endParaRPr kumimoji="1" lang="en-US" altLang="ja-JP" sz="1000">
              <a:solidFill>
                <a:schemeClr val="tx2"/>
              </a:solidFill>
            </a:endParaRPr>
          </a:p>
        </p:txBody>
      </p:sp>
      <p:sp>
        <p:nvSpPr>
          <p:cNvPr id="13" name="吹き出し: 四角形 12">
            <a:extLst>
              <a:ext uri="{FF2B5EF4-FFF2-40B4-BE49-F238E27FC236}">
                <a16:creationId xmlns:a16="http://schemas.microsoft.com/office/drawing/2014/main" id="{A45FA92A-4CD1-074B-BBB7-554D76812755}"/>
              </a:ext>
            </a:extLst>
          </p:cNvPr>
          <p:cNvSpPr/>
          <p:nvPr/>
        </p:nvSpPr>
        <p:spPr>
          <a:xfrm>
            <a:off x="5403274" y="1252227"/>
            <a:ext cx="4017571" cy="284342"/>
          </a:xfrm>
          <a:prstGeom prst="wedgeRectCallout">
            <a:avLst>
              <a:gd name="adj1" fmla="val 2879"/>
              <a:gd name="adj2" fmla="val 96539"/>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spcAft>
                <a:spcPts val="300"/>
              </a:spcAft>
            </a:pPr>
            <a:r>
              <a:rPr kumimoji="1" lang="ja-JP" altLang="en-US" sz="1000">
                <a:solidFill>
                  <a:schemeClr val="tx2"/>
                </a:solidFill>
              </a:rPr>
              <a:t>実証終了時点で目指す状態（何が明らかになっているか）を記載してください</a:t>
            </a:r>
            <a:endParaRPr kumimoji="1" lang="en-US" altLang="ja-JP" sz="1000">
              <a:solidFill>
                <a:schemeClr val="tx2"/>
              </a:solidFill>
            </a:endParaRPr>
          </a:p>
        </p:txBody>
      </p:sp>
      <p:sp>
        <p:nvSpPr>
          <p:cNvPr id="4" name="正方形/長方形 3">
            <a:extLst>
              <a:ext uri="{FF2B5EF4-FFF2-40B4-BE49-F238E27FC236}">
                <a16:creationId xmlns:a16="http://schemas.microsoft.com/office/drawing/2014/main" id="{407E0CF2-4BDD-AAAC-CF3C-F9A2E27A6A45}"/>
              </a:ext>
            </a:extLst>
          </p:cNvPr>
          <p:cNvSpPr/>
          <p:nvPr/>
        </p:nvSpPr>
        <p:spPr>
          <a:xfrm>
            <a:off x="7927200" y="-840"/>
            <a:ext cx="1980000" cy="247583"/>
          </a:xfrm>
          <a:prstGeom prst="rect">
            <a:avLst/>
          </a:prstGeom>
          <a:solidFill>
            <a:schemeClr val="bg2"/>
          </a:solidFill>
          <a:ln w="9525" cap="rnd" cmpd="sng" algn="ctr">
            <a:no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zh-TW" altLang="en-US" sz="1200" b="1">
                <a:solidFill>
                  <a:schemeClr val="bg1"/>
                </a:solidFill>
                <a:latin typeface="Meiryo UI" panose="020B0604030504040204" pitchFamily="50" charset="-128"/>
                <a:ea typeface="Meiryo UI" panose="020B0604030504040204" pitchFamily="50" charset="-128"/>
              </a:rPr>
              <a:t>審査評価項目</a:t>
            </a:r>
            <a:r>
              <a:rPr kumimoji="1" lang="en-US" altLang="ja-JP" sz="1200" b="1">
                <a:solidFill>
                  <a:schemeClr val="bg1"/>
                </a:solidFill>
                <a:latin typeface="Meiryo UI" panose="020B0604030504040204" pitchFamily="50" charset="-128"/>
                <a:ea typeface="Meiryo UI" panose="020B0604030504040204" pitchFamily="50" charset="-128"/>
              </a:rPr>
              <a:t>1</a:t>
            </a:r>
            <a:endParaRPr kumimoji="1" lang="ja-JP" altLang="en-US" sz="1200" b="1">
              <a:solidFill>
                <a:schemeClr val="bg1"/>
              </a:solidFill>
              <a:latin typeface="Meiryo UI" panose="020B0604030504040204" pitchFamily="50" charset="-128"/>
              <a:ea typeface="Meiryo UI" panose="020B0604030504040204" pitchFamily="50" charset="-128"/>
            </a:endParaRPr>
          </a:p>
        </p:txBody>
      </p:sp>
      <p:cxnSp>
        <p:nvCxnSpPr>
          <p:cNvPr id="7" name="コネクタ: カギ線 6">
            <a:extLst>
              <a:ext uri="{FF2B5EF4-FFF2-40B4-BE49-F238E27FC236}">
                <a16:creationId xmlns:a16="http://schemas.microsoft.com/office/drawing/2014/main" id="{B153E8D6-80B5-16EE-3295-BCFE8DDB44AF}"/>
              </a:ext>
            </a:extLst>
          </p:cNvPr>
          <p:cNvCxnSpPr>
            <a:cxnSpLocks/>
            <a:stCxn id="5" idx="2"/>
            <a:endCxn id="19" idx="0"/>
          </p:cNvCxnSpPr>
          <p:nvPr/>
        </p:nvCxnSpPr>
        <p:spPr>
          <a:xfrm rot="5400000">
            <a:off x="3244807" y="1246772"/>
            <a:ext cx="453368" cy="2963019"/>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14" name="コネクタ: カギ線 13">
            <a:extLst>
              <a:ext uri="{FF2B5EF4-FFF2-40B4-BE49-F238E27FC236}">
                <a16:creationId xmlns:a16="http://schemas.microsoft.com/office/drawing/2014/main" id="{460819F0-D0A5-9CB6-1BAE-58B2EAF67E8C}"/>
              </a:ext>
            </a:extLst>
          </p:cNvPr>
          <p:cNvCxnSpPr>
            <a:cxnSpLocks/>
            <a:stCxn id="5" idx="2"/>
            <a:endCxn id="35" idx="0"/>
          </p:cNvCxnSpPr>
          <p:nvPr/>
        </p:nvCxnSpPr>
        <p:spPr>
          <a:xfrm rot="16200000" flipH="1">
            <a:off x="6205916" y="1248681"/>
            <a:ext cx="453368" cy="2959200"/>
          </a:xfrm>
          <a:prstGeom prst="bentConnector3">
            <a:avLst>
              <a:gd name="adj1" fmla="val 50000"/>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cxnSp>
        <p:nvCxnSpPr>
          <p:cNvPr id="21" name="直線矢印コネクタ 20">
            <a:extLst>
              <a:ext uri="{FF2B5EF4-FFF2-40B4-BE49-F238E27FC236}">
                <a16:creationId xmlns:a16="http://schemas.microsoft.com/office/drawing/2014/main" id="{0F27B031-C2FF-2E35-15C2-FAFBE60C5B3B}"/>
              </a:ext>
            </a:extLst>
          </p:cNvPr>
          <p:cNvCxnSpPr>
            <a:endCxn id="34" idx="0"/>
          </p:cNvCxnSpPr>
          <p:nvPr/>
        </p:nvCxnSpPr>
        <p:spPr>
          <a:xfrm flipH="1">
            <a:off x="4951090" y="2501596"/>
            <a:ext cx="6994" cy="453369"/>
          </a:xfrm>
          <a:prstGeom prst="straightConnector1">
            <a:avLst/>
          </a:prstGeom>
          <a:ln w="9525" cap="rnd">
            <a:solidFill>
              <a:schemeClr val="tx1">
                <a:lumMod val="60000"/>
                <a:lumOff val="40000"/>
              </a:schemeClr>
            </a:solidFill>
            <a:prstDash val="solid"/>
            <a:round/>
            <a:tailEnd type="triangle"/>
          </a:ln>
        </p:spPr>
        <p:style>
          <a:lnRef idx="1">
            <a:schemeClr val="accent1"/>
          </a:lnRef>
          <a:fillRef idx="0">
            <a:schemeClr val="accent1"/>
          </a:fillRef>
          <a:effectRef idx="0">
            <a:schemeClr val="accent1"/>
          </a:effectRef>
          <a:fontRef idx="minor">
            <a:schemeClr val="tx1"/>
          </a:fontRef>
        </p:style>
      </p:cxnSp>
      <p:sp>
        <p:nvSpPr>
          <p:cNvPr id="10" name="吹き出し: 四角形 9">
            <a:extLst>
              <a:ext uri="{FF2B5EF4-FFF2-40B4-BE49-F238E27FC236}">
                <a16:creationId xmlns:a16="http://schemas.microsoft.com/office/drawing/2014/main" id="{3D0D49FB-059C-A71C-E074-3901136B916F}"/>
              </a:ext>
            </a:extLst>
          </p:cNvPr>
          <p:cNvSpPr/>
          <p:nvPr/>
        </p:nvSpPr>
        <p:spPr>
          <a:xfrm>
            <a:off x="5019811" y="259410"/>
            <a:ext cx="4725155" cy="550028"/>
          </a:xfrm>
          <a:prstGeom prst="wedgeRectCallout">
            <a:avLst>
              <a:gd name="adj1" fmla="val -60062"/>
              <a:gd name="adj2" fmla="val 16662"/>
            </a:avLst>
          </a:prstGeom>
          <a:solidFill>
            <a:srgbClr val="FFEFEF"/>
          </a:solidFill>
          <a:ln w="3175"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r>
              <a:rPr kumimoji="1" lang="ja-JP" altLang="en-US" sz="1000">
                <a:solidFill>
                  <a:schemeClr val="tx2"/>
                </a:solidFill>
                <a:latin typeface="Meiryo UI"/>
                <a:ea typeface="Meiryo UI"/>
              </a:rPr>
              <a:t>スライドの主旨を示したキーメッセージを１～２行で記載してください</a:t>
            </a:r>
            <a:br>
              <a:rPr lang="en-US" altLang="ja-JP" sz="1000">
                <a:latin typeface="Meiryo UI" panose="020B0604030504040204" pitchFamily="50" charset="-128"/>
                <a:ea typeface="Meiryo UI" panose="020B0604030504040204" pitchFamily="50" charset="-128"/>
              </a:rPr>
            </a:br>
            <a:r>
              <a:rPr kumimoji="1" lang="en-US" altLang="ja-JP" sz="1000">
                <a:solidFill>
                  <a:schemeClr val="tx2"/>
                </a:solidFill>
                <a:latin typeface="Meiryo UI" panose="020B0604030504040204" pitchFamily="50" charset="-128"/>
                <a:ea typeface="Meiryo UI" panose="020B0604030504040204" pitchFamily="50" charset="-128"/>
              </a:rPr>
              <a:t>【</a:t>
            </a:r>
            <a:r>
              <a:rPr kumimoji="1" lang="ja-JP" altLang="en-US" sz="1000">
                <a:solidFill>
                  <a:schemeClr val="tx2"/>
                </a:solidFill>
                <a:latin typeface="Meiryo UI" panose="020B0604030504040204" pitchFamily="50" charset="-128"/>
                <a:ea typeface="Meiryo UI" panose="020B0604030504040204" pitchFamily="50" charset="-128"/>
              </a:rPr>
              <a:t>例</a:t>
            </a:r>
            <a:r>
              <a:rPr kumimoji="1" lang="en-US" altLang="ja-JP" sz="1000">
                <a:solidFill>
                  <a:schemeClr val="tx2"/>
                </a:solidFill>
                <a:latin typeface="Meiryo UI" panose="020B0604030504040204" pitchFamily="50" charset="-128"/>
                <a:ea typeface="Meiryo UI" panose="020B0604030504040204" pitchFamily="50" charset="-128"/>
              </a:rPr>
              <a:t>】 </a:t>
            </a:r>
            <a:r>
              <a:rPr kumimoji="1" lang="ja-JP" altLang="en-US" sz="1000">
                <a:solidFill>
                  <a:schemeClr val="tx2"/>
                </a:solidFill>
                <a:latin typeface="Meiryo UI" panose="020B0604030504040204" pitchFamily="50" charset="-128"/>
                <a:ea typeface="Meiryo UI" panose="020B0604030504040204" pitchFamily="50" charset="-128"/>
              </a:rPr>
              <a:t>実証では</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を目標とする。</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という現状を踏まえ、</a:t>
            </a:r>
            <a:r>
              <a:rPr kumimoji="1" lang="en-US" altLang="ja-JP" sz="1000">
                <a:solidFill>
                  <a:schemeClr val="tx2"/>
                </a:solidFill>
                <a:latin typeface="Meiryo UI" panose="020B0604030504040204" pitchFamily="50" charset="-128"/>
                <a:ea typeface="Meiryo UI" panose="020B0604030504040204" pitchFamily="50" charset="-128"/>
              </a:rPr>
              <a:t>XX,XX</a:t>
            </a:r>
            <a:r>
              <a:rPr kumimoji="1" lang="ja-JP" altLang="en-US" sz="1000">
                <a:solidFill>
                  <a:schemeClr val="tx2"/>
                </a:solidFill>
                <a:latin typeface="Meiryo UI" panose="020B0604030504040204" pitchFamily="50" charset="-128"/>
                <a:ea typeface="Meiryo UI" panose="020B0604030504040204" pitchFamily="50" charset="-128"/>
              </a:rPr>
              <a:t>及び</a:t>
            </a:r>
            <a:r>
              <a:rPr kumimoji="1" lang="en-US" altLang="ja-JP" sz="1000">
                <a:solidFill>
                  <a:schemeClr val="tx2"/>
                </a:solidFill>
                <a:latin typeface="Meiryo UI" panose="020B0604030504040204" pitchFamily="50" charset="-128"/>
                <a:ea typeface="Meiryo UI" panose="020B0604030504040204" pitchFamily="50" charset="-128"/>
              </a:rPr>
              <a:t>XX</a:t>
            </a:r>
            <a:r>
              <a:rPr kumimoji="1" lang="ja-JP" altLang="en-US" sz="1000">
                <a:solidFill>
                  <a:schemeClr val="tx2"/>
                </a:solidFill>
                <a:latin typeface="Meiryo UI" panose="020B0604030504040204" pitchFamily="50" charset="-128"/>
                <a:ea typeface="Meiryo UI" panose="020B0604030504040204" pitchFamily="50" charset="-128"/>
              </a:rPr>
              <a:t>の仮説を検証する想定</a:t>
            </a:r>
            <a:endParaRPr kumimoji="1" lang="ja-JP" altLang="en-US" sz="1000">
              <a:solidFill>
                <a:schemeClr val="tx2"/>
              </a:solidFill>
            </a:endParaRPr>
          </a:p>
        </p:txBody>
      </p:sp>
      <p:sp>
        <p:nvSpPr>
          <p:cNvPr id="6" name="正方形/長方形 5">
            <a:extLst>
              <a:ext uri="{FF2B5EF4-FFF2-40B4-BE49-F238E27FC236}">
                <a16:creationId xmlns:a16="http://schemas.microsoft.com/office/drawing/2014/main" id="{39F942EF-B615-64EF-248B-5E610B1ADF25}"/>
              </a:ext>
            </a:extLst>
          </p:cNvPr>
          <p:cNvSpPr/>
          <p:nvPr/>
        </p:nvSpPr>
        <p:spPr>
          <a:xfrm>
            <a:off x="-1" y="832833"/>
            <a:ext cx="6768000" cy="396000"/>
          </a:xfrm>
          <a:prstGeom prst="rect">
            <a:avLst/>
          </a:prstGeom>
          <a:solidFill>
            <a:srgbClr val="FFFF00"/>
          </a:solidFill>
          <a:ln w="6350" cap="rnd" cmpd="sng" algn="ctr">
            <a:solidFill>
              <a:schemeClr val="accent1"/>
            </a:solidFill>
            <a:prstDash val="solid"/>
            <a:round/>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p>
            <a:pPr algn="ctr" defTabSz="742950"/>
            <a:r>
              <a:rPr kumimoji="1" lang="ja-JP" altLang="en-US" sz="1050" b="1">
                <a:solidFill>
                  <a:schemeClr val="tx2"/>
                </a:solidFill>
                <a:latin typeface="Meiryo UI" panose="020B0604030504040204" pitchFamily="50" charset="-128"/>
                <a:ea typeface="Meiryo UI" panose="020B0604030504040204" pitchFamily="50" charset="-128"/>
              </a:rPr>
              <a:t>本ページでは、</a:t>
            </a:r>
            <a:r>
              <a:rPr kumimoji="1" lang="ja-JP" altLang="en-US" sz="1050" b="1">
                <a:solidFill>
                  <a:srgbClr val="C00000"/>
                </a:solidFill>
                <a:latin typeface="Meiryo UI" panose="020B0604030504040204" pitchFamily="50" charset="-128"/>
                <a:ea typeface="Meiryo UI" panose="020B0604030504040204" pitchFamily="50" charset="-128"/>
              </a:rPr>
              <a:t>事業類型①</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我が国のイノベーション創出につながる共創型</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rgbClr val="C00000"/>
                </a:solidFill>
                <a:latin typeface="Meiryo UI" panose="020B0604030504040204" pitchFamily="50" charset="-128"/>
                <a:ea typeface="Meiryo UI" panose="020B0604030504040204" pitchFamily="50" charset="-128"/>
              </a:rPr>
              <a:t>事業分野②</a:t>
            </a:r>
            <a:r>
              <a:rPr kumimoji="1" lang="en-US" altLang="ja-JP" sz="1050" b="1">
                <a:solidFill>
                  <a:srgbClr val="C00000"/>
                </a:solidFill>
                <a:latin typeface="Meiryo UI" panose="020B0604030504040204" pitchFamily="50" charset="-128"/>
                <a:ea typeface="Meiryo UI" panose="020B0604030504040204" pitchFamily="50" charset="-128"/>
              </a:rPr>
              <a:t>(DX</a:t>
            </a:r>
            <a:r>
              <a:rPr kumimoji="1" lang="ja-JP" altLang="en-US" sz="1050" b="1">
                <a:solidFill>
                  <a:srgbClr val="C00000"/>
                </a:solidFill>
                <a:latin typeface="Meiryo UI" panose="020B0604030504040204" pitchFamily="50" charset="-128"/>
                <a:ea typeface="Meiryo UI" panose="020B0604030504040204" pitchFamily="50" charset="-128"/>
              </a:rPr>
              <a:t>分野</a:t>
            </a:r>
            <a:r>
              <a:rPr kumimoji="1" lang="en-US" altLang="ja-JP" sz="1050" b="1">
                <a:solidFill>
                  <a:srgbClr val="C00000"/>
                </a:solidFill>
                <a:latin typeface="Meiryo UI" panose="020B0604030504040204" pitchFamily="50" charset="-128"/>
                <a:ea typeface="Meiryo UI" panose="020B0604030504040204" pitchFamily="50" charset="-128"/>
              </a:rPr>
              <a:t>)</a:t>
            </a:r>
            <a:r>
              <a:rPr kumimoji="1" lang="ja-JP" altLang="en-US" sz="1050" b="1">
                <a:solidFill>
                  <a:schemeClr val="tx2"/>
                </a:solidFill>
                <a:latin typeface="Meiryo UI" panose="020B0604030504040204" pitchFamily="50" charset="-128"/>
                <a:ea typeface="Meiryo UI" panose="020B0604030504040204" pitchFamily="50" charset="-128"/>
              </a:rPr>
              <a:t>を</a:t>
            </a:r>
            <a:r>
              <a:rPr kumimoji="1" lang="ja-JP" altLang="en-US" sz="1050" b="1">
                <a:solidFill>
                  <a:schemeClr val="tx1"/>
                </a:solidFill>
                <a:latin typeface="Meiryo UI" panose="020B0604030504040204" pitchFamily="50" charset="-128"/>
                <a:ea typeface="Meiryo UI" panose="020B0604030504040204" pitchFamily="50" charset="-128"/>
              </a:rPr>
              <a:t>想定した</a:t>
            </a:r>
            <a:r>
              <a:rPr kumimoji="1" lang="ja-JP" altLang="en-US" sz="1050" b="1" u="sng">
                <a:solidFill>
                  <a:schemeClr val="tx1"/>
                </a:solidFill>
                <a:latin typeface="Meiryo UI" panose="020B0604030504040204" pitchFamily="50" charset="-128"/>
                <a:ea typeface="Meiryo UI" panose="020B0604030504040204" pitchFamily="50" charset="-128"/>
              </a:rPr>
              <a:t>記載例</a:t>
            </a:r>
            <a:r>
              <a:rPr kumimoji="1" lang="ja-JP" altLang="en-US" sz="1050" b="1">
                <a:solidFill>
                  <a:schemeClr val="tx1"/>
                </a:solidFill>
                <a:latin typeface="Meiryo UI" panose="020B0604030504040204" pitchFamily="50" charset="-128"/>
                <a:ea typeface="Meiryo UI" panose="020B0604030504040204" pitchFamily="50" charset="-128"/>
              </a:rPr>
              <a:t>を掲載しています。なお、複数の事業類型・分野に該当する場合でも、本ページは類型・分野別に分ける必要はありません</a:t>
            </a:r>
          </a:p>
        </p:txBody>
      </p:sp>
    </p:spTree>
    <p:extLst>
      <p:ext uri="{BB962C8B-B14F-4D97-AF65-F5344CB8AC3E}">
        <p14:creationId xmlns:p14="http://schemas.microsoft.com/office/powerpoint/2010/main" val="3717137770"/>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EE4P_STYLE_ID" val="39dcc26a-7131-49f4-a9eb-1c0521500c03"/>
  <p:tag name="THINKCELLPRESENTATIONDONOTDELETE" val="&lt;?xml version=&quot;1.0&quot; encoding=&quot;UTF-16&quot; standalone=&quot;yes&quot;?&gt;&lt;root reqver=&quot;23045&quot;&gt;&lt;version val=&quot;24188&quot;/&gt;&lt;CPresentation id=&quot;1&quot;&gt;&lt;m_precDefaultNumber&gt;&lt;m_bNumberIsYear val=&quot;1&quot;/&gt;&lt;m_chMinusSymbol&gt;-&lt;/m_chMinusSymbol&gt;&lt;m_chDecimalSymbol17909&gt;.&lt;/m_chDecimalSymbol17909&gt;&lt;m_nGroupingDigits17909 val=&quot;3&quot;/&gt;&lt;m_chGroupingSymbol17909&gt;,&lt;/m_chGroupingSymbol17909&gt;&lt;m_yearfmt&gt;&lt;begin val=&quot;0&quot;/&gt;&lt;end val=&quot;4&quot;/&gt;&lt;/m_yearfmt&gt;&lt;/m_precDefaultNumber&gt;&lt;m_precDefaultPercent&gt;&lt;m_bNumberIsYear val=&quot;1&quot;/&gt;&lt;m_chMinusSymbol&gt;-&lt;/m_chMinusSymbol&gt;&lt;m_nDecimalDigits17909 val=&quot;0&quot;/&gt;&lt;m_chDecimalSymbol17909&gt;.&lt;/m_chDecimalSymbol17909&gt;&lt;m_nGroupingDigits17909 val=&quot;3&quot;/&gt;&lt;m_chGroupingSymbol17909&gt;,&lt;/m_chGroupingSymbol17909&gt;&lt;m_strSuffix17909&gt;%&lt;/m_strSuffix17909&gt;&lt;m_yearfmt&gt;&lt;begin val=&quot;0&quot;/&gt;&lt;end val=&quot;4&quot;/&gt;&lt;/m_yearfmt&gt;&lt;/m_precDefaultPercent&gt;&lt;m_precDefaultDate&gt;&lt;m_bNumberIsYear val=&quot;0&quot;/&gt;&lt;m_strFormatTime&gt;%#m/%#d/%Y&lt;/m_strFormatTime&gt;&lt;m_yearfmt&gt;&lt;begin val=&quot;0&quot;/&gt;&lt;end val=&quot;0&quot;/&gt;&lt;/m_yearfmt&gt;&lt;/m_precDefaultDate&gt;&lt;m_precDefaultYear&gt;&lt;m_yearfmt&gt;&lt;begin val=&quot;0&quot;/&gt;&lt;end val=&quot;4&quot;/&gt;&lt;/m_yearfmt&gt;&lt;/m_precDefaultYear&gt;&lt;m_precDefaultQuarter&gt;&lt;m_yearfmt&gt;&lt;begin val=&quot;0&quot;/&gt;&lt;end val=&quot;4&quot;/&gt;&lt;/m_yearfmt&gt;&lt;/m_precDefaultQuarter&gt;&lt;m_precDefaultMonth&gt;&lt;m_yearfmt&gt;&lt;begin val=&quot;0&quot;/&gt;&lt;end val=&quot;4&quot;/&gt;&lt;/m_yearfmt&gt;&lt;/m_precDefaultMonth&gt;&lt;m_precDefaultWeek&gt;&lt;m_yearfmt&gt;&lt;begin val=&quot;0&quot;/&gt;&lt;end val=&quot;4&quot;/&gt;&lt;/m_yearfmt&gt;&lt;/m_precDefaultWeek&gt;&lt;m_precDefaultDay&gt;&lt;m_yearfmt&gt;&lt;begin val=&quot;0&quot;/&gt;&lt;end val=&quot;4&quot;/&gt;&lt;/m_yearfmt&gt;&lt;/m_precDefaultDay&gt;&lt;m_mruColor&gt;&lt;m_vecMRU length=&quot;0&quot;/&gt;&lt;/m_mruColor&gt;&lt;m_eweekdayFirstOfWeek val=&quot;1&quot;/&gt;&lt;m_eweekdayFirstOfWorkweek val=&quot;2&quot;/&gt;&lt;m_eweekdayFirstOfWeekend val=&quot;7&quot;/&gt;&lt;/CPresentation&gt;&lt;/root&gt;"/>
  <p:tag name="EE4P_MASTERWIZARD_DRAFT" val="0"/>
  <p:tag name="EE4P_LANGUAGE_ID" val="1033"/>
  <p:tag name="EE4P_MASTERWIZARD_MARGINS" val="0"/>
  <p:tag name="THINKCELLUNDODONOTDELETE" val="0"/>
  <p:tag name="CUSTOMLAYOUT" val="F"/>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4.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5.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6.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7.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8.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1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2.xml><?xml version="1.0" encoding="utf-8"?>
<a:theme xmlns:a="http://schemas.openxmlformats.org/drawingml/2006/main" name="2_１">
  <a:themeElements>
    <a:clrScheme name="ユーザー定義 1">
      <a:dk1>
        <a:srgbClr val="2E2E38"/>
      </a:dk1>
      <a:lt1>
        <a:srgbClr val="FFFFFF"/>
      </a:lt1>
      <a:dk2>
        <a:srgbClr val="2E2E38"/>
      </a:dk2>
      <a:lt2>
        <a:srgbClr val="1493D2"/>
      </a:lt2>
      <a:accent1>
        <a:srgbClr val="747480"/>
      </a:accent1>
      <a:accent2>
        <a:srgbClr val="1493D2"/>
      </a:accent2>
      <a:accent3>
        <a:srgbClr val="C4C4CD"/>
      </a:accent3>
      <a:accent4>
        <a:srgbClr val="E2E2E6"/>
      </a:accent4>
      <a:accent5>
        <a:srgbClr val="1A1A24"/>
      </a:accent5>
      <a:accent6>
        <a:srgbClr val="F6F6FA"/>
      </a:accent6>
      <a:hlink>
        <a:srgbClr val="155CB4"/>
      </a:hlink>
      <a:folHlink>
        <a:srgbClr val="155CB4"/>
      </a:folHlink>
    </a:clrScheme>
    <a:fontScheme name="Meiryo UI">
      <a:majorFont>
        <a:latin typeface="Meiryo UI"/>
        <a:ea typeface="Meiryo UI"/>
        <a:cs typeface=""/>
      </a:majorFont>
      <a:minorFont>
        <a:latin typeface="Meiryo UI"/>
        <a:ea typeface="Meiryo UI"/>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a:solidFill>
          <a:schemeClr val="accent4">
            <a:lumMod val="40000"/>
            <a:lumOff val="60000"/>
          </a:schemeClr>
        </a:solidFill>
        <a:ln w="9525" cap="rnd" cmpd="sng" algn="ctr">
          <a:solidFill>
            <a:schemeClr val="accent1"/>
          </a:solidFill>
          <a:prstDash val="solid"/>
          <a:round/>
          <a:headEnd type="none" w="med" len="med"/>
          <a:tailEnd type="none" w="med" len="med"/>
        </a:ln>
      </a:spPr>
      <a:bodyPr rot="0" spcFirstLastPara="0" vertOverflow="overflow" horzOverflow="overflow" vert="horz" wrap="square" lIns="72000" tIns="37148" rIns="72000" bIns="37148" numCol="1" spcCol="0" rtlCol="0" fromWordArt="0" anchor="ctr" anchorCtr="0" forceAA="0" compatLnSpc="1">
        <a:prstTxWarp prst="textNoShape">
          <a:avLst/>
        </a:prstTxWarp>
        <a:noAutofit/>
      </a:bodyPr>
      <a:lstStyle>
        <a:defPPr algn="ctr" defTabSz="742950">
          <a:defRPr kumimoji="1" sz="1200" dirty="0">
            <a:solidFill>
              <a:srgbClr val="575757"/>
            </a:solidFill>
            <a:latin typeface="Meiryo UI" panose="020B0604030504040204" pitchFamily="50" charset="-128"/>
            <a:ea typeface="Meiryo UI" panose="020B0604030504040204" pitchFamily="50" charset="-128"/>
          </a:defRPr>
        </a:defPPr>
      </a:lstStyle>
      <a:style>
        <a:lnRef idx="2">
          <a:schemeClr val="accent1">
            <a:shade val="50000"/>
          </a:schemeClr>
        </a:lnRef>
        <a:fillRef idx="1">
          <a:schemeClr val="accent1"/>
        </a:fillRef>
        <a:effectRef idx="0">
          <a:schemeClr val="accent1"/>
        </a:effectRef>
        <a:fontRef idx="minor">
          <a:schemeClr val="lt1"/>
        </a:fontRef>
      </a:style>
    </a:spDef>
    <a:lnDef>
      <a:spPr>
        <a:ln w="9525" cap="rnd">
          <a:solidFill>
            <a:schemeClr val="tx1">
              <a:lumMod val="60000"/>
              <a:lumOff val="40000"/>
            </a:schemeClr>
          </a:solidFill>
          <a:prstDash val="solid"/>
          <a:round/>
        </a:ln>
      </a:spPr>
      <a:bodyPr/>
      <a:lstStyle/>
      <a:style>
        <a:lnRef idx="1">
          <a:schemeClr val="accent1"/>
        </a:lnRef>
        <a:fillRef idx="0">
          <a:schemeClr val="accent1"/>
        </a:fillRef>
        <a:effectRef idx="0">
          <a:schemeClr val="accent1"/>
        </a:effectRef>
        <a:fontRef idx="minor">
          <a:schemeClr val="tx1"/>
        </a:fontRef>
      </a:style>
    </a:lnDef>
    <a:txDef>
      <a:spPr>
        <a:noFill/>
        <a:ln w="9525" cap="rnd">
          <a:noFill/>
          <a:prstDash val="solid"/>
          <a:round/>
        </a:ln>
        <a:extLst>
          <a:ext uri="{909E8E84-426E-40DD-AFC4-6F175D3DCCD1}">
            <a14:hiddenFill xmlns:a14="http://schemas.microsoft.com/office/drawing/2010/main">
              <a:solidFill>
                <a:srgbClr val="29BA74"/>
              </a:solidFill>
            </a14:hiddenFill>
          </a:ext>
        </a:extLst>
      </a:spPr>
      <a:bodyPr rot="0" spcFirstLastPara="0" vertOverflow="overflow" horzOverflow="overflow" vert="horz" wrap="none" lIns="91440" tIns="45720" rIns="91440" bIns="45720" numCol="1" spcCol="0" rtlCol="0" fromWordArt="0" anchor="ctr" anchorCtr="0" forceAA="0" compatLnSpc="1">
        <a:prstTxWarp prst="textNoShape">
          <a:avLst/>
        </a:prstTxWarp>
        <a:noAutofit/>
      </a:bodyPr>
      <a:lstStyle>
        <a:defPPr algn="ctr">
          <a:defRPr dirty="0" err="1" smtClean="0">
            <a:solidFill>
              <a:srgbClr val="575757"/>
            </a:solidFill>
          </a:defRPr>
        </a:defPPr>
      </a:lstStyle>
      <a:style>
        <a:lnRef idx="2">
          <a:schemeClr val="accent1">
            <a:shade val="50000"/>
          </a:schemeClr>
        </a:lnRef>
        <a:fillRef idx="1">
          <a:schemeClr val="accent1"/>
        </a:fillRef>
        <a:effectRef idx="0">
          <a:schemeClr val="accent1"/>
        </a:effectRef>
        <a:fontRef idx="minor">
          <a:schemeClr val="lt1"/>
        </a:fontRef>
      </a:style>
    </a:txDef>
  </a:objectDefaults>
  <a:extraClrSchemeLst/>
  <a:custClrLst>
    <a:custClr name="Custom Color">
      <a:srgbClr val="37373A"/>
    </a:custClr>
    <a:custClr name="Custom Color">
      <a:srgbClr val="2E3558"/>
    </a:custClr>
    <a:custClr name="Custom Color">
      <a:srgbClr val="30C1D7"/>
    </a:custClr>
    <a:custClr name="Custom Color">
      <a:srgbClr val="670F31"/>
    </a:custClr>
    <a:custClr name="Custom Color">
      <a:srgbClr val="E71C57"/>
    </a:custClr>
  </a:custClrLst>
  <a:extLst>
    <a:ext uri="{05A4C25C-085E-4340-85A3-A5531E510DB2}">
      <thm15:themeFamily xmlns:thm15="http://schemas.microsoft.com/office/thememl/2012/main" name="BCG_Grid_16x9.pptx" id="{8830F7DA-A78E-4B82-9935-5CC7FF5B9633}" vid="{52C2632B-9813-48FC-8882-620C42A0A230}"/>
    </a:ext>
  </a:extLst>
</a:theme>
</file>

<file path=ppt/theme/theme3.xml><?xml version="1.0" encoding="utf-8"?>
<a:theme xmlns:a="http://schemas.openxmlformats.org/drawingml/2006/main" name="Office Theme">
  <a:themeElements>
    <a:clrScheme name="BCG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E3558"/>
      </a:hlink>
      <a:folHlink>
        <a:srgbClr val="670F31"/>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BCG Colors 2015">
      <a:dk1>
        <a:srgbClr val="6E6F73"/>
      </a:dk1>
      <a:lt1>
        <a:sysClr val="window" lastClr="FFFFFF"/>
      </a:lt1>
      <a:dk2>
        <a:srgbClr val="2FC77E"/>
      </a:dk2>
      <a:lt2>
        <a:srgbClr val="E7E7E7"/>
      </a:lt2>
      <a:accent1>
        <a:srgbClr val="03522D"/>
      </a:accent1>
      <a:accent2>
        <a:srgbClr val="197A56"/>
      </a:accent2>
      <a:accent3>
        <a:srgbClr val="E3EE37"/>
      </a:accent3>
      <a:accent4>
        <a:srgbClr val="3EAD92"/>
      </a:accent4>
      <a:accent5>
        <a:srgbClr val="6E6F73"/>
      </a:accent5>
      <a:accent6>
        <a:srgbClr val="295E7E"/>
      </a:accent6>
      <a:hlink>
        <a:srgbClr val="2FC77E"/>
      </a:hlink>
      <a:folHlink>
        <a:srgbClr val="03522D"/>
      </a:folHlink>
    </a:clrScheme>
    <a:fontScheme name="BCG Trebuchet">
      <a:majorFont>
        <a:latin typeface="Trebuchet MS"/>
        <a:ea typeface=""/>
        <a:cs typeface=""/>
      </a:majorFont>
      <a:minorFont>
        <a:latin typeface="Trebuchet MS"/>
        <a:ea typeface=""/>
        <a:cs typeface=""/>
      </a:minorFont>
    </a:fontScheme>
    <a:fmtScheme name="Subtle Solids">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TaxCatchAll xmlns="bb0330bd-d287-4316-ac20-0d3a21cf11ae" xsi:nil="true"/>
    <lcf76f155ced4ddcb4097134ff3c332f xmlns="ce61cf5d-e61d-490a-be32-32f82cb38e7e">
      <Terms xmlns="http://schemas.microsoft.com/office/infopath/2007/PartnerControls"/>
    </lcf76f155ced4ddcb4097134ff3c332f>
  </documentManagement>
</p:properties>
</file>

<file path=customXml/item3.xml><?xml version="1.0" encoding="utf-8"?>
<ct:contentTypeSchema xmlns:ct="http://schemas.microsoft.com/office/2006/metadata/contentType" xmlns:ma="http://schemas.microsoft.com/office/2006/metadata/properties/metaAttributes" ct:_="" ma:_="" ma:contentTypeName="ドキュメント" ma:contentTypeID="0x01010020C96519509A2248BC40FDFB54F68140" ma:contentTypeVersion="12" ma:contentTypeDescription="新しいドキュメントを作成します。" ma:contentTypeScope="" ma:versionID="245d9dcec179ddf120378e266de8d4bc">
  <xsd:schema xmlns:xsd="http://www.w3.org/2001/XMLSchema" xmlns:xs="http://www.w3.org/2001/XMLSchema" xmlns:p="http://schemas.microsoft.com/office/2006/metadata/properties" xmlns:ns2="ce61cf5d-e61d-490a-be32-32f82cb38e7e" xmlns:ns3="bb0330bd-d287-4316-ac20-0d3a21cf11ae" targetNamespace="http://schemas.microsoft.com/office/2006/metadata/properties" ma:root="true" ma:fieldsID="98c75b4d6c77564604fd324fdb647c4d" ns2:_="" ns3:_="">
    <xsd:import namespace="ce61cf5d-e61d-490a-be32-32f82cb38e7e"/>
    <xsd:import namespace="bb0330bd-d287-4316-ac20-0d3a21cf11ae"/>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OCR" minOccurs="0"/>
                <xsd:element ref="ns2:MediaServiceGenerationTime" minOccurs="0"/>
                <xsd:element ref="ns2:MediaServiceEventHashCode" minOccurs="0"/>
                <xsd:element ref="ns2:MediaLengthInSecond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e61cf5d-e61d-490a-be32-32f82cb38e7e"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element name="lcf76f155ced4ddcb4097134ff3c332f" ma:index="13" nillable="true" ma:taxonomy="true" ma:internalName="lcf76f155ced4ddcb4097134ff3c332f" ma:taxonomyFieldName="MediaServiceImageTags" ma:displayName="画像タグ" ma:readOnly="false" ma:fieldId="{5cf76f15-5ced-4ddc-b409-7134ff3c332f}" ma:taxonomyMulti="true" ma:sspId="33ef62f9-2e07-484b-bd79-00aec90129fe" ma:termSetId="09814cd3-568e-fe90-9814-8d621ff8fb84" ma:anchorId="fba54fb3-c3e1-fe81-a776-ca4b69148c4d" ma:open="true" ma:isKeyword="false">
      <xsd:complexType>
        <xsd:sequence>
          <xsd:element ref="pc:Terms" minOccurs="0" maxOccurs="1"/>
        </xsd:sequence>
      </xsd:complexType>
    </xsd:element>
    <xsd:element name="MediaServiceDateTaken" ma:index="15" nillable="true" ma:displayName="MediaServiceDateTaken" ma:hidden="true" ma:indexed="true" ma:internalName="MediaServiceDateTake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LengthInSeconds" ma:index="19" nillable="true" ma:displayName="MediaLengthInSeconds" ma:hidden="true" ma:internalName="MediaLengthInSeconds" ma:readOnly="tru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bb0330bd-d287-4316-ac20-0d3a21cf11ae" elementFormDefault="qualified">
    <xsd:import namespace="http://schemas.microsoft.com/office/2006/documentManagement/types"/>
    <xsd:import namespace="http://schemas.microsoft.com/office/infopath/2007/PartnerControls"/>
    <xsd:element name="TaxCatchAll" ma:index="14" nillable="true" ma:displayName="Taxonomy Catch All Column" ma:hidden="true" ma:list="{979dffa5-cc74-41d3-96a4-c48d30319c36}" ma:internalName="TaxCatchAll" ma:showField="CatchAllData" ma:web="bb0330bd-d287-4316-ac20-0d3a21cf11ae">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A7B87307-8A03-4C5D-86C8-FB9B6B64A26C}">
  <ds:schemaRefs>
    <ds:schemaRef ds:uri="http://schemas.microsoft.com/sharepoint/v3/contenttype/forms"/>
  </ds:schemaRefs>
</ds:datastoreItem>
</file>

<file path=customXml/itemProps2.xml><?xml version="1.0" encoding="utf-8"?>
<ds:datastoreItem xmlns:ds="http://schemas.openxmlformats.org/officeDocument/2006/customXml" ds:itemID="{522E180D-E084-4C5E-B78E-8BD273D63600}">
  <ds:schemaRefs>
    <ds:schemaRef ds:uri="bb0330bd-d287-4316-ac20-0d3a21cf11ae"/>
    <ds:schemaRef ds:uri="ce61cf5d-e61d-490a-be32-32f82cb38e7e"/>
    <ds:schemaRef ds:uri="http://purl.org/dc/dcmitype/"/>
    <ds:schemaRef ds:uri="http://purl.org/dc/elements/1.1/"/>
    <ds:schemaRef ds:uri="http://purl.org/dc/terms/"/>
    <ds:schemaRef ds:uri="http://schemas.microsoft.com/office/2006/documentManagement/types"/>
    <ds:schemaRef ds:uri="http://schemas.microsoft.com/office/2006/metadata/properties"/>
    <ds:schemaRef ds:uri="http://schemas.microsoft.com/office/infopath/2007/PartnerControls"/>
    <ds:schemaRef ds:uri="http://schemas.openxmlformats.org/package/2006/metadata/core-properties"/>
    <ds:schemaRef ds:uri="http://www.w3.org/XML/1998/namespace"/>
  </ds:schemaRefs>
</ds:datastoreItem>
</file>

<file path=customXml/itemProps3.xml><?xml version="1.0" encoding="utf-8"?>
<ds:datastoreItem xmlns:ds="http://schemas.openxmlformats.org/officeDocument/2006/customXml" ds:itemID="{9B25AAC5-8352-4F15-A481-D0629C9EC89B}">
  <ds:schemaRefs>
    <ds:schemaRef ds:uri="bb0330bd-d287-4316-ac20-0d3a21cf11ae"/>
    <ds:schemaRef ds:uri="ce61cf5d-e61d-490a-be32-32f82cb38e7e"/>
    <ds:schemaRef ds:uri="http://purl.org/dc/elements/1.1/"/>
    <ds:schemaRef ds:uri="http://purl.org/dc/terms/"/>
    <ds:schemaRef ds:uri="http://schemas.microsoft.com/internal/obd"/>
    <ds:schemaRef ds:uri="http://schemas.microsoft.com/office/2006/documentManagement/types"/>
    <ds:schemaRef ds:uri="http://schemas.microsoft.com/office/2006/metadata/contentType"/>
    <ds:schemaRef ds:uri="http://schemas.microsoft.com/office/2006/metadata/properties"/>
    <ds:schemaRef ds:uri="http://schemas.microsoft.com/office/2006/metadata/properties/metaAttributes"/>
    <ds:schemaRef ds:uri="http://schemas.microsoft.com/office/infopath/2007/PartnerControls"/>
    <ds:schemaRef ds:uri="http://schemas.openxmlformats.org/package/2006/metadata/core-properties"/>
    <ds:schemaRef ds:uri="http://www.w3.org/2001/XMLSchema"/>
  </ds:schemaRefs>
</ds:datastoreItem>
</file>

<file path=docProps/app.xml><?xml version="1.0" encoding="utf-8"?>
<Properties xmlns="http://schemas.openxmlformats.org/officeDocument/2006/extended-properties" xmlns:vt="http://schemas.openxmlformats.org/officeDocument/2006/docPropsVTypes">
  <Template/>
  <TotalTime>2</TotalTime>
  <Words>12649</Words>
  <Application>Microsoft Office PowerPoint</Application>
  <PresentationFormat>A4 210 x 297 mm</PresentationFormat>
  <Paragraphs>1109</Paragraphs>
  <Slides>35</Slides>
  <Notes>15</Notes>
  <HiddenSlides>0</HiddenSlides>
  <MMClips>0</MMClips>
  <ScaleCrop>false</ScaleCrop>
  <HeadingPairs>
    <vt:vector size="10" baseType="variant">
      <vt:variant>
        <vt:lpstr>使用されているフォント</vt:lpstr>
      </vt:variant>
      <vt:variant>
        <vt:i4>5</vt:i4>
      </vt:variant>
      <vt:variant>
        <vt:lpstr>テーマ</vt:lpstr>
      </vt:variant>
      <vt:variant>
        <vt:i4>2</vt:i4>
      </vt:variant>
      <vt:variant>
        <vt:lpstr>埋め込まれた OLE サーバー</vt:lpstr>
      </vt:variant>
      <vt:variant>
        <vt:i4>1</vt:i4>
      </vt:variant>
      <vt:variant>
        <vt:lpstr>スライド タイトル</vt:lpstr>
      </vt:variant>
      <vt:variant>
        <vt:i4>35</vt:i4>
      </vt:variant>
      <vt:variant>
        <vt:lpstr>目的別スライド ショー</vt:lpstr>
      </vt:variant>
      <vt:variant>
        <vt:i4>1</vt:i4>
      </vt:variant>
    </vt:vector>
  </HeadingPairs>
  <TitlesOfParts>
    <vt:vector size="44" baseType="lpstr">
      <vt:lpstr>Meiryo UI</vt:lpstr>
      <vt:lpstr>ＭＳ ゴシック</vt:lpstr>
      <vt:lpstr>Arial</vt:lpstr>
      <vt:lpstr>Trebuchet MS</vt:lpstr>
      <vt:lpstr>Wingdings</vt:lpstr>
      <vt:lpstr>1_１</vt:lpstr>
      <vt:lpstr>2_１</vt:lpstr>
      <vt:lpstr>think-cell スライド</vt:lpstr>
      <vt:lpstr>様式２ 事業計画書</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Format Guide Workshop</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様式２ 事業計画書</dc:title>
  <cp:revision>1</cp:revision>
  <dcterms:created xsi:type="dcterms:W3CDTF">2024-01-26T05:17:31Z</dcterms:created>
  <dcterms:modified xsi:type="dcterms:W3CDTF">2025-12-11T08:04:11Z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0x01010020C96519509A2248BC40FDFB54F68140</vt:lpwstr>
  </property>
  <property fmtid="{D5CDD505-2E9C-101B-9397-08002B2CF9AE}" pid="3" name="MediaServiceImageTags">
    <vt:lpwstr/>
  </property>
  <property fmtid="{D5CDD505-2E9C-101B-9397-08002B2CF9AE}" pid="4" name="WppReportDate">
    <vt:lpwstr/>
  </property>
  <property fmtid="{D5CDD505-2E9C-101B-9397-08002B2CF9AE}" pid="5" name="WppReportVersion">
    <vt:lpwstr>Version 1.0</vt:lpwstr>
  </property>
  <property fmtid="{D5CDD505-2E9C-101B-9397-08002B2CF9AE}" pid="6" name="WppReportDraft">
    <vt:lpwstr>(Draft)</vt:lpwstr>
  </property>
  <property fmtid="{D5CDD505-2E9C-101B-9397-08002B2CF9AE}" pid="7" name="WppReportCurrencySymbol">
    <vt:lpwstr>¥</vt:lpwstr>
  </property>
  <property fmtid="{D5CDD505-2E9C-101B-9397-08002B2CF9AE}" pid="8" name="WppReportDashboardTitleText">
    <vt:lpwstr>Dashboard</vt:lpwstr>
  </property>
  <property fmtid="{D5CDD505-2E9C-101B-9397-08002B2CF9AE}" pid="9" name="WppReportShortPageNumberFormat">
    <vt:lpwstr>Page &lt;#&gt;</vt:lpwstr>
  </property>
  <property fmtid="{D5CDD505-2E9C-101B-9397-08002B2CF9AE}" pid="10" name="WppReportLongPageNumberFormat">
    <vt:lpwstr>Page &lt;#&gt; of &lt;PageCount&gt;</vt:lpwstr>
  </property>
  <property fmtid="{D5CDD505-2E9C-101B-9397-08002B2CF9AE}" pid="11" name="WppReportTocTitleText">
    <vt:lpwstr>Table of contents</vt:lpwstr>
  </property>
  <property fmtid="{D5CDD505-2E9C-101B-9397-08002B2CF9AE}" pid="12" name="WppReportIsTocUpdateRecommended">
    <vt:bool>true</vt:bool>
  </property>
  <property fmtid="{D5CDD505-2E9C-101B-9397-08002B2CF9AE}" pid="13" name="WppReportPropertiesLastWrittenToDocument">
    <vt:filetime>2024-03-08T01:58:54Z</vt:filetime>
  </property>
  <property fmtid="{D5CDD505-2E9C-101B-9397-08002B2CF9AE}" pid="14" name="Order">
    <vt:r8>4612900</vt:r8>
  </property>
  <property fmtid="{D5CDD505-2E9C-101B-9397-08002B2CF9AE}" pid="15" name="xd_Signature">
    <vt:bool>false</vt:bool>
  </property>
  <property fmtid="{D5CDD505-2E9C-101B-9397-08002B2CF9AE}" pid="16" name="SharedWithUsers">
    <vt:lpwstr>12;#Tadaomi Igarashi;#16;#Satoshi Nanri;#287;#Takuya Funahashi;#290;#Shiomi Matsumoto</vt:lpwstr>
  </property>
  <property fmtid="{D5CDD505-2E9C-101B-9397-08002B2CF9AE}" pid="17" name="xd_ProgID">
    <vt:lpwstr/>
  </property>
  <property fmtid="{D5CDD505-2E9C-101B-9397-08002B2CF9AE}" pid="18" name="ComplianceAssetId">
    <vt:lpwstr/>
  </property>
  <property fmtid="{D5CDD505-2E9C-101B-9397-08002B2CF9AE}" pid="19" name="TemplateUrl">
    <vt:lpwstr/>
  </property>
  <property fmtid="{D5CDD505-2E9C-101B-9397-08002B2CF9AE}" pid="20" name="_ExtendedDescription">
    <vt:lpwstr/>
  </property>
  <property fmtid="{D5CDD505-2E9C-101B-9397-08002B2CF9AE}" pid="21" name="TriggerFlowInfo">
    <vt:lpwstr/>
  </property>
</Properties>
</file>

<file path=docProps/thumbnail.jpeg>
</file>